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373" r:id="rId30"/>
    <p:sldId id="374" r:id="rId31"/>
    <p:sldId id="375" r:id="rId32"/>
    <p:sldId id="376"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 id="367" r:id="rId117"/>
    <p:sldId id="368" r:id="rId118"/>
    <p:sldId id="369" r:id="rId119"/>
    <p:sldId id="370" r:id="rId120"/>
    <p:sldId id="371" r:id="rId121"/>
    <p:sldId id="372" r:id="rId1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3688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3D3FAC4-8D1C-4FD6-B2B3-3D4FA5EB6DD5}" type="datetimeFigureOut">
              <a:rPr lang="es-ES" smtClean="0"/>
              <a:t>13/03/2018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B84CF4-1B69-46F3-9047-3A4AB44F257C}" type="slidenum">
              <a:rPr lang="es-ES" smtClean="0"/>
              <a:t>‹Nº›</a:t>
            </a:fld>
            <a:endParaRPr lang="es-ES" dirty="0"/>
          </a:p>
        </p:txBody>
      </p:sp>
    </p:spTree>
    <p:extLst>
      <p:ext uri="{BB962C8B-B14F-4D97-AF65-F5344CB8AC3E}">
        <p14:creationId xmlns:p14="http://schemas.microsoft.com/office/powerpoint/2010/main" val="20684998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Central Park</a:t>
            </a:r>
          </a:p>
        </p:txBody>
      </p:sp>
      <p:sp>
        <p:nvSpPr>
          <p:cNvPr id="61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8B8E044-AC30-42C8-B847-B709B6DCE2FD}"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Shakesperian Gardens</a:t>
            </a:r>
          </a:p>
        </p:txBody>
      </p:sp>
      <p:sp>
        <p:nvSpPr>
          <p:cNvPr id="62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7DB70A3-208C-4CF7-9465-2C6374B966F4}"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Shakesperian Garden en Central Park</a:t>
            </a:r>
          </a:p>
        </p:txBody>
      </p:sp>
      <p:sp>
        <p:nvSpPr>
          <p:cNvPr id="63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1056D54-BAC1-4ED9-BE38-08FCDBBA4771}"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Shakespeare Garden.-Central Park</a:t>
            </a:r>
          </a:p>
        </p:txBody>
      </p:sp>
      <p:sp>
        <p:nvSpPr>
          <p:cNvPr id="64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7413D35-B443-4DA6-9B33-1D1B04144C2A}"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Shakespeare Gardens en Central Park</a:t>
            </a:r>
          </a:p>
        </p:txBody>
      </p:sp>
      <p:sp>
        <p:nvSpPr>
          <p:cNvPr id="65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4B06093-0C4B-4958-A0E0-4A9D2B32AC38}"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Shakespeare Garden en Central Park</a:t>
            </a:r>
          </a:p>
        </p:txBody>
      </p:sp>
      <p:sp>
        <p:nvSpPr>
          <p:cNvPr id="66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A6D5F68-BE42-4933-8BB1-B8E1F20A3807}"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Shakespeare Gardens.-Central Park</a:t>
            </a:r>
          </a:p>
        </p:txBody>
      </p:sp>
      <p:sp>
        <p:nvSpPr>
          <p:cNvPr id="67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86CAD3B-ED8F-4966-9A8F-BE615D5AA8B5}"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Shakespeare Gardens.-Central Park</a:t>
            </a:r>
          </a:p>
        </p:txBody>
      </p:sp>
      <p:sp>
        <p:nvSpPr>
          <p:cNvPr id="68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33F6B41-1D68-4772-A1AF-5D388042C615}"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Little Moreton</a:t>
            </a:r>
          </a:p>
        </p:txBody>
      </p:sp>
      <p:sp>
        <p:nvSpPr>
          <p:cNvPr id="69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0F127AB-B750-4444-81F7-0BC4E1650269}"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Little Moreton</a:t>
            </a:r>
          </a:p>
        </p:txBody>
      </p:sp>
      <p:sp>
        <p:nvSpPr>
          <p:cNvPr id="70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4FB559E-1807-4C77-B733-23C295B0031C}"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Little Moreton</a:t>
            </a:r>
          </a:p>
        </p:txBody>
      </p:sp>
      <p:sp>
        <p:nvSpPr>
          <p:cNvPr id="71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927FB86-F5A0-491C-94F8-107E635ABC8A}"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Little Moreton</a:t>
            </a:r>
          </a:p>
        </p:txBody>
      </p:sp>
      <p:sp>
        <p:nvSpPr>
          <p:cNvPr id="72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80DFADE-1AF3-4789-957B-D0F7B125FDCA}"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Nash´s Great Garden</a:t>
            </a:r>
          </a:p>
        </p:txBody>
      </p:sp>
      <p:sp>
        <p:nvSpPr>
          <p:cNvPr id="73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4760526-AD29-42A4-BDDB-449292ECDB56}"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New Place Gardens.-Stratford</a:t>
            </a:r>
          </a:p>
        </p:txBody>
      </p:sp>
      <p:sp>
        <p:nvSpPr>
          <p:cNvPr id="74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740CDA5-FDFE-4CED-9673-33E1B23C6B0A}"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New Place.-Stratford</a:t>
            </a:r>
          </a:p>
        </p:txBody>
      </p:sp>
      <p:sp>
        <p:nvSpPr>
          <p:cNvPr id="75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FDF612F-B4DD-4588-BFF3-1E402EB64F6C}"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New Place Gardens.-Stradfort</a:t>
            </a:r>
          </a:p>
        </p:txBody>
      </p:sp>
      <p:sp>
        <p:nvSpPr>
          <p:cNvPr id="76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E956342-51DB-47F0-AE22-513055D53DFC}"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New Place.-Stratford</a:t>
            </a:r>
          </a:p>
        </p:txBody>
      </p:sp>
      <p:sp>
        <p:nvSpPr>
          <p:cNvPr id="77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D3DF867-28DE-4A19-BFF7-787C9B63B999}"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New Place .-Stratfort</a:t>
            </a:r>
          </a:p>
        </p:txBody>
      </p:sp>
      <p:sp>
        <p:nvSpPr>
          <p:cNvPr id="78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581C6C0-486A-4C22-9FD9-4CF0D9199D04}"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New Place.-Stratford</a:t>
            </a:r>
          </a:p>
        </p:txBody>
      </p:sp>
      <p:sp>
        <p:nvSpPr>
          <p:cNvPr id="79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BE11469-68B3-422A-94DE-DFB5F3BD6C64}"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New Place.-Stratford</a:t>
            </a:r>
          </a:p>
        </p:txBody>
      </p:sp>
      <p:sp>
        <p:nvSpPr>
          <p:cNvPr id="80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3DF25A3-EE4F-4104-8908-A8D68DBD0F69}"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New Place.-Stratfort</a:t>
            </a:r>
          </a:p>
        </p:txBody>
      </p:sp>
      <p:sp>
        <p:nvSpPr>
          <p:cNvPr id="81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18C222B-35FD-4BB9-8CA7-EE0CA0EE804D}"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New Place.-Statford</a:t>
            </a:r>
          </a:p>
        </p:txBody>
      </p:sp>
      <p:sp>
        <p:nvSpPr>
          <p:cNvPr id="82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5F2C902-2735-4143-BCD6-288F87DA0867}"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New Place.-Statford</a:t>
            </a:r>
          </a:p>
        </p:txBody>
      </p:sp>
      <p:sp>
        <p:nvSpPr>
          <p:cNvPr id="83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8516333-F973-4575-AD94-352E5B25DA82}"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Shakespeare Brooklyn</a:t>
            </a:r>
          </a:p>
        </p:txBody>
      </p:sp>
      <p:sp>
        <p:nvSpPr>
          <p:cNvPr id="84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8A8C949-A11F-4757-9974-7262E4E4986E}"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Shakespeare Brooklyn</a:t>
            </a:r>
          </a:p>
        </p:txBody>
      </p:sp>
      <p:sp>
        <p:nvSpPr>
          <p:cNvPr id="86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D61F0FD-C16A-4F85-BF51-07A55B828C00}"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Victorian Garden</a:t>
            </a:r>
          </a:p>
        </p:txBody>
      </p:sp>
      <p:sp>
        <p:nvSpPr>
          <p:cNvPr id="87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78E0C15-EDF2-43A0-965B-82CCACEB3619}"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Haddon Hall</a:t>
            </a:r>
          </a:p>
        </p:txBody>
      </p:sp>
      <p:sp>
        <p:nvSpPr>
          <p:cNvPr id="4" name="3 Marcador de número de diapositiva"/>
          <p:cNvSpPr>
            <a:spLocks noGrp="1"/>
          </p:cNvSpPr>
          <p:nvPr>
            <p:ph type="sldNum" sz="quarter" idx="5"/>
          </p:nvPr>
        </p:nvSpPr>
        <p:spPr/>
        <p:txBody>
          <a:bodyPr/>
          <a:lstStyle/>
          <a:p>
            <a:pPr>
              <a:defRPr/>
            </a:pPr>
            <a:fld id="{CB2527CF-21E9-4F31-B008-4B931627A1FD}"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Haddon Hall</a:t>
            </a:r>
          </a:p>
        </p:txBody>
      </p:sp>
      <p:sp>
        <p:nvSpPr>
          <p:cNvPr id="4" name="3 Marcador de número de diapositiva"/>
          <p:cNvSpPr>
            <a:spLocks noGrp="1"/>
          </p:cNvSpPr>
          <p:nvPr>
            <p:ph type="sldNum" sz="quarter" idx="5"/>
          </p:nvPr>
        </p:nvSpPr>
        <p:spPr/>
        <p:txBody>
          <a:bodyPr/>
          <a:lstStyle/>
          <a:p>
            <a:pPr>
              <a:defRPr/>
            </a:pPr>
            <a:fld id="{9F4AD371-9135-4A40-8E3B-3E3BA1E9B7DF}"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Haddon Hall</a:t>
            </a:r>
          </a:p>
        </p:txBody>
      </p:sp>
      <p:sp>
        <p:nvSpPr>
          <p:cNvPr id="4" name="3 Marcador de número de diapositiva"/>
          <p:cNvSpPr>
            <a:spLocks noGrp="1"/>
          </p:cNvSpPr>
          <p:nvPr>
            <p:ph type="sldNum" sz="quarter" idx="5"/>
          </p:nvPr>
        </p:nvSpPr>
        <p:spPr/>
        <p:txBody>
          <a:bodyPr/>
          <a:lstStyle/>
          <a:p>
            <a:pPr>
              <a:defRPr/>
            </a:pPr>
            <a:fld id="{81941163-3F29-4466-93D1-A65275807C1B}"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Haddon Hall</a:t>
            </a:r>
          </a:p>
        </p:txBody>
      </p:sp>
      <p:sp>
        <p:nvSpPr>
          <p:cNvPr id="4" name="3 Marcador de número de diapositiva"/>
          <p:cNvSpPr>
            <a:spLocks noGrp="1"/>
          </p:cNvSpPr>
          <p:nvPr>
            <p:ph type="sldNum" sz="quarter" idx="5"/>
          </p:nvPr>
        </p:nvSpPr>
        <p:spPr/>
        <p:txBody>
          <a:bodyPr/>
          <a:lstStyle/>
          <a:p>
            <a:pPr>
              <a:defRPr/>
            </a:pPr>
            <a:fld id="{9AE0F760-8779-4C6E-891B-DB6337F959E7}"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Montacute House</a:t>
            </a:r>
          </a:p>
        </p:txBody>
      </p:sp>
      <p:sp>
        <p:nvSpPr>
          <p:cNvPr id="4" name="3 Marcador de número de diapositiva"/>
          <p:cNvSpPr>
            <a:spLocks noGrp="1"/>
          </p:cNvSpPr>
          <p:nvPr>
            <p:ph type="sldNum" sz="quarter" idx="5"/>
          </p:nvPr>
        </p:nvSpPr>
        <p:spPr/>
        <p:txBody>
          <a:bodyPr/>
          <a:lstStyle/>
          <a:p>
            <a:pPr>
              <a:defRPr/>
            </a:pPr>
            <a:fld id="{B20C0AF7-67C4-467A-AA13-FF8784344570}"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Montacute House</a:t>
            </a:r>
          </a:p>
        </p:txBody>
      </p:sp>
      <p:sp>
        <p:nvSpPr>
          <p:cNvPr id="4" name="3 Marcador de número de diapositiva"/>
          <p:cNvSpPr>
            <a:spLocks noGrp="1"/>
          </p:cNvSpPr>
          <p:nvPr>
            <p:ph type="sldNum" sz="quarter" idx="5"/>
          </p:nvPr>
        </p:nvSpPr>
        <p:spPr/>
        <p:txBody>
          <a:bodyPr/>
          <a:lstStyle/>
          <a:p>
            <a:pPr>
              <a:defRPr/>
            </a:pPr>
            <a:fld id="{14FC91AA-0571-422C-8033-8CABEC5CF26C}"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Montacute House</a:t>
            </a:r>
          </a:p>
        </p:txBody>
      </p:sp>
      <p:sp>
        <p:nvSpPr>
          <p:cNvPr id="4" name="3 Marcador de número de diapositiva"/>
          <p:cNvSpPr>
            <a:spLocks noGrp="1"/>
          </p:cNvSpPr>
          <p:nvPr>
            <p:ph type="sldNum" sz="quarter" idx="5"/>
          </p:nvPr>
        </p:nvSpPr>
        <p:spPr/>
        <p:txBody>
          <a:bodyPr/>
          <a:lstStyle/>
          <a:p>
            <a:pPr>
              <a:defRPr/>
            </a:pPr>
            <a:fld id="{7CAE2F9F-62D9-415F-90F8-C7F1A16A940E}"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Blicking Hall</a:t>
            </a:r>
          </a:p>
        </p:txBody>
      </p:sp>
      <p:sp>
        <p:nvSpPr>
          <p:cNvPr id="4" name="3 Marcador de número de diapositiva"/>
          <p:cNvSpPr>
            <a:spLocks noGrp="1"/>
          </p:cNvSpPr>
          <p:nvPr>
            <p:ph type="sldNum" sz="quarter" idx="5"/>
          </p:nvPr>
        </p:nvSpPr>
        <p:spPr/>
        <p:txBody>
          <a:bodyPr/>
          <a:lstStyle/>
          <a:p>
            <a:pPr>
              <a:defRPr/>
            </a:pPr>
            <a:fld id="{191E5245-FA40-4C9C-999C-080CCA78177F}"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Blicking Hall</a:t>
            </a:r>
          </a:p>
        </p:txBody>
      </p:sp>
      <p:sp>
        <p:nvSpPr>
          <p:cNvPr id="4" name="3 Marcador de número de diapositiva"/>
          <p:cNvSpPr>
            <a:spLocks noGrp="1"/>
          </p:cNvSpPr>
          <p:nvPr>
            <p:ph type="sldNum" sz="quarter" idx="5"/>
          </p:nvPr>
        </p:nvSpPr>
        <p:spPr/>
        <p:txBody>
          <a:bodyPr/>
          <a:lstStyle/>
          <a:p>
            <a:pPr>
              <a:defRPr/>
            </a:pPr>
            <a:fld id="{63298ABB-B5CF-497F-927C-97FBA61282AE}"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Blicking Hall</a:t>
            </a:r>
          </a:p>
        </p:txBody>
      </p:sp>
      <p:sp>
        <p:nvSpPr>
          <p:cNvPr id="4" name="3 Marcador de número de diapositiva"/>
          <p:cNvSpPr>
            <a:spLocks noGrp="1"/>
          </p:cNvSpPr>
          <p:nvPr>
            <p:ph type="sldNum" sz="quarter" idx="5"/>
          </p:nvPr>
        </p:nvSpPr>
        <p:spPr/>
        <p:txBody>
          <a:bodyPr/>
          <a:lstStyle/>
          <a:p>
            <a:pPr>
              <a:defRPr/>
            </a:pPr>
            <a:fld id="{B18390D0-EAB4-4203-A162-F6519D64EDD2}"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Chatsworth</a:t>
            </a:r>
          </a:p>
        </p:txBody>
      </p:sp>
      <p:sp>
        <p:nvSpPr>
          <p:cNvPr id="4" name="3 Marcador de número de diapositiva"/>
          <p:cNvSpPr>
            <a:spLocks noGrp="1"/>
          </p:cNvSpPr>
          <p:nvPr>
            <p:ph type="sldNum" sz="quarter" idx="5"/>
          </p:nvPr>
        </p:nvSpPr>
        <p:spPr/>
        <p:txBody>
          <a:bodyPr/>
          <a:lstStyle/>
          <a:p>
            <a:pPr>
              <a:defRPr/>
            </a:pPr>
            <a:fld id="{84D197E5-23BC-484C-899C-C9CB06487D7B}"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Chatsworth</a:t>
            </a:r>
          </a:p>
        </p:txBody>
      </p:sp>
      <p:sp>
        <p:nvSpPr>
          <p:cNvPr id="4" name="3 Marcador de número de diapositiva"/>
          <p:cNvSpPr>
            <a:spLocks noGrp="1"/>
          </p:cNvSpPr>
          <p:nvPr>
            <p:ph type="sldNum" sz="quarter" idx="5"/>
          </p:nvPr>
        </p:nvSpPr>
        <p:spPr/>
        <p:txBody>
          <a:bodyPr/>
          <a:lstStyle/>
          <a:p>
            <a:pPr>
              <a:defRPr/>
            </a:pPr>
            <a:fld id="{C8503AE4-4776-4E93-B252-D9F66C1C4101}"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Chatsworth</a:t>
            </a:r>
          </a:p>
        </p:txBody>
      </p:sp>
      <p:sp>
        <p:nvSpPr>
          <p:cNvPr id="4" name="3 Marcador de número de diapositiva"/>
          <p:cNvSpPr>
            <a:spLocks noGrp="1"/>
          </p:cNvSpPr>
          <p:nvPr>
            <p:ph type="sldNum" sz="quarter" idx="5"/>
          </p:nvPr>
        </p:nvSpPr>
        <p:spPr/>
        <p:txBody>
          <a:bodyPr/>
          <a:lstStyle/>
          <a:p>
            <a:pPr>
              <a:defRPr/>
            </a:pPr>
            <a:fld id="{FCD2CB25-FF0E-4848-B2DC-745A60AE2373}"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Chatsworth</a:t>
            </a:r>
          </a:p>
        </p:txBody>
      </p:sp>
      <p:sp>
        <p:nvSpPr>
          <p:cNvPr id="4" name="3 Marcador de número de diapositiva"/>
          <p:cNvSpPr>
            <a:spLocks noGrp="1"/>
          </p:cNvSpPr>
          <p:nvPr>
            <p:ph type="sldNum" sz="quarter" idx="5"/>
          </p:nvPr>
        </p:nvSpPr>
        <p:spPr/>
        <p:txBody>
          <a:bodyPr/>
          <a:lstStyle/>
          <a:p>
            <a:pPr>
              <a:defRPr/>
            </a:pPr>
            <a:fld id="{5A307596-4FDC-45AA-B793-8E39CFDCE891}"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Chatsworth</a:t>
            </a:r>
          </a:p>
        </p:txBody>
      </p:sp>
      <p:sp>
        <p:nvSpPr>
          <p:cNvPr id="4" name="3 Marcador de número de diapositiva"/>
          <p:cNvSpPr>
            <a:spLocks noGrp="1"/>
          </p:cNvSpPr>
          <p:nvPr>
            <p:ph type="sldNum" sz="quarter" idx="5"/>
          </p:nvPr>
        </p:nvSpPr>
        <p:spPr/>
        <p:txBody>
          <a:bodyPr/>
          <a:lstStyle/>
          <a:p>
            <a:pPr>
              <a:defRPr/>
            </a:pPr>
            <a:fld id="{8CA84DDF-DE52-423F-AD3B-DB6111A34CA8}"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Chatsworth</a:t>
            </a:r>
          </a:p>
        </p:txBody>
      </p:sp>
      <p:sp>
        <p:nvSpPr>
          <p:cNvPr id="4" name="3 Marcador de número de diapositiva"/>
          <p:cNvSpPr>
            <a:spLocks noGrp="1"/>
          </p:cNvSpPr>
          <p:nvPr>
            <p:ph type="sldNum" sz="quarter" idx="5"/>
          </p:nvPr>
        </p:nvSpPr>
        <p:spPr/>
        <p:txBody>
          <a:bodyPr/>
          <a:lstStyle/>
          <a:p>
            <a:pPr>
              <a:defRPr/>
            </a:pPr>
            <a:fld id="{B758B204-7808-4FF0-A27E-C29BFF2152E8}"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Westbury House</a:t>
            </a:r>
          </a:p>
        </p:txBody>
      </p:sp>
      <p:sp>
        <p:nvSpPr>
          <p:cNvPr id="4" name="3 Marcador de número de diapositiva"/>
          <p:cNvSpPr>
            <a:spLocks noGrp="1"/>
          </p:cNvSpPr>
          <p:nvPr>
            <p:ph type="sldNum" sz="quarter" idx="5"/>
          </p:nvPr>
        </p:nvSpPr>
        <p:spPr/>
        <p:txBody>
          <a:bodyPr/>
          <a:lstStyle/>
          <a:p>
            <a:pPr>
              <a:defRPr/>
            </a:pPr>
            <a:fld id="{BFC46A53-6F17-4136-AF84-A42A5B6844EB}"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Westbury House</a:t>
            </a:r>
          </a:p>
        </p:txBody>
      </p:sp>
      <p:sp>
        <p:nvSpPr>
          <p:cNvPr id="4" name="3 Marcador de número de diapositiva"/>
          <p:cNvSpPr>
            <a:spLocks noGrp="1"/>
          </p:cNvSpPr>
          <p:nvPr>
            <p:ph type="sldNum" sz="quarter" idx="5"/>
          </p:nvPr>
        </p:nvSpPr>
        <p:spPr/>
        <p:txBody>
          <a:bodyPr/>
          <a:lstStyle/>
          <a:p>
            <a:pPr>
              <a:defRPr/>
            </a:pPr>
            <a:fld id="{5AD7315A-326C-4389-966B-C646B8960716}"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Westbury House</a:t>
            </a:r>
          </a:p>
        </p:txBody>
      </p:sp>
      <p:sp>
        <p:nvSpPr>
          <p:cNvPr id="4" name="3 Marcador de número de diapositiva"/>
          <p:cNvSpPr>
            <a:spLocks noGrp="1"/>
          </p:cNvSpPr>
          <p:nvPr>
            <p:ph type="sldNum" sz="quarter" idx="5"/>
          </p:nvPr>
        </p:nvSpPr>
        <p:spPr/>
        <p:txBody>
          <a:bodyPr/>
          <a:lstStyle/>
          <a:p>
            <a:pPr>
              <a:defRPr/>
            </a:pPr>
            <a:fld id="{9C75448F-5DD1-4979-A1ED-46DA39215BC1}"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Westbury House</a:t>
            </a:r>
          </a:p>
        </p:txBody>
      </p:sp>
      <p:sp>
        <p:nvSpPr>
          <p:cNvPr id="4" name="3 Marcador de número de diapositiva"/>
          <p:cNvSpPr>
            <a:spLocks noGrp="1"/>
          </p:cNvSpPr>
          <p:nvPr>
            <p:ph type="sldNum" sz="quarter" idx="5"/>
          </p:nvPr>
        </p:nvSpPr>
        <p:spPr/>
        <p:txBody>
          <a:bodyPr/>
          <a:lstStyle/>
          <a:p>
            <a:pPr>
              <a:defRPr/>
            </a:pPr>
            <a:fld id="{E9A90C85-9620-4FC1-B515-1B97D9F8B8B4}"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Chiswick House</a:t>
            </a:r>
          </a:p>
        </p:txBody>
      </p:sp>
      <p:sp>
        <p:nvSpPr>
          <p:cNvPr id="4" name="3 Marcador de número de diapositiva"/>
          <p:cNvSpPr>
            <a:spLocks noGrp="1"/>
          </p:cNvSpPr>
          <p:nvPr>
            <p:ph type="sldNum" sz="quarter" idx="5"/>
          </p:nvPr>
        </p:nvSpPr>
        <p:spPr/>
        <p:txBody>
          <a:bodyPr/>
          <a:lstStyle/>
          <a:p>
            <a:pPr>
              <a:defRPr/>
            </a:pPr>
            <a:fld id="{376469EC-6039-43B6-BB61-C9AEA2738914}"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Chiswick House</a:t>
            </a:r>
          </a:p>
        </p:txBody>
      </p:sp>
      <p:sp>
        <p:nvSpPr>
          <p:cNvPr id="4" name="3 Marcador de número de diapositiva"/>
          <p:cNvSpPr>
            <a:spLocks noGrp="1"/>
          </p:cNvSpPr>
          <p:nvPr>
            <p:ph type="sldNum" sz="quarter" idx="5"/>
          </p:nvPr>
        </p:nvSpPr>
        <p:spPr/>
        <p:txBody>
          <a:bodyPr/>
          <a:lstStyle/>
          <a:p>
            <a:pPr>
              <a:defRPr/>
            </a:pPr>
            <a:fld id="{05DEA891-14B6-4980-9C0D-01746DDB4DBF}"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Chiswick House</a:t>
            </a:r>
          </a:p>
        </p:txBody>
      </p:sp>
      <p:sp>
        <p:nvSpPr>
          <p:cNvPr id="4" name="3 Marcador de número de diapositiva"/>
          <p:cNvSpPr>
            <a:spLocks noGrp="1"/>
          </p:cNvSpPr>
          <p:nvPr>
            <p:ph type="sldNum" sz="quarter" idx="5"/>
          </p:nvPr>
        </p:nvSpPr>
        <p:spPr/>
        <p:txBody>
          <a:bodyPr/>
          <a:lstStyle/>
          <a:p>
            <a:pPr>
              <a:defRPr/>
            </a:pPr>
            <a:fld id="{59B390BB-E62E-4A4C-BB32-75A2BFED8FE4}"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Chiswick House</a:t>
            </a:r>
          </a:p>
        </p:txBody>
      </p:sp>
      <p:sp>
        <p:nvSpPr>
          <p:cNvPr id="4" name="3 Marcador de número de diapositiva"/>
          <p:cNvSpPr>
            <a:spLocks noGrp="1"/>
          </p:cNvSpPr>
          <p:nvPr>
            <p:ph type="sldNum" sz="quarter" idx="5"/>
          </p:nvPr>
        </p:nvSpPr>
        <p:spPr/>
        <p:txBody>
          <a:bodyPr/>
          <a:lstStyle/>
          <a:p>
            <a:pPr>
              <a:defRPr/>
            </a:pPr>
            <a:fld id="{84034EC3-2F2F-48E4-B8BC-DE583B848FD2}"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Chiswick House</a:t>
            </a:r>
          </a:p>
        </p:txBody>
      </p:sp>
      <p:sp>
        <p:nvSpPr>
          <p:cNvPr id="4" name="3 Marcador de número de diapositiva"/>
          <p:cNvSpPr>
            <a:spLocks noGrp="1"/>
          </p:cNvSpPr>
          <p:nvPr>
            <p:ph type="sldNum" sz="quarter" idx="5"/>
          </p:nvPr>
        </p:nvSpPr>
        <p:spPr/>
        <p:txBody>
          <a:bodyPr/>
          <a:lstStyle/>
          <a:p>
            <a:pPr>
              <a:defRPr/>
            </a:pPr>
            <a:fld id="{9E007361-72B8-4F32-91C8-B180FA807EE4}"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Chiswick House</a:t>
            </a:r>
          </a:p>
        </p:txBody>
      </p:sp>
      <p:sp>
        <p:nvSpPr>
          <p:cNvPr id="4" name="3 Marcador de número de diapositiva"/>
          <p:cNvSpPr>
            <a:spLocks noGrp="1"/>
          </p:cNvSpPr>
          <p:nvPr>
            <p:ph type="sldNum" sz="quarter" idx="5"/>
          </p:nvPr>
        </p:nvSpPr>
        <p:spPr/>
        <p:txBody>
          <a:bodyPr/>
          <a:lstStyle/>
          <a:p>
            <a:pPr>
              <a:defRPr/>
            </a:pPr>
            <a:fld id="{D9530B5D-1348-467F-A7E6-11C3D8638B67}"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Longleat House</a:t>
            </a:r>
          </a:p>
        </p:txBody>
      </p:sp>
      <p:sp>
        <p:nvSpPr>
          <p:cNvPr id="4" name="3 Marcador de número de diapositiva"/>
          <p:cNvSpPr>
            <a:spLocks noGrp="1"/>
          </p:cNvSpPr>
          <p:nvPr>
            <p:ph type="sldNum" sz="quarter" idx="5"/>
          </p:nvPr>
        </p:nvSpPr>
        <p:spPr/>
        <p:txBody>
          <a:bodyPr/>
          <a:lstStyle/>
          <a:p>
            <a:pPr>
              <a:defRPr/>
            </a:pPr>
            <a:fld id="{2F8F420D-F86A-41B2-B8CA-B9EA5B54CB7F}"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Longleat House</a:t>
            </a:r>
          </a:p>
        </p:txBody>
      </p:sp>
      <p:sp>
        <p:nvSpPr>
          <p:cNvPr id="4" name="3 Marcador de número de diapositiva"/>
          <p:cNvSpPr>
            <a:spLocks noGrp="1"/>
          </p:cNvSpPr>
          <p:nvPr>
            <p:ph type="sldNum" sz="quarter" idx="5"/>
          </p:nvPr>
        </p:nvSpPr>
        <p:spPr/>
        <p:txBody>
          <a:bodyPr/>
          <a:lstStyle/>
          <a:p>
            <a:pPr>
              <a:defRPr/>
            </a:pPr>
            <a:fld id="{5A6BA755-7B5C-43E5-B14E-843FCB0D5A02}"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Longleat House</a:t>
            </a:r>
          </a:p>
        </p:txBody>
      </p:sp>
      <p:sp>
        <p:nvSpPr>
          <p:cNvPr id="4" name="3 Marcador de número de diapositiva"/>
          <p:cNvSpPr>
            <a:spLocks noGrp="1"/>
          </p:cNvSpPr>
          <p:nvPr>
            <p:ph type="sldNum" sz="quarter" idx="5"/>
          </p:nvPr>
        </p:nvSpPr>
        <p:spPr/>
        <p:txBody>
          <a:bodyPr/>
          <a:lstStyle/>
          <a:p>
            <a:pPr>
              <a:defRPr/>
            </a:pPr>
            <a:fld id="{421CFC0D-3E78-4308-9F8D-C91E59FF7980}"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Longleat House</a:t>
            </a:r>
          </a:p>
        </p:txBody>
      </p:sp>
      <p:sp>
        <p:nvSpPr>
          <p:cNvPr id="4" name="3 Marcador de número de diapositiva"/>
          <p:cNvSpPr>
            <a:spLocks noGrp="1"/>
          </p:cNvSpPr>
          <p:nvPr>
            <p:ph type="sldNum" sz="quarter" idx="5"/>
          </p:nvPr>
        </p:nvSpPr>
        <p:spPr/>
        <p:txBody>
          <a:bodyPr/>
          <a:lstStyle/>
          <a:p>
            <a:pPr>
              <a:defRPr/>
            </a:pPr>
            <a:fld id="{DFD3E793-478F-409B-AB0F-49FED426C067}"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Burghley House</a:t>
            </a:r>
          </a:p>
        </p:txBody>
      </p:sp>
      <p:sp>
        <p:nvSpPr>
          <p:cNvPr id="4" name="3 Marcador de número de diapositiva"/>
          <p:cNvSpPr>
            <a:spLocks noGrp="1"/>
          </p:cNvSpPr>
          <p:nvPr>
            <p:ph type="sldNum" sz="quarter" idx="5"/>
          </p:nvPr>
        </p:nvSpPr>
        <p:spPr/>
        <p:txBody>
          <a:bodyPr/>
          <a:lstStyle/>
          <a:p>
            <a:pPr>
              <a:defRPr/>
            </a:pPr>
            <a:fld id="{149266FC-300D-45AE-AA3E-BB70E446816F}"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Burghley House.-Sculpture</a:t>
            </a:r>
          </a:p>
        </p:txBody>
      </p:sp>
      <p:sp>
        <p:nvSpPr>
          <p:cNvPr id="4" name="3 Marcador de número de diapositiva"/>
          <p:cNvSpPr>
            <a:spLocks noGrp="1"/>
          </p:cNvSpPr>
          <p:nvPr>
            <p:ph type="sldNum" sz="quarter" idx="5"/>
          </p:nvPr>
        </p:nvSpPr>
        <p:spPr/>
        <p:txBody>
          <a:bodyPr/>
          <a:lstStyle/>
          <a:p>
            <a:pPr>
              <a:defRPr/>
            </a:pPr>
            <a:fld id="{2A902ED9-7AFA-474D-B45B-314E8732C2F1}"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Burghley House.-Sculpture</a:t>
            </a:r>
          </a:p>
        </p:txBody>
      </p:sp>
      <p:sp>
        <p:nvSpPr>
          <p:cNvPr id="4" name="3 Marcador de número de diapositiva"/>
          <p:cNvSpPr>
            <a:spLocks noGrp="1"/>
          </p:cNvSpPr>
          <p:nvPr>
            <p:ph type="sldNum" sz="quarter" idx="5"/>
          </p:nvPr>
        </p:nvSpPr>
        <p:spPr/>
        <p:txBody>
          <a:bodyPr/>
          <a:lstStyle/>
          <a:p>
            <a:pPr>
              <a:defRPr/>
            </a:pPr>
            <a:fld id="{39DFC842-DD57-4159-9603-5F8DFCAFBF78}"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Blenheim Palace</a:t>
            </a:r>
          </a:p>
        </p:txBody>
      </p:sp>
      <p:sp>
        <p:nvSpPr>
          <p:cNvPr id="4" name="3 Marcador de número de diapositiva"/>
          <p:cNvSpPr>
            <a:spLocks noGrp="1"/>
          </p:cNvSpPr>
          <p:nvPr>
            <p:ph type="sldNum" sz="quarter" idx="5"/>
          </p:nvPr>
        </p:nvSpPr>
        <p:spPr/>
        <p:txBody>
          <a:bodyPr/>
          <a:lstStyle/>
          <a:p>
            <a:pPr>
              <a:defRPr/>
            </a:pPr>
            <a:fld id="{9B0E249C-15FB-4041-B25E-5EF01AF6AAB7}"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Blenheim</a:t>
            </a:r>
          </a:p>
        </p:txBody>
      </p:sp>
      <p:sp>
        <p:nvSpPr>
          <p:cNvPr id="4" name="3 Marcador de número de diapositiva"/>
          <p:cNvSpPr>
            <a:spLocks noGrp="1"/>
          </p:cNvSpPr>
          <p:nvPr>
            <p:ph type="sldNum" sz="quarter" idx="5"/>
          </p:nvPr>
        </p:nvSpPr>
        <p:spPr/>
        <p:txBody>
          <a:bodyPr/>
          <a:lstStyle/>
          <a:p>
            <a:pPr>
              <a:defRPr/>
            </a:pPr>
            <a:fld id="{2C3ED78E-619D-4903-A4CF-3AD7BBADDA8B}"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Blenheim</a:t>
            </a:r>
          </a:p>
        </p:txBody>
      </p:sp>
      <p:sp>
        <p:nvSpPr>
          <p:cNvPr id="4" name="3 Marcador de número de diapositiva"/>
          <p:cNvSpPr>
            <a:spLocks noGrp="1"/>
          </p:cNvSpPr>
          <p:nvPr>
            <p:ph type="sldNum" sz="quarter" idx="5"/>
          </p:nvPr>
        </p:nvSpPr>
        <p:spPr/>
        <p:txBody>
          <a:bodyPr/>
          <a:lstStyle/>
          <a:p>
            <a:pPr>
              <a:defRPr/>
            </a:pPr>
            <a:fld id="{C9A6E225-4D3F-47A3-8D8B-AEBF9BFAAF79}"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Blenheim</a:t>
            </a:r>
          </a:p>
        </p:txBody>
      </p:sp>
      <p:sp>
        <p:nvSpPr>
          <p:cNvPr id="4" name="3 Marcador de número de diapositiva"/>
          <p:cNvSpPr>
            <a:spLocks noGrp="1"/>
          </p:cNvSpPr>
          <p:nvPr>
            <p:ph type="sldNum" sz="quarter" idx="5"/>
          </p:nvPr>
        </p:nvSpPr>
        <p:spPr/>
        <p:txBody>
          <a:bodyPr/>
          <a:lstStyle/>
          <a:p>
            <a:pPr>
              <a:defRPr/>
            </a:pPr>
            <a:fld id="{3C39A434-09E2-4756-8DA2-DC60A3217C3A}"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Blenheim</a:t>
            </a:r>
          </a:p>
        </p:txBody>
      </p:sp>
      <p:sp>
        <p:nvSpPr>
          <p:cNvPr id="4" name="3 Marcador de número de diapositiva"/>
          <p:cNvSpPr>
            <a:spLocks noGrp="1"/>
          </p:cNvSpPr>
          <p:nvPr>
            <p:ph type="sldNum" sz="quarter" idx="5"/>
          </p:nvPr>
        </p:nvSpPr>
        <p:spPr/>
        <p:txBody>
          <a:bodyPr/>
          <a:lstStyle/>
          <a:p>
            <a:pPr>
              <a:defRPr/>
            </a:pPr>
            <a:fld id="{2062BB0B-F492-4F62-BDE9-7B719B5252C1}"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Blenheim</a:t>
            </a:r>
          </a:p>
        </p:txBody>
      </p:sp>
      <p:sp>
        <p:nvSpPr>
          <p:cNvPr id="4" name="3 Marcador de número de diapositiva"/>
          <p:cNvSpPr>
            <a:spLocks noGrp="1"/>
          </p:cNvSpPr>
          <p:nvPr>
            <p:ph type="sldNum" sz="quarter" idx="5"/>
          </p:nvPr>
        </p:nvSpPr>
        <p:spPr/>
        <p:txBody>
          <a:bodyPr/>
          <a:lstStyle/>
          <a:p>
            <a:pPr>
              <a:defRPr/>
            </a:pPr>
            <a:fld id="{F63B4A77-7066-4F93-AE67-8392063651DF}"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Blenheim</a:t>
            </a:r>
          </a:p>
        </p:txBody>
      </p:sp>
      <p:sp>
        <p:nvSpPr>
          <p:cNvPr id="4" name="3 Marcador de número de diapositiva"/>
          <p:cNvSpPr>
            <a:spLocks noGrp="1"/>
          </p:cNvSpPr>
          <p:nvPr>
            <p:ph type="sldNum" sz="quarter" idx="5"/>
          </p:nvPr>
        </p:nvSpPr>
        <p:spPr/>
        <p:txBody>
          <a:bodyPr/>
          <a:lstStyle/>
          <a:p>
            <a:pPr>
              <a:defRPr/>
            </a:pPr>
            <a:fld id="{164E7E12-1A59-4FB7-A74B-FB10CA8A2622}"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Blenheim</a:t>
            </a:r>
          </a:p>
        </p:txBody>
      </p:sp>
      <p:sp>
        <p:nvSpPr>
          <p:cNvPr id="4" name="3 Marcador de número de diapositiva"/>
          <p:cNvSpPr>
            <a:spLocks noGrp="1"/>
          </p:cNvSpPr>
          <p:nvPr>
            <p:ph type="sldNum" sz="quarter" idx="5"/>
          </p:nvPr>
        </p:nvSpPr>
        <p:spPr/>
        <p:txBody>
          <a:bodyPr/>
          <a:lstStyle/>
          <a:p>
            <a:pPr>
              <a:defRPr/>
            </a:pPr>
            <a:fld id="{9D464C1D-B9A1-46F8-928C-F2F6CDE05C78}"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Sissinghurst Gardens</a:t>
            </a:r>
          </a:p>
        </p:txBody>
      </p:sp>
      <p:sp>
        <p:nvSpPr>
          <p:cNvPr id="4" name="3 Marcador de número de diapositiva"/>
          <p:cNvSpPr>
            <a:spLocks noGrp="1"/>
          </p:cNvSpPr>
          <p:nvPr>
            <p:ph type="sldNum" sz="quarter" idx="5"/>
          </p:nvPr>
        </p:nvSpPr>
        <p:spPr/>
        <p:txBody>
          <a:bodyPr/>
          <a:lstStyle/>
          <a:p>
            <a:pPr>
              <a:defRPr/>
            </a:pPr>
            <a:fld id="{D02C1293-065B-4FA9-9428-7D9AF409A6B5}"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Sissinghurst gardens</a:t>
            </a:r>
          </a:p>
        </p:txBody>
      </p:sp>
      <p:sp>
        <p:nvSpPr>
          <p:cNvPr id="4" name="3 Marcador de número de diapositiva"/>
          <p:cNvSpPr>
            <a:spLocks noGrp="1"/>
          </p:cNvSpPr>
          <p:nvPr>
            <p:ph type="sldNum" sz="quarter" idx="5"/>
          </p:nvPr>
        </p:nvSpPr>
        <p:spPr/>
        <p:txBody>
          <a:bodyPr/>
          <a:lstStyle/>
          <a:p>
            <a:pPr>
              <a:defRPr/>
            </a:pPr>
            <a:fld id="{5020AE90-3113-410F-9446-0F10C2D084F0}"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Sissinghurst Gardens</a:t>
            </a:r>
          </a:p>
        </p:txBody>
      </p:sp>
      <p:sp>
        <p:nvSpPr>
          <p:cNvPr id="4" name="3 Marcador de número de diapositiva"/>
          <p:cNvSpPr>
            <a:spLocks noGrp="1"/>
          </p:cNvSpPr>
          <p:nvPr>
            <p:ph type="sldNum" sz="quarter" idx="5"/>
          </p:nvPr>
        </p:nvSpPr>
        <p:spPr/>
        <p:txBody>
          <a:bodyPr/>
          <a:lstStyle/>
          <a:p>
            <a:pPr>
              <a:defRPr/>
            </a:pPr>
            <a:fld id="{272808AC-F600-476B-B2CC-E3B2E87369A7}"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Sissinghurst Gardens</a:t>
            </a:r>
          </a:p>
        </p:txBody>
      </p:sp>
      <p:sp>
        <p:nvSpPr>
          <p:cNvPr id="4" name="3 Marcador de número de diapositiva"/>
          <p:cNvSpPr>
            <a:spLocks noGrp="1"/>
          </p:cNvSpPr>
          <p:nvPr>
            <p:ph type="sldNum" sz="quarter" idx="5"/>
          </p:nvPr>
        </p:nvSpPr>
        <p:spPr/>
        <p:txBody>
          <a:bodyPr/>
          <a:lstStyle/>
          <a:p>
            <a:pPr>
              <a:defRPr/>
            </a:pPr>
            <a:fld id="{BAD3DC70-2C93-4050-B605-ADAA8E41F943}"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Sissinghurst gardens</a:t>
            </a:r>
          </a:p>
        </p:txBody>
      </p:sp>
      <p:sp>
        <p:nvSpPr>
          <p:cNvPr id="4" name="3 Marcador de número de diapositiva"/>
          <p:cNvSpPr>
            <a:spLocks noGrp="1"/>
          </p:cNvSpPr>
          <p:nvPr>
            <p:ph type="sldNum" sz="quarter" idx="5"/>
          </p:nvPr>
        </p:nvSpPr>
        <p:spPr/>
        <p:txBody>
          <a:bodyPr/>
          <a:lstStyle/>
          <a:p>
            <a:pPr>
              <a:defRPr/>
            </a:pPr>
            <a:fld id="{D3754AD4-3EB1-44DD-ADFF-ACE74C3AB980}"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Sissinghurst Gardens.-Huerto</a:t>
            </a:r>
          </a:p>
        </p:txBody>
      </p:sp>
      <p:sp>
        <p:nvSpPr>
          <p:cNvPr id="4" name="3 Marcador de número de diapositiva"/>
          <p:cNvSpPr>
            <a:spLocks noGrp="1"/>
          </p:cNvSpPr>
          <p:nvPr>
            <p:ph type="sldNum" sz="quarter" idx="5"/>
          </p:nvPr>
        </p:nvSpPr>
        <p:spPr/>
        <p:txBody>
          <a:bodyPr/>
          <a:lstStyle/>
          <a:p>
            <a:pPr>
              <a:defRPr/>
            </a:pPr>
            <a:fld id="{AD29F033-D845-4821-984B-B406B18C0C14}"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Sissinghurst Gardens</a:t>
            </a:r>
          </a:p>
        </p:txBody>
      </p:sp>
      <p:sp>
        <p:nvSpPr>
          <p:cNvPr id="4" name="3 Marcador de número de diapositiva"/>
          <p:cNvSpPr>
            <a:spLocks noGrp="1"/>
          </p:cNvSpPr>
          <p:nvPr>
            <p:ph type="sldNum" sz="quarter" idx="5"/>
          </p:nvPr>
        </p:nvSpPr>
        <p:spPr/>
        <p:txBody>
          <a:bodyPr/>
          <a:lstStyle/>
          <a:p>
            <a:pPr>
              <a:defRPr/>
            </a:pPr>
            <a:fld id="{6C3CFC62-C657-4563-8B3F-810B44CFD664}"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Sissinghurst Gardens</a:t>
            </a:r>
          </a:p>
        </p:txBody>
      </p:sp>
      <p:sp>
        <p:nvSpPr>
          <p:cNvPr id="4" name="3 Marcador de número de diapositiva"/>
          <p:cNvSpPr>
            <a:spLocks noGrp="1"/>
          </p:cNvSpPr>
          <p:nvPr>
            <p:ph type="sldNum" sz="quarter" idx="5"/>
          </p:nvPr>
        </p:nvSpPr>
        <p:spPr/>
        <p:txBody>
          <a:bodyPr/>
          <a:lstStyle/>
          <a:p>
            <a:pPr>
              <a:defRPr/>
            </a:pPr>
            <a:fld id="{050C95A1-15FF-442E-9EAA-43524C7D367B}"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Hestercombe House</a:t>
            </a:r>
          </a:p>
        </p:txBody>
      </p:sp>
      <p:sp>
        <p:nvSpPr>
          <p:cNvPr id="4" name="3 Marcador de número de diapositiva"/>
          <p:cNvSpPr>
            <a:spLocks noGrp="1"/>
          </p:cNvSpPr>
          <p:nvPr>
            <p:ph type="sldNum" sz="quarter" idx="5"/>
          </p:nvPr>
        </p:nvSpPr>
        <p:spPr/>
        <p:txBody>
          <a:bodyPr/>
          <a:lstStyle/>
          <a:p>
            <a:pPr>
              <a:defRPr/>
            </a:pPr>
            <a:fld id="{62BE9000-E465-42CF-9B44-2D460FD2CFDB}"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Hestercombe</a:t>
            </a:r>
          </a:p>
        </p:txBody>
      </p:sp>
      <p:sp>
        <p:nvSpPr>
          <p:cNvPr id="4" name="3 Marcador de número de diapositiva"/>
          <p:cNvSpPr>
            <a:spLocks noGrp="1"/>
          </p:cNvSpPr>
          <p:nvPr>
            <p:ph type="sldNum" sz="quarter" idx="5"/>
          </p:nvPr>
        </p:nvSpPr>
        <p:spPr/>
        <p:txBody>
          <a:bodyPr/>
          <a:lstStyle/>
          <a:p>
            <a:pPr>
              <a:defRPr/>
            </a:pPr>
            <a:fld id="{DD8DBD6D-991A-4110-B98F-1D939187B6E0}"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Hestercombe Gardens</a:t>
            </a:r>
          </a:p>
        </p:txBody>
      </p:sp>
      <p:sp>
        <p:nvSpPr>
          <p:cNvPr id="4" name="3 Marcador de número de diapositiva"/>
          <p:cNvSpPr>
            <a:spLocks noGrp="1"/>
          </p:cNvSpPr>
          <p:nvPr>
            <p:ph type="sldNum" sz="quarter" idx="5"/>
          </p:nvPr>
        </p:nvSpPr>
        <p:spPr/>
        <p:txBody>
          <a:bodyPr/>
          <a:lstStyle/>
          <a:p>
            <a:pPr>
              <a:defRPr/>
            </a:pPr>
            <a:fld id="{6B86580E-7695-45C0-B14D-08404F713E6F}"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Hestercombe Gardens</a:t>
            </a:r>
          </a:p>
        </p:txBody>
      </p:sp>
      <p:sp>
        <p:nvSpPr>
          <p:cNvPr id="4" name="3 Marcador de número de diapositiva"/>
          <p:cNvSpPr>
            <a:spLocks noGrp="1"/>
          </p:cNvSpPr>
          <p:nvPr>
            <p:ph type="sldNum" sz="quarter" idx="5"/>
          </p:nvPr>
        </p:nvSpPr>
        <p:spPr/>
        <p:txBody>
          <a:bodyPr/>
          <a:lstStyle/>
          <a:p>
            <a:pPr>
              <a:defRPr/>
            </a:pPr>
            <a:fld id="{2D6BBEC0-9526-43F8-A93E-44BF4761EB1C}"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Hestercombe Gardens</a:t>
            </a:r>
          </a:p>
        </p:txBody>
      </p:sp>
      <p:sp>
        <p:nvSpPr>
          <p:cNvPr id="4" name="3 Marcador de número de diapositiva"/>
          <p:cNvSpPr>
            <a:spLocks noGrp="1"/>
          </p:cNvSpPr>
          <p:nvPr>
            <p:ph type="sldNum" sz="quarter" idx="5"/>
          </p:nvPr>
        </p:nvSpPr>
        <p:spPr/>
        <p:txBody>
          <a:bodyPr/>
          <a:lstStyle/>
          <a:p>
            <a:pPr>
              <a:defRPr/>
            </a:pPr>
            <a:fld id="{53D9F97E-432D-4454-9DD8-E5ABB7C98BE5}"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Hestercombe Gardens</a:t>
            </a:r>
          </a:p>
        </p:txBody>
      </p:sp>
      <p:sp>
        <p:nvSpPr>
          <p:cNvPr id="4" name="3 Marcador de número de diapositiva"/>
          <p:cNvSpPr>
            <a:spLocks noGrp="1"/>
          </p:cNvSpPr>
          <p:nvPr>
            <p:ph type="sldNum" sz="quarter" idx="5"/>
          </p:nvPr>
        </p:nvSpPr>
        <p:spPr/>
        <p:txBody>
          <a:bodyPr/>
          <a:lstStyle/>
          <a:p>
            <a:pPr>
              <a:defRPr/>
            </a:pPr>
            <a:fld id="{448936FB-D9EA-4B9F-A7DB-41C3C2A91618}"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Hestercombe Gardens</a:t>
            </a:r>
          </a:p>
        </p:txBody>
      </p:sp>
      <p:sp>
        <p:nvSpPr>
          <p:cNvPr id="4" name="3 Marcador de número de diapositiva"/>
          <p:cNvSpPr>
            <a:spLocks noGrp="1"/>
          </p:cNvSpPr>
          <p:nvPr>
            <p:ph type="sldNum" sz="quarter" idx="5"/>
          </p:nvPr>
        </p:nvSpPr>
        <p:spPr/>
        <p:txBody>
          <a:bodyPr/>
          <a:lstStyle/>
          <a:p>
            <a:pPr>
              <a:defRPr/>
            </a:pPr>
            <a:fld id="{3962367F-3085-438E-82E7-B73214F10915}"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Hestercombe Gardens</a:t>
            </a:r>
          </a:p>
        </p:txBody>
      </p:sp>
      <p:sp>
        <p:nvSpPr>
          <p:cNvPr id="4" name="3 Marcador de número de diapositiva"/>
          <p:cNvSpPr>
            <a:spLocks noGrp="1"/>
          </p:cNvSpPr>
          <p:nvPr>
            <p:ph type="sldNum" sz="quarter" idx="5"/>
          </p:nvPr>
        </p:nvSpPr>
        <p:spPr/>
        <p:txBody>
          <a:bodyPr/>
          <a:lstStyle/>
          <a:p>
            <a:pPr>
              <a:defRPr/>
            </a:pPr>
            <a:fld id="{B6B3E17A-20D8-496C-ACBA-89AE642F2B9A}"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Hestercombe Gardens</a:t>
            </a:r>
          </a:p>
        </p:txBody>
      </p:sp>
      <p:sp>
        <p:nvSpPr>
          <p:cNvPr id="4" name="3 Marcador de número de diapositiva"/>
          <p:cNvSpPr>
            <a:spLocks noGrp="1"/>
          </p:cNvSpPr>
          <p:nvPr>
            <p:ph type="sldNum" sz="quarter" idx="5"/>
          </p:nvPr>
        </p:nvSpPr>
        <p:spPr/>
        <p:txBody>
          <a:bodyPr/>
          <a:lstStyle/>
          <a:p>
            <a:pPr>
              <a:defRPr/>
            </a:pPr>
            <a:fld id="{9E968D08-12A3-4C8B-8FB0-5444B828B07F}"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Hestercombe Gardens</a:t>
            </a:r>
          </a:p>
        </p:txBody>
      </p:sp>
      <p:sp>
        <p:nvSpPr>
          <p:cNvPr id="4" name="3 Marcador de número de diapositiva"/>
          <p:cNvSpPr>
            <a:spLocks noGrp="1"/>
          </p:cNvSpPr>
          <p:nvPr>
            <p:ph type="sldNum" sz="quarter" idx="5"/>
          </p:nvPr>
        </p:nvSpPr>
        <p:spPr/>
        <p:txBody>
          <a:bodyPr/>
          <a:lstStyle/>
          <a:p>
            <a:pPr>
              <a:defRPr/>
            </a:pPr>
            <a:fld id="{71A6C2B9-A2B5-4EA4-AE08-7A3C5129B3A9}" type="slidenum">
              <a:rPr lang="es-ES">
                <a:solidFill>
                  <a:prstClr val="black"/>
                </a:solidFill>
              </a:rPr>
              <a:pPr>
                <a:defRPr/>
              </a:pPr>
              <a:t>120</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3/13/2018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3/13/2018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3/13/2018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translate.googleusercontent.com/translate_c?hl=es&amp;sl=en&amp;u=http://en.wikipedia.org/wiki/Shakespeare_garden&amp;prev=/search?q%3DShakesperian%2BGardens%26hl%3Des%26sa%3DG&amp;rurl=translate.google.es&amp;usg=ALkJrhj30gp8TID9qQNIo214s-c-x1vTYQ#cite_note-11"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translate.googleusercontent.com/translate_c?hl=es&amp;sl=en&amp;u=http://en.wikipedia.org/wiki/Shakespeare_garden&amp;prev=/search?q%3DShakesperian%2BGardens%26hl%3Des%26sa%3DG&amp;rurl=translate.google.es&amp;usg=ALkJrhj30gp8TID9qQNIo214s-c-x1vTYQ#cite_note-Shakespeare_Garden-15"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172200" cy="3744416"/>
          </a:xfrm>
        </p:spPr>
        <p:txBody>
          <a:bodyPr>
            <a:normAutofit fontScale="90000"/>
          </a:bodyPr>
          <a:lstStyle/>
          <a:p>
            <a:r>
              <a:rPr lang="es-ES" sz="4000" dirty="0"/>
              <a:t>EUROPA.-LA VUELTA AL MUNDO EN 885 JARDINES.-Jardines Shakespeare</a:t>
            </a:r>
            <a:br>
              <a:rPr lang="es-ES" dirty="0"/>
            </a:br>
            <a:br>
              <a:rPr lang="es-ES" dirty="0"/>
            </a:br>
            <a:br>
              <a:rPr lang="es-ES" dirty="0"/>
            </a:br>
            <a:br>
              <a:rPr lang="es-ES" dirty="0"/>
            </a:br>
            <a:br>
              <a:rPr lang="es-ES" dirty="0"/>
            </a:br>
            <a:endParaRPr lang="es-ES" dirty="0"/>
          </a:p>
        </p:txBody>
      </p:sp>
      <p:sp>
        <p:nvSpPr>
          <p:cNvPr id="3" name="2 Subtítulo"/>
          <p:cNvSpPr>
            <a:spLocks noGrp="1"/>
          </p:cNvSpPr>
          <p:nvPr>
            <p:ph type="subTitle" idx="1"/>
          </p:nvPr>
        </p:nvSpPr>
        <p:spPr>
          <a:xfrm>
            <a:off x="2843808" y="4365104"/>
            <a:ext cx="4464496" cy="1371600"/>
          </a:xfrm>
        </p:spPr>
        <p:txBody>
          <a:bodyPr>
            <a:normAutofit fontScale="92500"/>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1 Título"/>
          <p:cNvSpPr>
            <a:spLocks noGrp="1"/>
          </p:cNvSpPr>
          <p:nvPr>
            <p:ph type="title"/>
          </p:nvPr>
        </p:nvSpPr>
        <p:spPr/>
        <p:txBody>
          <a:bodyPr/>
          <a:lstStyle/>
          <a:p>
            <a:pPr eaLnBrk="1" hangingPunct="1"/>
            <a:r>
              <a:rPr lang="es-ES" dirty="0"/>
              <a:t>Jardines Shakespeare</a:t>
            </a:r>
          </a:p>
        </p:txBody>
      </p:sp>
      <p:sp>
        <p:nvSpPr>
          <p:cNvPr id="4099" name="2 Marcador de contenido"/>
          <p:cNvSpPr>
            <a:spLocks noGrp="1"/>
          </p:cNvSpPr>
          <p:nvPr>
            <p:ph sz="quarter" idx="1"/>
          </p:nvPr>
        </p:nvSpPr>
        <p:spPr/>
        <p:txBody>
          <a:bodyPr/>
          <a:lstStyle/>
          <a:p>
            <a:pPr eaLnBrk="1" hangingPunct="1"/>
            <a:r>
              <a:rPr lang="es-ES" sz="2400" dirty="0"/>
              <a:t>Un </a:t>
            </a:r>
            <a:r>
              <a:rPr lang="es-ES" sz="2400" b="1" dirty="0"/>
              <a:t>jardín de Shakespeare</a:t>
            </a:r>
            <a:r>
              <a:rPr lang="es-ES" sz="2400" dirty="0"/>
              <a:t> es un jardín temático que cultiva plantas mencionadas en la obra de William Shakespeare. </a:t>
            </a:r>
          </a:p>
          <a:p>
            <a:pPr eaLnBrk="1" hangingPunct="1"/>
            <a:r>
              <a:rPr lang="es-ES" sz="2400" dirty="0"/>
              <a:t>En países ingleses de habla hispana, en particular en los Estados Unidos, estos son a menudo los jardines públicos asociados con los parques, universidades y festivales de Shakespeare.</a:t>
            </a:r>
          </a:p>
          <a:p>
            <a:pPr eaLnBrk="1" hangingPunct="1"/>
            <a:r>
              <a:rPr lang="es-ES" sz="2400" dirty="0"/>
              <a:t>Los Jardines de Shakespeare son lugares de interés cultural, educativo o romántico donde puede haber lugares para celebrar bodas al aire libre.</a:t>
            </a:r>
          </a:p>
        </p:txBody>
      </p:sp>
    </p:spTree>
    <p:extLst>
      <p:ext uri="{BB962C8B-B14F-4D97-AF65-F5344CB8AC3E}">
        <p14:creationId xmlns:p14="http://schemas.microsoft.com/office/powerpoint/2010/main" val="34283864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857250"/>
            <a:ext cx="7571184" cy="5467350"/>
          </a:xfrm>
        </p:spPr>
        <p:txBody>
          <a:bodyPr>
            <a:normAutofit lnSpcReduction="10000"/>
          </a:bodyPr>
          <a:lstStyle/>
          <a:p>
            <a:pPr marL="274320" indent="-274320" eaLnBrk="1" fontAlgn="auto" hangingPunct="1">
              <a:spcAft>
                <a:spcPts val="0"/>
              </a:spcAft>
              <a:buClr>
                <a:schemeClr val="accent3"/>
              </a:buClr>
              <a:buFont typeface="Wingdings 2"/>
              <a:buChar char=""/>
              <a:defRPr/>
            </a:pPr>
            <a:r>
              <a:rPr lang="es-ES" sz="2400" dirty="0"/>
              <a:t>Signos cerca de las plantas suelen proporcionar las citas pertinentes. </a:t>
            </a:r>
          </a:p>
          <a:p>
            <a:pPr marL="274320" indent="-274320" eaLnBrk="1" fontAlgn="auto" hangingPunct="1">
              <a:spcAft>
                <a:spcPts val="0"/>
              </a:spcAft>
              <a:buClr>
                <a:schemeClr val="accent3"/>
              </a:buClr>
              <a:buFont typeface="Wingdings 2"/>
              <a:buChar char=""/>
              <a:defRPr/>
            </a:pPr>
            <a:r>
              <a:rPr lang="es-ES" sz="2400" dirty="0"/>
              <a:t>Un jardín de Shakespeare por lo general incluye varias docenas de especies, ya sea en la profusión herbáceas o en una disposición geométrica con divisores de setos de boj. </a:t>
            </a:r>
          </a:p>
          <a:p>
            <a:pPr marL="274320" indent="-274320" eaLnBrk="1" fontAlgn="auto" hangingPunct="1">
              <a:spcAft>
                <a:spcPts val="0"/>
              </a:spcAft>
              <a:buClr>
                <a:schemeClr val="accent3"/>
              </a:buClr>
              <a:buFont typeface="Wingdings 2"/>
              <a:buChar char=""/>
              <a:defRPr/>
            </a:pPr>
            <a:r>
              <a:rPr lang="es-ES" sz="2400" dirty="0"/>
              <a:t>Amenidades típicas son paseos y bancos y una resistente a la intemperie busto de Shakespeare. </a:t>
            </a:r>
          </a:p>
          <a:p>
            <a:pPr marL="274320" indent="-274320" eaLnBrk="1" fontAlgn="auto" hangingPunct="1">
              <a:spcAft>
                <a:spcPts val="0"/>
              </a:spcAft>
              <a:buClr>
                <a:schemeClr val="accent3"/>
              </a:buClr>
              <a:buFont typeface="Wingdings 2"/>
              <a:buChar char=""/>
              <a:defRPr/>
            </a:pPr>
            <a:r>
              <a:rPr lang="es-ES" sz="2400" dirty="0"/>
              <a:t>Jardines de Shakespeare puede acompañar reproducciones de la arquitectura isabelina. </a:t>
            </a:r>
          </a:p>
          <a:p>
            <a:pPr marL="274320" indent="-274320" eaLnBrk="1" fontAlgn="auto" hangingPunct="1">
              <a:spcAft>
                <a:spcPts val="0"/>
              </a:spcAft>
              <a:buClr>
                <a:schemeClr val="accent3"/>
              </a:buClr>
              <a:buFont typeface="Wingdings 2"/>
              <a:buChar char=""/>
              <a:defRPr/>
            </a:pPr>
            <a:r>
              <a:rPr lang="es-ES" sz="2400" dirty="0"/>
              <a:t>Algunos jardines de Shakespeare también crecen especies típicas de la época isabelina, pero no se mencionan en las obras de Shakespeare o la poesía.</a:t>
            </a:r>
          </a:p>
        </p:txBody>
      </p:sp>
    </p:spTree>
    <p:extLst>
      <p:ext uri="{BB962C8B-B14F-4D97-AF65-F5344CB8AC3E}">
        <p14:creationId xmlns:p14="http://schemas.microsoft.com/office/powerpoint/2010/main" val="26192524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071563"/>
            <a:ext cx="7715200" cy="5597525"/>
          </a:xfrm>
        </p:spPr>
        <p:txBody>
          <a:bodyPr>
            <a:normAutofit lnSpcReduction="10000"/>
          </a:bodyPr>
          <a:lstStyle/>
          <a:p>
            <a:pPr marL="274320" indent="-274320" eaLnBrk="1" fontAlgn="auto" hangingPunct="1">
              <a:spcAft>
                <a:spcPts val="0"/>
              </a:spcAft>
              <a:buClr>
                <a:schemeClr val="accent3"/>
              </a:buClr>
              <a:buFont typeface="Wingdings 2"/>
              <a:buChar char=""/>
              <a:defRPr/>
            </a:pPr>
            <a:r>
              <a:rPr lang="es-ES" b="1" dirty="0"/>
              <a:t>Shakespeare </a:t>
            </a:r>
          </a:p>
          <a:p>
            <a:pPr marL="274320" indent="-274320" eaLnBrk="1" fontAlgn="auto" hangingPunct="1">
              <a:spcAft>
                <a:spcPts val="0"/>
              </a:spcAft>
              <a:buClr>
                <a:schemeClr val="accent3"/>
              </a:buClr>
              <a:buFont typeface="Wingdings 2"/>
              <a:buChar char=""/>
              <a:defRPr/>
            </a:pPr>
            <a:r>
              <a:rPr lang="es-ES" dirty="0"/>
              <a:t>Shakespeare tiene fama de haber sido un fanático jardinero, aunque sus oportunidades en Londres, habría sido muy limitadas</a:t>
            </a:r>
          </a:p>
          <a:p>
            <a:pPr marL="274320" indent="-274320" eaLnBrk="1" fontAlgn="auto" hangingPunct="1">
              <a:spcAft>
                <a:spcPts val="0"/>
              </a:spcAft>
              <a:buClr>
                <a:schemeClr val="accent3"/>
              </a:buClr>
              <a:buFont typeface="Wingdings 2"/>
              <a:buChar char=""/>
              <a:defRPr/>
            </a:pPr>
            <a:r>
              <a:rPr lang="es-ES" dirty="0"/>
              <a:t>.En enero o febrero 1631 Sir Thomas Temple, 1 º Barón de Stowe, estaba deseoso de enviar a su hombre  las estacas de la vid a New Place, Stratford, la casa de retiro de Shakespeare. </a:t>
            </a:r>
          </a:p>
          <a:p>
            <a:pPr marL="274320" indent="-274320" eaLnBrk="1" fontAlgn="auto" hangingPunct="1">
              <a:spcAft>
                <a:spcPts val="0"/>
              </a:spcAft>
              <a:buClr>
                <a:schemeClr val="accent3"/>
              </a:buClr>
              <a:buFont typeface="Wingdings 2"/>
              <a:buChar char=""/>
              <a:defRPr/>
            </a:pPr>
            <a:r>
              <a:rPr lang="es-ES" dirty="0"/>
              <a:t>Una carta encontrada, sin embargo, no testifica ninguna nota de una conexión con Shakespeare: que conocía la bondad de las viñas por su cuñada, cuya casa estaba cerca. El renacimiento del interés a las flores se menciona en las obras de Shakespeare y surgió con la reactivación de la jardinería de flores en el Reino Unido.</a:t>
            </a:r>
          </a:p>
          <a:p>
            <a:pPr marL="274320" indent="-274320" eaLnBrk="1" fontAlgn="auto" hangingPunct="1">
              <a:spcAft>
                <a:spcPts val="0"/>
              </a:spcAft>
              <a:buClr>
                <a:schemeClr val="accent3"/>
              </a:buClr>
              <a:buFont typeface="Wingdings 2"/>
              <a:buChar char=""/>
              <a:defRPr/>
            </a:pPr>
            <a:endParaRPr lang="es-ES" dirty="0"/>
          </a:p>
        </p:txBody>
      </p:sp>
    </p:spTree>
    <p:extLst>
      <p:ext uri="{BB962C8B-B14F-4D97-AF65-F5344CB8AC3E}">
        <p14:creationId xmlns:p14="http://schemas.microsoft.com/office/powerpoint/2010/main" val="11620321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000125"/>
            <a:ext cx="7643192" cy="5324475"/>
          </a:xfrm>
        </p:spPr>
        <p:txBody>
          <a:bodyPr>
            <a:normAutofit lnSpcReduction="10000"/>
          </a:bodyPr>
          <a:lstStyle/>
          <a:p>
            <a:pPr marL="274320" indent="-274320" eaLnBrk="1" fontAlgn="auto" hangingPunct="1">
              <a:spcAft>
                <a:spcPts val="0"/>
              </a:spcAft>
              <a:buClr>
                <a:schemeClr val="accent3"/>
              </a:buClr>
              <a:buFont typeface="Wingdings 2"/>
              <a:buChar char=""/>
              <a:defRPr/>
            </a:pPr>
            <a:r>
              <a:rPr lang="es-ES" sz="2400" dirty="0"/>
              <a:t>Un documento de principios es Paul Jerrard, </a:t>
            </a:r>
            <a:r>
              <a:rPr lang="es-ES" sz="2400" i="1" dirty="0"/>
              <a:t>Flores de Stratford-on-Avon</a:t>
            </a:r>
            <a:r>
              <a:rPr lang="es-ES" sz="2400" dirty="0"/>
              <a:t> (Londres 1852), en el que Jerrard intentado identificar las referencias florales de Shakespeare, en un ejercicio puramente literaria y botánicos, como las de J. Harvey Bloom </a:t>
            </a:r>
            <a:r>
              <a:rPr lang="es-ES" sz="2400" i="1" dirty="0"/>
              <a:t>Garden</a:t>
            </a:r>
            <a:r>
              <a:rPr lang="es-ES" sz="2400" dirty="0"/>
              <a:t> (Londres </a:t>
            </a:r>
            <a:r>
              <a:rPr lang="es-ES" sz="2400" i="1" dirty="0"/>
              <a:t>de Shakespeare:</a:t>
            </a:r>
            <a:r>
              <a:rPr lang="es-ES" sz="2400" dirty="0"/>
              <a:t> Methuen, 1903) o FG Savage, </a:t>
            </a:r>
            <a:r>
              <a:rPr lang="es-ES" sz="2400" i="1" dirty="0"/>
              <a:t>(La Flora y Folk Lore de Shakespeare</a:t>
            </a:r>
            <a:r>
              <a:rPr lang="es-ES" sz="2400" dirty="0"/>
              <a:t> Cheltenham: EJ Burrow, 1923).</a:t>
            </a:r>
          </a:p>
          <a:p>
            <a:pPr marL="274320" indent="-274320" eaLnBrk="1" fontAlgn="auto" hangingPunct="1">
              <a:spcAft>
                <a:spcPts val="0"/>
              </a:spcAft>
              <a:buClr>
                <a:schemeClr val="accent3"/>
              </a:buClr>
              <a:buFont typeface="Wingdings 2"/>
              <a:buChar char=""/>
              <a:defRPr/>
            </a:pPr>
            <a:r>
              <a:rPr lang="es-ES" sz="2400" dirty="0"/>
              <a:t> Esta industria paralela continúa hoy. </a:t>
            </a:r>
          </a:p>
          <a:p>
            <a:pPr marL="274320" indent="-274320" eaLnBrk="1" fontAlgn="auto" hangingPunct="1">
              <a:spcAft>
                <a:spcPts val="0"/>
              </a:spcAft>
              <a:buClr>
                <a:schemeClr val="accent3"/>
              </a:buClr>
              <a:buFont typeface="Wingdings 2"/>
              <a:buChar char=""/>
              <a:defRPr/>
            </a:pPr>
            <a:r>
              <a:rPr lang="es-ES" sz="2400" dirty="0"/>
              <a:t>Un pequeño arboreto de cuarenta árboles algunos mencionados por Shakespeare fue plantado en 1988 para complementar el jardín de Anne Hathaway's Cottage en Shottery, cerca de Stratford-on-Avon. “</a:t>
            </a:r>
          </a:p>
          <a:p>
            <a:pPr marL="274320" indent="-274320" eaLnBrk="1" fontAlgn="auto" hangingPunct="1">
              <a:spcAft>
                <a:spcPts val="0"/>
              </a:spcAft>
              <a:buClr>
                <a:schemeClr val="accent3"/>
              </a:buClr>
              <a:buFont typeface="Wingdings 2"/>
              <a:buChar char=""/>
              <a:defRPr/>
            </a:pPr>
            <a:endParaRPr lang="es-ES" dirty="0"/>
          </a:p>
        </p:txBody>
      </p:sp>
    </p:spTree>
    <p:extLst>
      <p:ext uri="{BB962C8B-B14F-4D97-AF65-F5344CB8AC3E}">
        <p14:creationId xmlns:p14="http://schemas.microsoft.com/office/powerpoint/2010/main" val="4841104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457200" y="1000125"/>
            <a:ext cx="7643192" cy="5324475"/>
          </a:xfrm>
        </p:spPr>
        <p:txBody>
          <a:bodyPr>
            <a:normAutofit lnSpcReduction="10000"/>
          </a:bodyPr>
          <a:lstStyle/>
          <a:p>
            <a:pPr eaLnBrk="1" hangingPunct="1"/>
            <a:r>
              <a:rPr lang="es-ES" dirty="0"/>
              <a:t>Los visitantes pueden sentarse en el banco especialmente diseñado, con vistas a la casa, presionar un botón y escuchar uno a  uno  los cuatro sonetos de Shakespeare leído por actores famosos," el sitio web oficial informa al visitante de este potencial. </a:t>
            </a:r>
            <a:endParaRPr lang="es-ES" baseline="30000" dirty="0"/>
          </a:p>
          <a:p>
            <a:pPr eaLnBrk="1" hangingPunct="1"/>
            <a:r>
              <a:rPr lang="es-ES" dirty="0"/>
              <a:t> Una cabaña en un sauce vivo hecho de un creciente sauce, inspirado por las líneas de </a:t>
            </a:r>
            <a:r>
              <a:rPr lang="es-ES" i="1" dirty="0"/>
              <a:t>Noche de Reyes,</a:t>
            </a:r>
            <a:r>
              <a:rPr lang="es-ES" dirty="0"/>
              <a:t> es otra de las  características, y un laberinto de tejos.</a:t>
            </a:r>
          </a:p>
          <a:p>
            <a:pPr eaLnBrk="1" hangingPunct="1"/>
            <a:r>
              <a:rPr lang="es-ES" b="1" dirty="0"/>
              <a:t>New Place, Stratford-on-Avon </a:t>
            </a:r>
          </a:p>
          <a:p>
            <a:pPr eaLnBrk="1" hangingPunct="1"/>
            <a:r>
              <a:rPr lang="es-ES" dirty="0"/>
              <a:t> El jardín de Shakespeare mas importante es que la imaginación ha sido reconstruido por Ernest Derecho en New Place, Stratford-on-Avon, en la década de 1920</a:t>
            </a:r>
          </a:p>
          <a:p>
            <a:pPr eaLnBrk="1" hangingPunct="1"/>
            <a:endParaRPr lang="es-ES" dirty="0"/>
          </a:p>
        </p:txBody>
      </p:sp>
    </p:spTree>
    <p:extLst>
      <p:ext uri="{BB962C8B-B14F-4D97-AF65-F5344CB8AC3E}">
        <p14:creationId xmlns:p14="http://schemas.microsoft.com/office/powerpoint/2010/main" val="2839134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1"/>
            <a:ext cx="7499176" cy="5775920"/>
          </a:xfrm>
        </p:spPr>
        <p:txBody>
          <a:bodyPr>
            <a:normAutofit fontScale="92500"/>
          </a:bodyPr>
          <a:lstStyle/>
          <a:p>
            <a:pPr marL="274320" indent="-274320" eaLnBrk="1" fontAlgn="auto" hangingPunct="1">
              <a:spcAft>
                <a:spcPts val="0"/>
              </a:spcAft>
              <a:buClr>
                <a:schemeClr val="accent3"/>
              </a:buClr>
              <a:buFont typeface="Wingdings 2"/>
              <a:buChar char=""/>
              <a:defRPr/>
            </a:pPr>
            <a:r>
              <a:rPr lang="es-ES" dirty="0"/>
              <a:t>Utilizo un grabado en madera de Thomas Hill, </a:t>
            </a:r>
            <a:r>
              <a:rPr lang="es-ES" i="1" dirty="0"/>
              <a:t>El Laberinto Gardiner</a:t>
            </a:r>
            <a:r>
              <a:rPr lang="es-ES" dirty="0"/>
              <a:t> (Londres 1586), señalando en su cobertura de prensa cuando el jardín estaba en fase de planificación, que era "un libro de Shakespeare sin duda debe haberlo consultado al exponer su propio  “Knott Garden " </a:t>
            </a:r>
          </a:p>
          <a:p>
            <a:pPr marL="274320" indent="-274320" eaLnBrk="1" fontAlgn="auto" hangingPunct="1">
              <a:spcAft>
                <a:spcPts val="0"/>
              </a:spcAft>
              <a:buClr>
                <a:schemeClr val="accent3"/>
              </a:buClr>
              <a:buFont typeface="Wingdings 2"/>
              <a:buChar char=""/>
              <a:defRPr/>
            </a:pPr>
            <a:r>
              <a:rPr lang="es-ES" dirty="0"/>
              <a:t>El grabado utilizó  la misma disposición de Jardín de la Reina tras el Palacio de Kew en 1969.</a:t>
            </a:r>
          </a:p>
          <a:p>
            <a:pPr marL="274320" indent="-274320" eaLnBrk="1" fontAlgn="auto" hangingPunct="1">
              <a:spcAft>
                <a:spcPts val="0"/>
              </a:spcAft>
              <a:buClr>
                <a:schemeClr val="accent3"/>
              </a:buClr>
              <a:buFont typeface="Wingdings 2"/>
              <a:buChar char=""/>
              <a:defRPr/>
            </a:pPr>
            <a:r>
              <a:rPr lang="es-ES" dirty="0"/>
              <a:t>El renovador  de Shakespeare  Ernest Ley, el </a:t>
            </a:r>
            <a:r>
              <a:rPr lang="es-ES" i="1" dirty="0"/>
              <a:t>jardín de Shakespeare, Stratford-upon-Avon</a:t>
            </a:r>
            <a:r>
              <a:rPr lang="es-ES" dirty="0"/>
              <a:t> (1922), con ilustraciones fotográficas  muestran Plats acuartelados en las pautas esbozadas por bordes recortados verdes y grises, cada uno centrado por rosas cultivadas como las normas, que han proporcionado un impulso a florecer muchas plantas en los jardines de los años 20 y 30.</a:t>
            </a:r>
          </a:p>
        </p:txBody>
      </p:sp>
    </p:spTree>
    <p:extLst>
      <p:ext uri="{BB962C8B-B14F-4D97-AF65-F5344CB8AC3E}">
        <p14:creationId xmlns:p14="http://schemas.microsoft.com/office/powerpoint/2010/main" val="2259934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457200" y="1143000"/>
            <a:ext cx="7643192" cy="5181600"/>
          </a:xfrm>
        </p:spPr>
        <p:txBody>
          <a:bodyPr>
            <a:normAutofit lnSpcReduction="10000"/>
          </a:bodyPr>
          <a:lstStyle/>
          <a:p>
            <a:pPr eaLnBrk="1" hangingPunct="1"/>
            <a:r>
              <a:rPr lang="es-ES" dirty="0"/>
              <a:t>Para los estadounidenses, Esther Singleton autor de </a:t>
            </a:r>
            <a:r>
              <a:rPr lang="es-ES" i="1" dirty="0"/>
              <a:t>la obra de Shakespeare Garden</a:t>
            </a:r>
            <a:r>
              <a:rPr lang="es-ES" dirty="0"/>
              <a:t> (Nueva York, 1931). de Singleton , como con la mayoría de los jardines de Shakespeare, deben mucho a la estética de la parte generosa reactivada, pero en gran parte inventada del "jardín a la inglesa  "la tradición que data de la década de 1870. lo poco que se hizo en el jardín fue retomar los planes para mantener estrictamente a las instalaciones históricas, hasta que el National Trust a la vanguardia en la década de 1970 con un jardín nudo en Little Moreton Hall, Cheshire, y el parterre restaurado en el Palacio de Hampton Court (1977).</a:t>
            </a:r>
          </a:p>
        </p:txBody>
      </p:sp>
    </p:spTree>
    <p:extLst>
      <p:ext uri="{BB962C8B-B14F-4D97-AF65-F5344CB8AC3E}">
        <p14:creationId xmlns:p14="http://schemas.microsoft.com/office/powerpoint/2010/main" val="42841597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85813"/>
            <a:ext cx="7427168" cy="5538787"/>
          </a:xfrm>
        </p:spPr>
        <p:txBody>
          <a:bodyPr>
            <a:normAutofit lnSpcReduction="10000"/>
          </a:bodyPr>
          <a:lstStyle/>
          <a:p>
            <a:pPr marL="274320" indent="-274320" eaLnBrk="1" fontAlgn="auto" hangingPunct="1">
              <a:spcAft>
                <a:spcPts val="0"/>
              </a:spcAft>
              <a:buClr>
                <a:schemeClr val="accent3"/>
              </a:buClr>
              <a:buFont typeface="Wingdings 2"/>
              <a:buChar char=""/>
              <a:defRPr/>
            </a:pPr>
            <a:r>
              <a:rPr lang="es-ES" b="1" dirty="0"/>
              <a:t>Recientes </a:t>
            </a:r>
          </a:p>
          <a:p>
            <a:pPr marL="274320" indent="-274320" eaLnBrk="1" fontAlgn="auto" hangingPunct="1">
              <a:spcAft>
                <a:spcPts val="0"/>
              </a:spcAft>
              <a:buClr>
                <a:schemeClr val="accent3"/>
              </a:buClr>
              <a:buFont typeface="Wingdings 2"/>
              <a:buChar char=""/>
              <a:defRPr/>
            </a:pPr>
            <a:r>
              <a:rPr lang="es-ES" dirty="0"/>
              <a:t>Las convenciones de los jardines de Shakespeare fueron conocidas en la década de 1920 en la  que EF Benson establece la apertura de </a:t>
            </a:r>
            <a:r>
              <a:rPr lang="es-ES" i="1" dirty="0"/>
              <a:t>Mapp y Lucía</a:t>
            </a:r>
            <a:r>
              <a:rPr lang="es-ES" dirty="0"/>
              <a:t>(1931) en el no tan recientemente de la viuda "Perdita" Lucía s Garden "en Riseholme, es decir, que personifican el tacto de Benson: </a:t>
            </a:r>
          </a:p>
          <a:p>
            <a:pPr marL="274320" indent="-274320" eaLnBrk="1" fontAlgn="auto" hangingPunct="1">
              <a:spcAft>
                <a:spcPts val="0"/>
              </a:spcAft>
              <a:buClr>
                <a:schemeClr val="accent3"/>
              </a:buClr>
              <a:buFont typeface="Wingdings 2"/>
              <a:buChar char=""/>
              <a:defRPr/>
            </a:pPr>
            <a:r>
              <a:rPr lang="es-ES" dirty="0"/>
              <a:t>"El jardín de Perdita requiere algunas palabras de explicación.</a:t>
            </a:r>
          </a:p>
          <a:p>
            <a:pPr marL="274320" indent="-274320" eaLnBrk="1" fontAlgn="auto" hangingPunct="1">
              <a:spcAft>
                <a:spcPts val="0"/>
              </a:spcAft>
              <a:buClr>
                <a:schemeClr val="accent3"/>
              </a:buClr>
              <a:buFont typeface="Wingdings 2"/>
              <a:buChar char=""/>
              <a:defRPr/>
            </a:pPr>
            <a:r>
              <a:rPr lang="es-ES" dirty="0"/>
              <a:t> Es una pequeña parcela encantadora delante de la fachada de madera del Hurst, rodeado por setos de tejo y se cruzaron con los caminos de pavimento , cuidadosamente cubiertos de piedra de los cultivos,  que conducian al reloj de sol isabelino en el centro de Wardour Street .</a:t>
            </a:r>
          </a:p>
        </p:txBody>
      </p:sp>
    </p:spTree>
    <p:extLst>
      <p:ext uri="{BB962C8B-B14F-4D97-AF65-F5344CB8AC3E}">
        <p14:creationId xmlns:p14="http://schemas.microsoft.com/office/powerpoint/2010/main" val="34544503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2 Marcador de contenido"/>
          <p:cNvSpPr>
            <a:spLocks noGrp="1"/>
          </p:cNvSpPr>
          <p:nvPr>
            <p:ph sz="quarter" idx="1"/>
          </p:nvPr>
        </p:nvSpPr>
        <p:spPr>
          <a:xfrm>
            <a:off x="457200" y="785813"/>
            <a:ext cx="7643192" cy="5538787"/>
          </a:xfrm>
        </p:spPr>
        <p:txBody>
          <a:bodyPr/>
          <a:lstStyle/>
          <a:p>
            <a:r>
              <a:rPr lang="es-ES" dirty="0"/>
              <a:t> Fue en la primavera con las flores (y no otros) en la que adoraba a Perdita .</a:t>
            </a:r>
          </a:p>
          <a:p>
            <a:pPr eaLnBrk="1" hangingPunct="1"/>
            <a:r>
              <a:rPr lang="es-ES" dirty="0"/>
              <a:t>Hubo 'violetas oscuras, y primaveras y  narcisos, que entraban antes que las golondrinas  (generalmente en abril) cuando se producía la mejor  belleza. </a:t>
            </a:r>
            <a:endParaRPr lang="es-ES" baseline="30000" dirty="0"/>
          </a:p>
          <a:p>
            <a:pPr eaLnBrk="1" hangingPunct="1"/>
            <a:r>
              <a:rPr lang="es-ES" dirty="0"/>
              <a:t>Pero ahora, en junio  las golondrinas se habían ido hace mucho tiempo,  cuando la primavera y los narcisos habían terminado, </a:t>
            </a:r>
          </a:p>
          <a:p>
            <a:pPr eaLnBrk="1" hangingPunct="1"/>
            <a:r>
              <a:rPr lang="es-ES" dirty="0"/>
              <a:t>Lucía siempre se permitía en el jardín de Perdita un mayor esplendor, aunque siempre estrictamente al alcance de Shakespeare.</a:t>
            </a:r>
          </a:p>
          <a:p>
            <a:pPr eaLnBrk="1" hangingPunct="1"/>
            <a:endParaRPr lang="es-ES" dirty="0"/>
          </a:p>
        </p:txBody>
      </p:sp>
    </p:spTree>
    <p:extLst>
      <p:ext uri="{BB962C8B-B14F-4D97-AF65-F5344CB8AC3E}">
        <p14:creationId xmlns:p14="http://schemas.microsoft.com/office/powerpoint/2010/main" val="31841004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28688"/>
            <a:ext cx="7499176" cy="5395912"/>
          </a:xfrm>
        </p:spPr>
        <p:txBody>
          <a:bodyPr>
            <a:normAutofit/>
          </a:bodyPr>
          <a:lstStyle/>
          <a:p>
            <a:pPr marL="274320" indent="-274320" eaLnBrk="1" fontAlgn="auto" hangingPunct="1">
              <a:spcAft>
                <a:spcPts val="0"/>
              </a:spcAft>
              <a:buClr>
                <a:schemeClr val="accent3"/>
              </a:buClr>
              <a:buFont typeface="Wingdings 2"/>
              <a:buChar char=""/>
              <a:defRPr/>
            </a:pPr>
            <a:r>
              <a:rPr lang="es-ES" dirty="0"/>
              <a:t>No había Eglantine (Penzance brezo), en plena flor  ahora, y la madreselva y alhelíes y un montón de pensamientos por los pensamientos, y metros de calle (más de lo habitual este año), y así jardín Perdita era gay durante todo el verano. </a:t>
            </a:r>
          </a:p>
          <a:p>
            <a:pPr marL="274320" indent="-274320" eaLnBrk="1" fontAlgn="auto" hangingPunct="1">
              <a:spcAft>
                <a:spcPts val="0"/>
              </a:spcAft>
              <a:buClr>
                <a:schemeClr val="accent3"/>
              </a:buClr>
              <a:buFont typeface="Wingdings 2"/>
              <a:buChar char=""/>
              <a:defRPr/>
            </a:pPr>
            <a:r>
              <a:rPr lang="es-ES" dirty="0"/>
              <a:t>He aquí, pues, esta mañana, Lucía se sentó en el reloj de sol, todo en negro, sobre un banco de piedra en la que fue tallada Ven con el lema 'viento del norte tú, y te soplan rumbo al sur, que mi jardín de especias pueden fluir.”</a:t>
            </a:r>
          </a:p>
          <a:p>
            <a:pPr marL="274320" indent="-274320" eaLnBrk="1" fontAlgn="auto" hangingPunct="1">
              <a:spcAft>
                <a:spcPts val="0"/>
              </a:spcAft>
              <a:buClr>
                <a:schemeClr val="accent3"/>
              </a:buClr>
              <a:buFont typeface="Wingdings 2"/>
              <a:buChar char=""/>
              <a:defRPr/>
            </a:pPr>
            <a:r>
              <a:rPr lang="es-ES" dirty="0"/>
              <a:t> Sentado allí, con poemas de pepino y </a:t>
            </a:r>
            <a:r>
              <a:rPr lang="es-ES" i="1" dirty="0"/>
              <a:t>las veces</a:t>
            </a:r>
            <a:r>
              <a:rPr lang="es-ES" dirty="0"/>
              <a:t> que se oculta cerca de un tercio de este texto, y Daisy poca grasa podría oscurecer el resto ... " </a:t>
            </a:r>
          </a:p>
        </p:txBody>
      </p:sp>
    </p:spTree>
    <p:extLst>
      <p:ext uri="{BB962C8B-B14F-4D97-AF65-F5344CB8AC3E}">
        <p14:creationId xmlns:p14="http://schemas.microsoft.com/office/powerpoint/2010/main" val="39117410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28688"/>
            <a:ext cx="7499176" cy="5668962"/>
          </a:xfrm>
        </p:spPr>
        <p:txBody>
          <a:bodyPr>
            <a:normAutofit lnSpcReduction="10000"/>
          </a:bodyPr>
          <a:lstStyle/>
          <a:p>
            <a:pPr marL="274320" indent="-274320" eaLnBrk="1" fontAlgn="auto" hangingPunct="1">
              <a:spcAft>
                <a:spcPts val="0"/>
              </a:spcAft>
              <a:buClr>
                <a:schemeClr val="accent3"/>
              </a:buClr>
              <a:buFont typeface="Wingdings 2"/>
              <a:buChar char=""/>
              <a:defRPr/>
            </a:pPr>
            <a:r>
              <a:rPr lang="es-ES" b="1" dirty="0"/>
              <a:t>Flora de Shakespeare </a:t>
            </a:r>
          </a:p>
          <a:p>
            <a:pPr marL="274320" indent="-274320" eaLnBrk="1" fontAlgn="auto" hangingPunct="1">
              <a:spcAft>
                <a:spcPts val="0"/>
              </a:spcAft>
              <a:buClr>
                <a:schemeClr val="accent3"/>
              </a:buClr>
              <a:buFont typeface="Wingdings 2"/>
              <a:buChar char=""/>
              <a:defRPr/>
            </a:pPr>
            <a:r>
              <a:rPr lang="es-ES" dirty="0"/>
              <a:t>El más conocido de referencia en Shakespeare de plantas utilizadas para fines simbólicos, además de una mención rápida, como en </a:t>
            </a:r>
            <a:r>
              <a:rPr lang="es-ES" i="1" dirty="0"/>
              <a:t>Romeo y Julieta</a:t>
            </a:r>
            <a:r>
              <a:rPr lang="es-ES" dirty="0"/>
              <a:t>"," What's in a name? Eso que llamamos una rosa con cualquier otro nombre tendría el mismo aromas, discurso de Ofelia en Hamlet. </a:t>
            </a:r>
            <a:endParaRPr lang="es-ES" baseline="30000" dirty="0"/>
          </a:p>
          <a:p>
            <a:pPr marL="274320" indent="-274320" eaLnBrk="1" fontAlgn="auto" hangingPunct="1">
              <a:spcAft>
                <a:spcPts val="0"/>
              </a:spcAft>
              <a:buClr>
                <a:schemeClr val="accent3"/>
              </a:buClr>
              <a:buFont typeface="Wingdings 2"/>
              <a:buChar char=""/>
              <a:defRPr/>
            </a:pPr>
            <a:r>
              <a:rPr lang="es-ES" i="1" dirty="0"/>
              <a:t>Ofelia:</a:t>
            </a:r>
            <a:r>
              <a:rPr lang="es-ES" dirty="0"/>
              <a:t> Hay romero, que es para el recuerdo., Os lo ruego, amor,  recordar.</a:t>
            </a:r>
          </a:p>
          <a:p>
            <a:pPr marL="274320" indent="-274320" eaLnBrk="1" fontAlgn="auto" hangingPunct="1">
              <a:spcAft>
                <a:spcPts val="0"/>
              </a:spcAft>
              <a:buClr>
                <a:schemeClr val="accent3"/>
              </a:buClr>
              <a:buFont typeface="Wingdings 2"/>
              <a:buChar char=""/>
              <a:defRPr/>
            </a:pPr>
            <a:r>
              <a:rPr lang="es-ES" dirty="0"/>
              <a:t> Y no hay pensamientos, eso es para los pensamientos</a:t>
            </a:r>
            <a:r>
              <a:rPr lang="es-ES" i="1" dirty="0"/>
              <a:t>:</a:t>
            </a:r>
            <a:r>
              <a:rPr lang="es-ES" dirty="0"/>
              <a:t> Un documento en la locura! Los pensamientos y la memoria instalada.</a:t>
            </a:r>
          </a:p>
          <a:p>
            <a:pPr marL="274320" indent="-274320" eaLnBrk="1" fontAlgn="auto" hangingPunct="1">
              <a:spcAft>
                <a:spcPts val="0"/>
              </a:spcAft>
              <a:buClr>
                <a:schemeClr val="accent3"/>
              </a:buClr>
              <a:buFont typeface="Wingdings 2"/>
              <a:buChar char=""/>
              <a:defRPr/>
            </a:pPr>
            <a:r>
              <a:rPr lang="es-ES" dirty="0"/>
              <a:t> </a:t>
            </a:r>
            <a:r>
              <a:rPr lang="es-ES" i="1" dirty="0"/>
              <a:t>Ofelia:</a:t>
            </a:r>
            <a:r>
              <a:rPr lang="es-ES" dirty="0"/>
              <a:t> Hay hinojo para usted, y malvas.</a:t>
            </a:r>
          </a:p>
          <a:p>
            <a:pPr marL="274320" indent="-274320" eaLnBrk="1" fontAlgn="auto" hangingPunct="1">
              <a:spcAft>
                <a:spcPts val="0"/>
              </a:spcAft>
              <a:buClr>
                <a:schemeClr val="accent3"/>
              </a:buClr>
              <a:buFont typeface="Wingdings 2"/>
              <a:buChar char=""/>
              <a:defRPr/>
            </a:pPr>
            <a:r>
              <a:rPr lang="es-ES" dirty="0"/>
              <a:t> No hay calle para usted, y aquí hay algo para mí.</a:t>
            </a:r>
          </a:p>
          <a:p>
            <a:pPr marL="274320" indent="-274320" eaLnBrk="1" fontAlgn="auto" hangingPunct="1">
              <a:spcAft>
                <a:spcPts val="0"/>
              </a:spcAft>
              <a:buClr>
                <a:schemeClr val="accent3"/>
              </a:buClr>
              <a:buFont typeface="Wingdings 2"/>
              <a:buChar char=""/>
              <a:defRPr/>
            </a:pPr>
            <a:r>
              <a:rPr lang="es-ES" baseline="30000" dirty="0">
                <a:hlinkClick r:id="rId2"/>
              </a:rPr>
              <a:t>]</a:t>
            </a:r>
            <a:r>
              <a:rPr lang="es-ES" dirty="0"/>
              <a:t> </a:t>
            </a:r>
          </a:p>
        </p:txBody>
      </p:sp>
    </p:spTree>
    <p:extLst>
      <p:ext uri="{BB962C8B-B14F-4D97-AF65-F5344CB8AC3E}">
        <p14:creationId xmlns:p14="http://schemas.microsoft.com/office/powerpoint/2010/main" val="29605752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1"/>
            <a:ext cx="7571184" cy="5775920"/>
          </a:xfrm>
        </p:spPr>
        <p:txBody>
          <a:bodyPr>
            <a:normAutofit lnSpcReduction="10000"/>
          </a:bodyPr>
          <a:lstStyle/>
          <a:p>
            <a:pPr marL="274320" indent="-274320" eaLnBrk="1" fontAlgn="auto" hangingPunct="1">
              <a:spcAft>
                <a:spcPts val="0"/>
              </a:spcAft>
              <a:buClr>
                <a:schemeClr val="accent3"/>
              </a:buClr>
              <a:buFont typeface="Wingdings 2"/>
              <a:buChar char=""/>
              <a:defRPr/>
            </a:pPr>
            <a:r>
              <a:rPr lang="es-ES" dirty="0"/>
              <a:t> Podemos llamarla hierba de gracia de los domingos. O, usted debe usar la calle con una diferencia!</a:t>
            </a:r>
          </a:p>
          <a:p>
            <a:pPr marL="274320" indent="-274320" eaLnBrk="1" fontAlgn="auto" hangingPunct="1">
              <a:spcAft>
                <a:spcPts val="0"/>
              </a:spcAft>
              <a:buClr>
                <a:schemeClr val="accent3"/>
              </a:buClr>
              <a:buFont typeface="Wingdings 2"/>
              <a:buChar char=""/>
              <a:defRPr/>
            </a:pPr>
            <a:r>
              <a:rPr lang="es-ES" dirty="0"/>
              <a:t> Hay una margarita.</a:t>
            </a:r>
          </a:p>
          <a:p>
            <a:pPr marL="274320" indent="-274320" eaLnBrk="1" fontAlgn="auto" hangingPunct="1">
              <a:spcAft>
                <a:spcPts val="0"/>
              </a:spcAft>
              <a:buClr>
                <a:schemeClr val="accent3"/>
              </a:buClr>
              <a:buFont typeface="Wingdings 2"/>
              <a:buChar char=""/>
              <a:defRPr/>
            </a:pPr>
            <a:r>
              <a:rPr lang="es-ES" dirty="0"/>
              <a:t> y te daría algunas violetas, pero se marchitaron todas cuando mi padre, murió.</a:t>
            </a:r>
          </a:p>
          <a:p>
            <a:pPr marL="274320" indent="-274320" eaLnBrk="1" fontAlgn="auto" hangingPunct="1">
              <a:spcAft>
                <a:spcPts val="0"/>
              </a:spcAft>
              <a:buClr>
                <a:schemeClr val="accent3"/>
              </a:buClr>
              <a:buFont typeface="Wingdings 2"/>
              <a:buChar char=""/>
              <a:defRPr/>
            </a:pPr>
            <a:r>
              <a:rPr lang="es-ES" dirty="0"/>
              <a:t>Dicen que tuvo un buen final. </a:t>
            </a:r>
          </a:p>
          <a:p>
            <a:pPr marL="274320" indent="-274320" eaLnBrk="1" fontAlgn="auto" hangingPunct="1">
              <a:spcAft>
                <a:spcPts val="0"/>
              </a:spcAft>
              <a:buClr>
                <a:schemeClr val="accent3"/>
              </a:buClr>
              <a:buFont typeface="Wingdings 2"/>
              <a:buChar char=""/>
              <a:defRPr/>
            </a:pPr>
            <a:r>
              <a:rPr lang="es-ES" dirty="0"/>
              <a:t>Shakespeare también utiliza las plantas para el simbolismo histórico, como el desplume de rosas rojas y blancas en </a:t>
            </a:r>
            <a:r>
              <a:rPr lang="es-ES" i="1" dirty="0"/>
              <a:t>Henry VI, Parte I</a:t>
            </a:r>
            <a:r>
              <a:rPr lang="es-ES" dirty="0"/>
              <a:t> presagiar la lucha dinástica conocido como la Guerra de las Rosas que se acabaría con el reinado del rey. </a:t>
            </a:r>
          </a:p>
          <a:p>
            <a:pPr marL="274320" indent="-274320" eaLnBrk="1" fontAlgn="auto" hangingPunct="1">
              <a:spcAft>
                <a:spcPts val="0"/>
              </a:spcAft>
              <a:buClr>
                <a:schemeClr val="accent3"/>
              </a:buClr>
              <a:buFont typeface="Wingdings 2"/>
              <a:buChar char=""/>
              <a:defRPr/>
            </a:pPr>
            <a:r>
              <a:rPr lang="es-ES" dirty="0"/>
              <a:t>Todos los nombres de las plantas de Shakespeare en sus obras se mencionan en los textos clásicos de medicina o manuales medievales a base de hierbas</a:t>
            </a:r>
          </a:p>
          <a:p>
            <a:pPr marL="274320" indent="-274320" eaLnBrk="1" fontAlgn="auto" hangingPunct="1">
              <a:spcAft>
                <a:spcPts val="0"/>
              </a:spcAft>
              <a:buClr>
                <a:schemeClr val="accent3"/>
              </a:buClr>
              <a:buFont typeface="Wingdings 2"/>
              <a:buChar char=""/>
              <a:defRPr/>
            </a:pPr>
            <a:endParaRPr lang="es-ES" dirty="0"/>
          </a:p>
          <a:p>
            <a:pPr marL="274320" indent="-274320" eaLnBrk="1" fontAlgn="auto" hangingPunct="1">
              <a:spcAft>
                <a:spcPts val="0"/>
              </a:spcAft>
              <a:buClr>
                <a:schemeClr val="accent3"/>
              </a:buClr>
              <a:buFont typeface="Wingdings 2"/>
              <a:buChar char=""/>
              <a:defRPr/>
            </a:pPr>
            <a:endParaRPr lang="es-ES" dirty="0"/>
          </a:p>
        </p:txBody>
      </p:sp>
    </p:spTree>
    <p:extLst>
      <p:ext uri="{BB962C8B-B14F-4D97-AF65-F5344CB8AC3E}">
        <p14:creationId xmlns:p14="http://schemas.microsoft.com/office/powerpoint/2010/main" val="30821351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28688"/>
            <a:ext cx="7571184" cy="5395912"/>
          </a:xfrm>
        </p:spPr>
        <p:txBody>
          <a:bodyPr>
            <a:normAutofit lnSpcReduction="10000"/>
          </a:bodyPr>
          <a:lstStyle/>
          <a:p>
            <a:pPr marL="274320" indent="-274320" eaLnBrk="1" fontAlgn="auto" hangingPunct="1">
              <a:spcAft>
                <a:spcPts val="0"/>
              </a:spcAft>
              <a:buClr>
                <a:schemeClr val="accent3"/>
              </a:buClr>
              <a:buFont typeface="Wingdings 2"/>
              <a:buChar char=""/>
              <a:defRPr/>
            </a:pPr>
            <a:r>
              <a:rPr lang="es-ES" b="1" dirty="0"/>
              <a:t>Central Park </a:t>
            </a:r>
          </a:p>
          <a:p>
            <a:pPr marL="274320" indent="-274320" eaLnBrk="1" fontAlgn="auto" hangingPunct="1">
              <a:spcAft>
                <a:spcPts val="0"/>
              </a:spcAft>
              <a:buClr>
                <a:schemeClr val="accent3"/>
              </a:buClr>
              <a:buFont typeface="Wingdings 2"/>
              <a:buChar char=""/>
              <a:defRPr/>
            </a:pPr>
            <a:r>
              <a:rPr lang="es-ES" dirty="0"/>
              <a:t> Un jardín de Shakespeare temprano se añadió en el año del aniversario 1916 en el Central Park, Nueva York.</a:t>
            </a:r>
          </a:p>
          <a:p>
            <a:pPr marL="274320" indent="-274320" eaLnBrk="1" fontAlgn="auto" hangingPunct="1">
              <a:spcAft>
                <a:spcPts val="0"/>
              </a:spcAft>
              <a:buClr>
                <a:schemeClr val="accent3"/>
              </a:buClr>
              <a:buFont typeface="Wingdings 2"/>
              <a:buChar char=""/>
              <a:defRPr/>
            </a:pPr>
            <a:r>
              <a:rPr lang="es-ES" dirty="0"/>
              <a:t> Incluía un injerto de un árbol de morera dice que se han injertado y sembrado  Shakespeare en 1602, ese árbol fue cortado por el Rev. Francisco Gastrell, propietario de New Place. </a:t>
            </a:r>
            <a:endParaRPr lang="es-ES" baseline="30000" dirty="0"/>
          </a:p>
          <a:p>
            <a:pPr marL="274320" indent="-274320" eaLnBrk="1" fontAlgn="auto" hangingPunct="1">
              <a:spcAft>
                <a:spcPts val="0"/>
              </a:spcAft>
              <a:buClr>
                <a:schemeClr val="accent3"/>
              </a:buClr>
              <a:buFont typeface="Wingdings 2"/>
              <a:buChar char=""/>
              <a:defRPr/>
            </a:pPr>
            <a:r>
              <a:rPr lang="es-ES" dirty="0"/>
              <a:t> Sin embargo, el árbol fue derribado en una tormenta de verano en el 2006 y fue eliminado. </a:t>
            </a:r>
          </a:p>
          <a:p>
            <a:pPr marL="274320" indent="-274320" eaLnBrk="1" fontAlgn="auto" hangingPunct="1">
              <a:spcAft>
                <a:spcPts val="0"/>
              </a:spcAft>
              <a:buClr>
                <a:schemeClr val="accent3"/>
              </a:buClr>
              <a:buFont typeface="Wingdings 2"/>
              <a:buChar char=""/>
              <a:defRPr/>
            </a:pPr>
            <a:r>
              <a:rPr lang="es-ES" dirty="0"/>
              <a:t>Este jardín está situado cerca del Teatro Delacorte,que alberga el New York Shakespeare Festival, pero ya no contiene plantas que se mencionan en las obras de Shakespeare. </a:t>
            </a:r>
          </a:p>
          <a:p>
            <a:pPr marL="274320" indent="-274320" eaLnBrk="1" fontAlgn="auto" hangingPunct="1">
              <a:spcAft>
                <a:spcPts val="0"/>
              </a:spcAft>
              <a:buClr>
                <a:schemeClr val="accent3"/>
              </a:buClr>
              <a:buFont typeface="Wingdings 2"/>
              <a:buChar char=""/>
              <a:defRPr/>
            </a:pPr>
            <a:endParaRPr lang="es-ES" dirty="0"/>
          </a:p>
        </p:txBody>
      </p:sp>
    </p:spTree>
    <p:extLst>
      <p:ext uri="{BB962C8B-B14F-4D97-AF65-F5344CB8AC3E}">
        <p14:creationId xmlns:p14="http://schemas.microsoft.com/office/powerpoint/2010/main" val="35818763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571184" cy="5991944"/>
          </a:xfrm>
        </p:spPr>
        <p:txBody>
          <a:bodyPr>
            <a:normAutofit lnSpcReduction="10000"/>
          </a:bodyPr>
          <a:lstStyle/>
          <a:p>
            <a:pPr marL="274320" indent="-274320" eaLnBrk="1" fontAlgn="auto" hangingPunct="1">
              <a:spcAft>
                <a:spcPts val="0"/>
              </a:spcAft>
              <a:buClr>
                <a:schemeClr val="accent3"/>
              </a:buClr>
              <a:buFont typeface="Wingdings 2"/>
              <a:buChar char=""/>
              <a:defRPr/>
            </a:pPr>
            <a:r>
              <a:rPr lang="es-ES" b="1" dirty="0"/>
              <a:t>Cleveland </a:t>
            </a:r>
          </a:p>
          <a:p>
            <a:pPr marL="274320" indent="-274320" eaLnBrk="1" fontAlgn="auto" hangingPunct="1">
              <a:spcAft>
                <a:spcPts val="0"/>
              </a:spcAft>
              <a:buClr>
                <a:schemeClr val="accent3"/>
              </a:buClr>
              <a:buFont typeface="Wingdings 2"/>
              <a:buChar char=""/>
              <a:defRPr/>
            </a:pPr>
            <a:r>
              <a:rPr lang="es-ES" dirty="0"/>
              <a:t>El rico tejido de asociaciones generadas por Jardines de Shakespeare se ejemplifica en el Jardín de Shakespeare, de Cleveland, Ohio,</a:t>
            </a:r>
            <a:r>
              <a:rPr lang="es-ES" baseline="30000" dirty="0">
                <a:hlinkClick r:id="rId2"/>
              </a:rPr>
              <a:t>,</a:t>
            </a:r>
            <a:r>
              <a:rPr lang="es-ES" dirty="0"/>
              <a:t> donde la hierba de borde caminos, convergen en un busto de Shakespeare. </a:t>
            </a:r>
          </a:p>
          <a:p>
            <a:pPr marL="274320" indent="-274320" eaLnBrk="1" fontAlgn="auto" hangingPunct="1">
              <a:spcAft>
                <a:spcPts val="0"/>
              </a:spcAft>
              <a:buClr>
                <a:schemeClr val="accent3"/>
              </a:buClr>
              <a:buFont typeface="Wingdings 2"/>
              <a:buChar char=""/>
              <a:defRPr/>
            </a:pPr>
            <a:r>
              <a:rPr lang="es-ES" dirty="0"/>
              <a:t>El árbol de la morera necesaria era de un corte enviado por el crítico de Sir Sidney Lee, un desliz que decía ser de un trozo de la morera en el New Place. </a:t>
            </a:r>
          </a:p>
          <a:p>
            <a:pPr marL="274320" indent="-274320" eaLnBrk="1" fontAlgn="auto" hangingPunct="1">
              <a:spcAft>
                <a:spcPts val="0"/>
              </a:spcAft>
              <a:buClr>
                <a:schemeClr val="accent3"/>
              </a:buClr>
              <a:buFont typeface="Wingdings 2"/>
              <a:buChar char=""/>
              <a:defRPr/>
            </a:pPr>
            <a:r>
              <a:rPr lang="es-ES" dirty="0"/>
              <a:t>Olmos fueron plantados por EH Sothen y Julia Marlowe, robles por William Butler Yeats, y un parterre de rosas circular enviado por el alcalde de Verona, de la tradicional tumba de Julieta, colocada por Phyllis Neilson Terry, sobrina de Ellen Terry. Birnam Wood era representada por arces sicomoro de Escocia.. </a:t>
            </a:r>
          </a:p>
        </p:txBody>
      </p:sp>
    </p:spTree>
    <p:extLst>
      <p:ext uri="{BB962C8B-B14F-4D97-AF65-F5344CB8AC3E}">
        <p14:creationId xmlns:p14="http://schemas.microsoft.com/office/powerpoint/2010/main" val="34445437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28688"/>
            <a:ext cx="7643192" cy="5395912"/>
          </a:xfrm>
        </p:spPr>
        <p:txBody>
          <a:bodyPr>
            <a:normAutofit lnSpcReduction="10000"/>
          </a:bodyPr>
          <a:lstStyle/>
          <a:p>
            <a:pPr marL="274320" indent="-274320" eaLnBrk="1" fontAlgn="auto" hangingPunct="1">
              <a:spcAft>
                <a:spcPts val="0"/>
              </a:spcAft>
              <a:buClr>
                <a:schemeClr val="accent3"/>
              </a:buClr>
              <a:buFont typeface="Wingdings 2"/>
              <a:buChar char=""/>
              <a:defRPr/>
            </a:pPr>
            <a:r>
              <a:rPr lang="es-ES" dirty="0"/>
              <a:t>El reloj de sol es bizantino, presentado por el actor de Shakespeare, Robert Mantell.</a:t>
            </a:r>
          </a:p>
          <a:p>
            <a:pPr marL="274320" indent="-274320" eaLnBrk="1" fontAlgn="auto" hangingPunct="1">
              <a:spcAft>
                <a:spcPts val="0"/>
              </a:spcAft>
              <a:buClr>
                <a:schemeClr val="accent3"/>
              </a:buClr>
              <a:buFont typeface="Wingdings 2"/>
              <a:buChar char=""/>
              <a:defRPr/>
            </a:pPr>
            <a:r>
              <a:rPr lang="es-ES" dirty="0"/>
              <a:t> Las tinajas plantadas con hiedra y las flores fueron enviadas por Sir Herbert Beerbohm, Rabindranath Tagore - como el "Shakespeare de la India" - y Sarah Bernhardt. </a:t>
            </a:r>
          </a:p>
          <a:p>
            <a:pPr marL="274320" indent="-274320" eaLnBrk="1" fontAlgn="auto" hangingPunct="1">
              <a:spcAft>
                <a:spcPts val="0"/>
              </a:spcAft>
              <a:buClr>
                <a:schemeClr val="accent3"/>
              </a:buClr>
              <a:buFont typeface="Wingdings 2"/>
              <a:buChar char=""/>
              <a:defRPr/>
            </a:pPr>
            <a:r>
              <a:rPr lang="es-ES" dirty="0"/>
              <a:t>Los ejercicios de Shakespeare Garden inaugural tuvo lugar el 14 de abril de 1916, el año del tercer centenario ... " Después de los discursos de bienvenida de las autoridades municipales y el alcalde Harry L. Davis, la orquesta interpretó una selección de Mendelssohn 's "Midsummer Night's Dream", y la Escuela Normal Glee Club cantó una adaptación para coro de "¡Es él, la alondra" y "¿Quién es Sylvia? "</a:t>
            </a:r>
          </a:p>
          <a:p>
            <a:pPr marL="274320" indent="-274320" eaLnBrk="1" fontAlgn="auto" hangingPunct="1">
              <a:spcAft>
                <a:spcPts val="0"/>
              </a:spcAft>
              <a:buClr>
                <a:schemeClr val="accent3"/>
              </a:buClr>
              <a:buFont typeface="Wingdings 2"/>
              <a:buChar char=""/>
              <a:defRPr/>
            </a:pPr>
            <a:endParaRPr lang="es-ES" dirty="0"/>
          </a:p>
        </p:txBody>
      </p:sp>
    </p:spTree>
    <p:extLst>
      <p:ext uri="{BB962C8B-B14F-4D97-AF65-F5344CB8AC3E}">
        <p14:creationId xmlns:p14="http://schemas.microsoft.com/office/powerpoint/2010/main" val="39415742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000125"/>
            <a:ext cx="7499176" cy="5324475"/>
          </a:xfrm>
        </p:spPr>
        <p:txBody>
          <a:bodyPr>
            <a:normAutofit lnSpcReduction="10000"/>
          </a:bodyPr>
          <a:lstStyle/>
          <a:p>
            <a:pPr marL="274320" indent="-274320" eaLnBrk="1" fontAlgn="auto" hangingPunct="1">
              <a:spcAft>
                <a:spcPts val="0"/>
              </a:spcAft>
              <a:buClr>
                <a:schemeClr val="accent3"/>
              </a:buClr>
              <a:buFont typeface="Wingdings 2"/>
              <a:buChar char=""/>
              <a:defRPr/>
            </a:pPr>
            <a:r>
              <a:rPr lang="es-ES" dirty="0"/>
              <a:t>Un grupo de alumnos de secundaria con traje isabelino acompañaron a los invitados a la entrada del jardín y montaron guardia durante la  dedicatoria plantación de los olmos ....</a:t>
            </a:r>
          </a:p>
          <a:p>
            <a:pPr marL="274320" indent="-274320" eaLnBrk="1" fontAlgn="auto" hangingPunct="1">
              <a:spcAft>
                <a:spcPts val="0"/>
              </a:spcAft>
              <a:buClr>
                <a:schemeClr val="accent3"/>
              </a:buClr>
              <a:buFont typeface="Wingdings 2"/>
              <a:buChar char=""/>
              <a:defRPr/>
            </a:pPr>
            <a:r>
              <a:rPr lang="es-ES" dirty="0"/>
              <a:t>Miss Marlowe culminó el homenaje con sus lecturas de la escena de Perdita flor de </a:t>
            </a:r>
            <a:r>
              <a:rPr lang="es-ES" i="1" dirty="0"/>
              <a:t>un cuento de invierno,</a:t>
            </a:r>
            <a:r>
              <a:rPr lang="es-ES" dirty="0"/>
              <a:t> el soneto 54 ª  de Shakespeare, y los versos del himno nacional.</a:t>
            </a:r>
          </a:p>
          <a:p>
            <a:pPr marL="274320" indent="-274320" eaLnBrk="1" fontAlgn="auto" hangingPunct="1">
              <a:spcAft>
                <a:spcPts val="0"/>
              </a:spcAft>
              <a:buClr>
                <a:schemeClr val="accent3"/>
              </a:buClr>
              <a:buFont typeface="Wingdings 2"/>
              <a:buChar char=""/>
              <a:defRPr/>
            </a:pPr>
            <a:r>
              <a:rPr lang="es-ES" dirty="0"/>
              <a:t>En años posteriores, el Jardín de Shakespeare Cleveland siguió siendo enriquecido en cada ocasión de Shakespeare. </a:t>
            </a:r>
          </a:p>
          <a:p>
            <a:pPr marL="274320" indent="-274320" eaLnBrk="1" fontAlgn="auto" hangingPunct="1">
              <a:spcAft>
                <a:spcPts val="0"/>
              </a:spcAft>
              <a:buClr>
                <a:schemeClr val="accent3"/>
              </a:buClr>
              <a:buFont typeface="Wingdings 2"/>
              <a:buChar char=""/>
              <a:defRPr/>
            </a:pPr>
            <a:r>
              <a:rPr lang="es-ES" dirty="0"/>
              <a:t>Los sauces del acompañamiento de la fuente fueron plantados por William Faversham y Daniel Frohman. Vachel Lindsay plantaron un álamo y recitaron en homenaje a Shakespeare.</a:t>
            </a:r>
          </a:p>
          <a:p>
            <a:pPr marL="274320" indent="-274320" eaLnBrk="1" fontAlgn="auto" hangingPunct="1">
              <a:spcAft>
                <a:spcPts val="0"/>
              </a:spcAft>
              <a:buClr>
                <a:schemeClr val="accent3"/>
              </a:buClr>
              <a:buFont typeface="Wingdings 2"/>
              <a:buChar char=""/>
              <a:defRPr/>
            </a:pPr>
            <a:endParaRPr lang="es-ES" dirty="0"/>
          </a:p>
        </p:txBody>
      </p:sp>
    </p:spTree>
    <p:extLst>
      <p:ext uri="{BB962C8B-B14F-4D97-AF65-F5344CB8AC3E}">
        <p14:creationId xmlns:p14="http://schemas.microsoft.com/office/powerpoint/2010/main" val="13489542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2 Marcador de contenido"/>
          <p:cNvSpPr>
            <a:spLocks noGrp="1"/>
          </p:cNvSpPr>
          <p:nvPr>
            <p:ph sz="quarter" idx="1"/>
          </p:nvPr>
        </p:nvSpPr>
        <p:spPr>
          <a:xfrm>
            <a:off x="457200" y="928688"/>
            <a:ext cx="7571184" cy="5395912"/>
          </a:xfrm>
        </p:spPr>
        <p:txBody>
          <a:bodyPr/>
          <a:lstStyle/>
          <a:p>
            <a:pPr eaLnBrk="1" hangingPunct="1"/>
            <a:r>
              <a:rPr lang="es-ES" sz="2400" dirty="0"/>
              <a:t>El novelista Hugh Walpole también plantó un árbol.</a:t>
            </a:r>
          </a:p>
          <a:p>
            <a:pPr eaLnBrk="1" hangingPunct="1"/>
            <a:r>
              <a:rPr lang="es-ES" sz="2400" dirty="0"/>
              <a:t> Aline Kilmer, viuda del poeta soldado, Joyce Kilmer, hizo una visita en 1919, y el actor, Otis Skinner y el humorista Stephen Leacock.</a:t>
            </a:r>
          </a:p>
          <a:p>
            <a:pPr eaLnBrk="1" hangingPunct="1"/>
            <a:r>
              <a:rPr lang="es-ES" sz="2400" dirty="0"/>
              <a:t> David Belasco vino a plantar dos enebros. </a:t>
            </a:r>
          </a:p>
          <a:p>
            <a:pPr eaLnBrk="1" hangingPunct="1"/>
            <a:endParaRPr lang="es-ES" dirty="0"/>
          </a:p>
          <a:p>
            <a:pPr eaLnBrk="1" hangingPunct="1"/>
            <a:endParaRPr lang="es-ES" dirty="0"/>
          </a:p>
        </p:txBody>
      </p:sp>
    </p:spTree>
    <p:extLst>
      <p:ext uri="{BB962C8B-B14F-4D97-AF65-F5344CB8AC3E}">
        <p14:creationId xmlns:p14="http://schemas.microsoft.com/office/powerpoint/2010/main" val="14246690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p:txBody>
          <a:bodyPr>
            <a:normAutofit fontScale="92500"/>
          </a:bodyPr>
          <a:lstStyle/>
          <a:p>
            <a:pPr marL="274320" indent="-274320" eaLnBrk="1" fontAlgn="auto" hangingPunct="1">
              <a:spcAft>
                <a:spcPts val="0"/>
              </a:spcAft>
              <a:buClr>
                <a:schemeClr val="accent3"/>
              </a:buClr>
              <a:buFont typeface="Wingdings 2"/>
              <a:buChar char=""/>
              <a:defRPr/>
            </a:pPr>
            <a:r>
              <a:rPr lang="es-ES" dirty="0"/>
              <a:t>Los narcisos</a:t>
            </a:r>
          </a:p>
          <a:p>
            <a:pPr marL="274320" indent="-274320" eaLnBrk="1" fontAlgn="auto" hangingPunct="1">
              <a:spcAft>
                <a:spcPts val="0"/>
              </a:spcAft>
              <a:buClr>
                <a:schemeClr val="accent3"/>
              </a:buClr>
              <a:buFont typeface="Wingdings 2"/>
              <a:buChar char=""/>
              <a:defRPr/>
            </a:pPr>
            <a:r>
              <a:rPr lang="es-ES" dirty="0"/>
              <a:t>Que vienen antes de la golondrina se atreve, y tomar </a:t>
            </a:r>
          </a:p>
          <a:p>
            <a:pPr marL="274320" indent="-274320" eaLnBrk="1" fontAlgn="auto" hangingPunct="1">
              <a:spcAft>
                <a:spcPts val="0"/>
              </a:spcAft>
              <a:buClr>
                <a:schemeClr val="accent3"/>
              </a:buClr>
              <a:buFont typeface="Wingdings 2"/>
              <a:buChar char=""/>
              <a:defRPr/>
            </a:pPr>
            <a:r>
              <a:rPr lang="es-ES" dirty="0"/>
              <a:t>Los vientos de marzo, con la belleza; violeta oscuro, </a:t>
            </a:r>
          </a:p>
          <a:p>
            <a:pPr marL="274320" indent="-274320" eaLnBrk="1" fontAlgn="auto" hangingPunct="1">
              <a:spcAft>
                <a:spcPts val="0"/>
              </a:spcAft>
              <a:buClr>
                <a:schemeClr val="accent3"/>
              </a:buClr>
              <a:buFont typeface="Wingdings 2"/>
              <a:buChar char=""/>
              <a:defRPr/>
            </a:pPr>
            <a:r>
              <a:rPr lang="es-ES" dirty="0"/>
              <a:t>Pero más dulce que la de los párpados de los ojos de Juno </a:t>
            </a:r>
          </a:p>
          <a:p>
            <a:pPr marL="274320" indent="-274320" eaLnBrk="1" fontAlgn="auto" hangingPunct="1">
              <a:spcAft>
                <a:spcPts val="0"/>
              </a:spcAft>
              <a:buClr>
                <a:schemeClr val="accent3"/>
              </a:buClr>
              <a:buFont typeface="Wingdings 2"/>
              <a:buChar char=""/>
              <a:defRPr/>
            </a:pPr>
            <a:r>
              <a:rPr lang="es-ES" dirty="0"/>
              <a:t>O el aliento de Citerea; primaveras pálido, </a:t>
            </a:r>
          </a:p>
          <a:p>
            <a:pPr marL="274320" indent="-274320" eaLnBrk="1" fontAlgn="auto" hangingPunct="1">
              <a:spcAft>
                <a:spcPts val="0"/>
              </a:spcAft>
              <a:buClr>
                <a:schemeClr val="accent3"/>
              </a:buClr>
              <a:buFont typeface="Wingdings 2"/>
              <a:buChar char=""/>
              <a:defRPr/>
            </a:pPr>
            <a:r>
              <a:rPr lang="es-ES" dirty="0"/>
              <a:t>Que mueren de hecho, antes de que se puede contemplar Bright Phoebus en su fuerza, una enfermedad </a:t>
            </a:r>
          </a:p>
          <a:p>
            <a:pPr marL="274320" indent="-274320" eaLnBrk="1" fontAlgn="auto" hangingPunct="1">
              <a:spcAft>
                <a:spcPts val="0"/>
              </a:spcAft>
              <a:buClr>
                <a:schemeClr val="accent3"/>
              </a:buClr>
              <a:buFont typeface="Wingdings 2"/>
              <a:buChar char=""/>
              <a:defRPr/>
            </a:pPr>
            <a:r>
              <a:rPr lang="es-ES" dirty="0"/>
              <a:t>La mayoría de incidente a las criadas; oxlips audaz y </a:t>
            </a:r>
          </a:p>
          <a:p>
            <a:pPr marL="274320" indent="-274320" eaLnBrk="1" fontAlgn="auto" hangingPunct="1">
              <a:spcAft>
                <a:spcPts val="0"/>
              </a:spcAft>
              <a:buClr>
                <a:schemeClr val="accent3"/>
              </a:buClr>
              <a:buFont typeface="Wingdings 2"/>
              <a:buChar char=""/>
              <a:defRPr/>
            </a:pPr>
            <a:r>
              <a:rPr lang="es-ES" dirty="0"/>
              <a:t>La corona imperial, lirios de todo tipo. </a:t>
            </a:r>
            <a:r>
              <a:rPr lang="es-ES" i="1" dirty="0"/>
              <a:t>"(El cuento de invierno,</a:t>
            </a:r>
            <a:r>
              <a:rPr lang="es-ES" dirty="0"/>
              <a:t> IV, 4) </a:t>
            </a:r>
          </a:p>
        </p:txBody>
      </p:sp>
    </p:spTree>
    <p:extLst>
      <p:ext uri="{BB962C8B-B14F-4D97-AF65-F5344CB8AC3E}">
        <p14:creationId xmlns:p14="http://schemas.microsoft.com/office/powerpoint/2010/main" val="7829222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3 Imagen" descr="Central Park New York Wallpap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14727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Central_Park_Shakespeare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5" name="2 Imagen" descr="Shakesoperian Gardens.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005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17126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Shakespeare Garden.-Central 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92882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shakespeare-in-the-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66346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Shakespeare Garden.-Central Park.-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12910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Shakesperean .-Central 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3927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Shakespeare Garden.-Central Park.-e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20629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Shakespeare Gardens.-1Central 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71502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1 Título"/>
          <p:cNvSpPr>
            <a:spLocks noGrp="1"/>
          </p:cNvSpPr>
          <p:nvPr>
            <p:ph type="title"/>
          </p:nvPr>
        </p:nvSpPr>
        <p:spPr/>
        <p:txBody>
          <a:bodyPr/>
          <a:lstStyle/>
          <a:p>
            <a:r>
              <a:rPr lang="es-ES" dirty="0"/>
              <a:t>Little Moreton</a:t>
            </a:r>
            <a:br>
              <a:rPr lang="es-ES" dirty="0"/>
            </a:br>
            <a:endParaRPr lang="es-ES" dirty="0"/>
          </a:p>
        </p:txBody>
      </p:sp>
      <p:sp>
        <p:nvSpPr>
          <p:cNvPr id="30723" name="2 Marcador de contenido"/>
          <p:cNvSpPr>
            <a:spLocks noGrp="1"/>
          </p:cNvSpPr>
          <p:nvPr>
            <p:ph sz="quarter" idx="1"/>
          </p:nvPr>
        </p:nvSpPr>
        <p:spPr/>
        <p:txBody>
          <a:bodyPr>
            <a:normAutofit lnSpcReduction="10000"/>
          </a:bodyPr>
          <a:lstStyle/>
          <a:p>
            <a:r>
              <a:rPr lang="es-ES" dirty="0"/>
              <a:t>Moreton Hall, también conocido como Old Moreton Hall, [a] es un foso de entramado de madera casa señorial 4 millas (6,4 km) al suroeste de Congleton en Cheshire, Inglaterra. </a:t>
            </a:r>
          </a:p>
          <a:p>
            <a:r>
              <a:rPr lang="es-ES" dirty="0"/>
              <a:t> Las primeras partes de la casa fueron construidos para la prosperidad Cheshire terrateniente William Moreton en alrededor de 1504 a 1508, y el resto se construyó por etapas sucesivas generaciones de la familia hasta alrededor de 1610.</a:t>
            </a:r>
          </a:p>
          <a:p>
            <a:r>
              <a:rPr lang="es-ES" dirty="0"/>
              <a:t> El edificio es muy irregular, con tres rangos asimétricos que forman una pequeña, rectangular empedrado patio. </a:t>
            </a:r>
          </a:p>
        </p:txBody>
      </p:sp>
    </p:spTree>
    <p:extLst>
      <p:ext uri="{BB962C8B-B14F-4D97-AF65-F5344CB8AC3E}">
        <p14:creationId xmlns:p14="http://schemas.microsoft.com/office/powerpoint/2010/main" val="38479214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Una guía de la National Trust  describe Poco Moreton Hall como siendo "levantado directamente de un cuento de hadas, una casa de pan de jengibre".  aparición de altos cargos de la casa ", como el Arca de la cadena Noé", se debe a la galería larga que corre el longitud del piso superior de la gama del sur. </a:t>
            </a:r>
          </a:p>
          <a:p>
            <a:r>
              <a:rPr lang="es-ES" dirty="0"/>
              <a:t>A mediados del siglo XVI la Pequeña Moreton Hall raíces estaba en su mayor extensión, ocupando una superficie de (550 ha) y que incluye tres molinos de agua ,  uno de los cuales fue utilizado para moler maíz. Los contornos de la piscina se utiliza para proporcionar energía para el cornmill son todavía visibles, aunque la fábrica fue demolida en el siglo XIX..</a:t>
            </a:r>
          </a:p>
          <a:p>
            <a:endParaRPr lang="es-ES" dirty="0"/>
          </a:p>
        </p:txBody>
      </p:sp>
    </p:spTree>
    <p:extLst>
      <p:ext uri="{BB962C8B-B14F-4D97-AF65-F5344CB8AC3E}">
        <p14:creationId xmlns:p14="http://schemas.microsoft.com/office/powerpoint/2010/main" val="4471305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La familia de Moreton había poseído una plancha bloomery en el este de la finca desde finales del siglo XV, y los otros dos molinos se utilizaban para impulsar sus martillos con motor de agua . </a:t>
            </a:r>
          </a:p>
          <a:p>
            <a:r>
              <a:rPr lang="es-ES" dirty="0"/>
              <a:t>La presa de la piscina artificial que proporciona el agua para los molinos del Bloomery, conocido como piscina Smithy, ha sobrevivido, aunque la piscina no tiene. El bloomery se cerró a principios del siglo XVIII, y la piscina y el muro se utilizaron posteriormente para la cría de carpas y tencas .</a:t>
            </a:r>
          </a:p>
          <a:p>
            <a:r>
              <a:rPr lang="es-ES" dirty="0"/>
              <a:t> En el siglo de mid-18th principales fuentes de la finca de los ingresos provienen de la agricultura, la producción de madera, el cultivo de peces y alquiler de inmuebles. </a:t>
            </a:r>
          </a:p>
        </p:txBody>
      </p:sp>
    </p:spTree>
    <p:extLst>
      <p:ext uri="{BB962C8B-B14F-4D97-AF65-F5344CB8AC3E}">
        <p14:creationId xmlns:p14="http://schemas.microsoft.com/office/powerpoint/2010/main" val="9988156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La primera referencia a un jardín en Little Moreton Hall proviene de un conjunto de cuentas de los hogares se refieren a un jardinero y la compra de algunas semillas a principios del siglo XVII. Philip Moreton, que dirigía la finca de su hermano mayor Edward en la mitad del siglo XVII, dejó una cantidad considerable de información sobre el diseño y la plantación de la zona de jardín en el foso, al oeste de la casa. Él escribe de un jardín de hierbas, huerta y un vivero para la maduración de los árboles frutales hasta que estaban listos para ser transferidos a la huerta en el sur y este de la casa, probablemente en el huerto es hoy en día. </a:t>
            </a:r>
          </a:p>
        </p:txBody>
      </p:sp>
    </p:spTree>
    <p:extLst>
      <p:ext uri="{BB962C8B-B14F-4D97-AF65-F5344CB8AC3E}">
        <p14:creationId xmlns:p14="http://schemas.microsoft.com/office/powerpoint/2010/main" val="34140388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Durante el siglo 20 los jardines a largo abandonados fueron replantados en un estilo simpático de la época Tudor . </a:t>
            </a:r>
          </a:p>
          <a:p>
            <a:r>
              <a:rPr lang="es-ES" dirty="0"/>
              <a:t>El jardín nudo fue plantado en la década de 1980, a un diseño tomado de Leonard de Exiguo jardinero Inglés completo , publicado en 1672. </a:t>
            </a:r>
          </a:p>
          <a:p>
            <a:r>
              <a:rPr lang="es-ES" dirty="0"/>
              <a:t> El intrincado diseño del nudo se puede ver a partir de uno de los dos montones de visualización originales, común en 16a- jardinería formal de siglo, una dentro de la fosa y la otra hacia el suroeste. </a:t>
            </a:r>
          </a:p>
          <a:p>
            <a:r>
              <a:rPr lang="es-ES" dirty="0"/>
              <a:t> Otras características de los terrenos incluyen un tejo del túnel y un huerto de cultivo de frutas que habría sido familiar para los ocupantes de Tudor de la casa - manzanas, peras, membrillos y nísperos .</a:t>
            </a:r>
          </a:p>
        </p:txBody>
      </p:sp>
    </p:spTree>
    <p:extLst>
      <p:ext uri="{BB962C8B-B14F-4D97-AF65-F5344CB8AC3E}">
        <p14:creationId xmlns:p14="http://schemas.microsoft.com/office/powerpoint/2010/main" val="9742470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Little Moret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97815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Littlñe Moreto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77835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LittleMoretonHal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46066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little_moreton_hall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06991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Nash's house Great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84700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New Place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79183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New Place Garde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7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30619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New Place Garden.-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64395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New Place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53058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New Place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32451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New Place Great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90284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New PlaceSta-Flower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14313"/>
            <a:ext cx="9144000" cy="664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60290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New_Place_Gardens_-Stratford-upon-Av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31868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New_Place_-Stratford-upon-AvonKnot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44815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newplace_gdn_2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85750"/>
            <a:ext cx="9144000" cy="657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88076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Shakespeare Brookly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581254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Shakespeare Brooklyn.-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76449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Victorian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005842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1 Título"/>
          <p:cNvSpPr>
            <a:spLocks noGrp="1"/>
          </p:cNvSpPr>
          <p:nvPr>
            <p:ph type="title"/>
          </p:nvPr>
        </p:nvSpPr>
        <p:spPr/>
        <p:txBody>
          <a:bodyPr/>
          <a:lstStyle/>
          <a:p>
            <a:pPr eaLnBrk="1" hangingPunct="1"/>
            <a:r>
              <a:rPr lang="es-ES" dirty="0"/>
              <a:t>TUDOR GARDENS</a:t>
            </a:r>
          </a:p>
        </p:txBody>
      </p:sp>
      <p:sp>
        <p:nvSpPr>
          <p:cNvPr id="50179" name="2 Marcador de contenido"/>
          <p:cNvSpPr>
            <a:spLocks noGrp="1"/>
          </p:cNvSpPr>
          <p:nvPr>
            <p:ph sz="quarter" idx="1"/>
          </p:nvPr>
        </p:nvSpPr>
        <p:spPr/>
        <p:txBody>
          <a:bodyPr/>
          <a:lstStyle/>
          <a:p>
            <a:pPr eaLnBrk="1" hangingPunct="1"/>
            <a:r>
              <a:rPr lang="es-ES" sz="2400" dirty="0"/>
              <a:t>Los jardines Tudor han  seguido la influencia italiana en la creación de jardines, que reflejaba la adaptación de la casa, creando una armonía de línea y proporción que se había perdido en la época medieval</a:t>
            </a:r>
          </a:p>
          <a:p>
            <a:pPr eaLnBrk="1" hangingPunct="1"/>
            <a:r>
              <a:rPr lang="es-ES" sz="2400" dirty="0"/>
              <a:t>Por primera vez desde que los romanos dejaron, los ornamentos del jardín relojes de sol y estatuas fueron cada vez más populares. </a:t>
            </a:r>
          </a:p>
          <a:p>
            <a:pPr eaLnBrk="1" hangingPunct="1"/>
            <a:r>
              <a:rPr lang="es-ES" sz="2400" dirty="0"/>
              <a:t>Pero la contribución más importante de los Tudor a la jardinería era el jardín de nudos. (Knott Gardens )</a:t>
            </a:r>
          </a:p>
          <a:p>
            <a:pPr eaLnBrk="1" hangingPunct="1"/>
            <a:r>
              <a:rPr lang="es-ES" dirty="0"/>
              <a:t>. </a:t>
            </a:r>
          </a:p>
        </p:txBody>
      </p:sp>
    </p:spTree>
    <p:extLst>
      <p:ext uri="{BB962C8B-B14F-4D97-AF65-F5344CB8AC3E}">
        <p14:creationId xmlns:p14="http://schemas.microsoft.com/office/powerpoint/2010/main" val="301788051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1"/>
            <a:ext cx="7643192" cy="5775920"/>
          </a:xfrm>
        </p:spPr>
        <p:txBody>
          <a:bodyPr>
            <a:normAutofit fontScale="92500"/>
          </a:bodyPr>
          <a:lstStyle/>
          <a:p>
            <a:pPr marL="274320" indent="-274320" eaLnBrk="1" fontAlgn="auto" hangingPunct="1">
              <a:spcAft>
                <a:spcPts val="0"/>
              </a:spcAft>
              <a:buClr>
                <a:schemeClr val="accent3"/>
              </a:buClr>
              <a:buFont typeface="Wingdings 2"/>
              <a:buChar char=""/>
              <a:defRPr/>
            </a:pPr>
            <a:r>
              <a:rPr lang="es-ES" dirty="0"/>
              <a:t>Los nudos en intrincados patrones de las coberturas de césped, por lo general del parterre, destinados a ser vistos desde el monte, o caminos planteados. </a:t>
            </a:r>
          </a:p>
          <a:p>
            <a:pPr marL="274320" indent="-274320" eaLnBrk="1" fontAlgn="auto" hangingPunct="1">
              <a:spcAft>
                <a:spcPts val="0"/>
              </a:spcAft>
              <a:buClr>
                <a:schemeClr val="accent3"/>
              </a:buClr>
              <a:buFont typeface="Wingdings 2"/>
              <a:buChar char=""/>
              <a:defRPr/>
            </a:pPr>
            <a:r>
              <a:rPr lang="es-ES" dirty="0"/>
              <a:t>Los espacios entre los setos a menudo lleno de flores, arbustos o hierbas. </a:t>
            </a:r>
          </a:p>
          <a:p>
            <a:pPr marL="274320" indent="-274320" eaLnBrk="1" fontAlgn="auto" hangingPunct="1">
              <a:spcAft>
                <a:spcPts val="0"/>
              </a:spcAft>
              <a:buClr>
                <a:schemeClr val="accent3"/>
              </a:buClr>
              <a:buFont typeface="Wingdings 2"/>
              <a:buChar char=""/>
              <a:defRPr/>
            </a:pPr>
            <a:r>
              <a:rPr lang="es-ES" dirty="0"/>
              <a:t>Los jardines Tudor han permanecido intactos, pero algunos de los mejores ejemplos que aún quedan se vislumbran en Haddon Hall (Derbyshire), Montacute House (Somerset), y Palacio de Hampton Court (cerca de Londres). </a:t>
            </a:r>
          </a:p>
          <a:p>
            <a:pPr marL="274320" indent="-274320" eaLnBrk="1" fontAlgn="auto" hangingPunct="1">
              <a:spcAft>
                <a:spcPts val="0"/>
              </a:spcAft>
              <a:buClr>
                <a:schemeClr val="accent3"/>
              </a:buClr>
              <a:buFont typeface="Wingdings 2"/>
              <a:buChar char=""/>
              <a:defRPr/>
            </a:pPr>
            <a:r>
              <a:rPr lang="es-ES" dirty="0"/>
              <a:t>Este último ha reconstruido los jardines nudo de Tudor, pero estos fueron plantados en el siglo XX.. </a:t>
            </a:r>
          </a:p>
          <a:p>
            <a:pPr marL="274320" indent="-274320" eaLnBrk="1" fontAlgn="auto" hangingPunct="1">
              <a:spcAft>
                <a:spcPts val="0"/>
              </a:spcAft>
              <a:buClr>
                <a:schemeClr val="accent3"/>
              </a:buClr>
              <a:buFont typeface="Wingdings 2"/>
              <a:buChar char=""/>
              <a:defRPr/>
            </a:pPr>
            <a:r>
              <a:rPr lang="es-ES" dirty="0"/>
              <a:t>Si los Tudor, estaban fuertemente influenciados por las ideas de los Estuardo italianos eran esclavos de la moda francesa para los jardines formales.</a:t>
            </a:r>
          </a:p>
          <a:p>
            <a:pPr marL="274320" indent="-274320" eaLnBrk="1" fontAlgn="auto" hangingPunct="1">
              <a:spcAft>
                <a:spcPts val="0"/>
              </a:spcAft>
              <a:buClr>
                <a:schemeClr val="accent3"/>
              </a:buClr>
              <a:buFont typeface="Wingdings 2"/>
              <a:buChar char=""/>
              <a:defRPr/>
            </a:pPr>
            <a:endParaRPr lang="es-ES" dirty="0"/>
          </a:p>
        </p:txBody>
      </p:sp>
    </p:spTree>
    <p:extLst>
      <p:ext uri="{BB962C8B-B14F-4D97-AF65-F5344CB8AC3E}">
        <p14:creationId xmlns:p14="http://schemas.microsoft.com/office/powerpoint/2010/main" val="186089428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3 Imagen" descr="Haddopn Hall.-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885706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Haddon_hall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452012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Haddon Hall.-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345594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Haddon Hall.-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153172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Montacute House details-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44319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Montacute 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396050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Montacute House detail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621234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2 Marcador de contenido"/>
          <p:cNvSpPr>
            <a:spLocks noGrp="1"/>
          </p:cNvSpPr>
          <p:nvPr>
            <p:ph sz="quarter" idx="1"/>
          </p:nvPr>
        </p:nvSpPr>
        <p:spPr>
          <a:xfrm>
            <a:off x="457200" y="1071563"/>
            <a:ext cx="7571184" cy="5253037"/>
          </a:xfrm>
        </p:spPr>
        <p:txBody>
          <a:bodyPr/>
          <a:lstStyle/>
          <a:p>
            <a:pPr eaLnBrk="1" hangingPunct="1"/>
            <a:r>
              <a:rPr lang="es-ES" sz="2400" dirty="0"/>
              <a:t>La característica principal de este estilo francés es una gran avenida desde de la casa, flanqueada por parterres rectangulares de setos bajos rígidamente formales.</a:t>
            </a:r>
          </a:p>
          <a:p>
            <a:pPr eaLnBrk="1" hangingPunct="1"/>
            <a:r>
              <a:rPr lang="es-ES" sz="2400" dirty="0"/>
              <a:t> Los sobrevivientes principal de este estilo puede ser visto en Blickling Hall (Norfolk), Melbourne (Derbyshire), y Chatsworth. </a:t>
            </a:r>
          </a:p>
          <a:p>
            <a:pPr eaLnBrk="1" hangingPunct="1"/>
            <a:r>
              <a:rPr lang="es-ES" sz="2400" dirty="0"/>
              <a:t>Una rama de la francesa fue proporcionada por el neerlandés, que abogaba por más agua, bulbos de flores, los árboles plantados en macetas, y topiaria.. Westbury Court (Gloucestershire) muestra este estilo neerlandés. </a:t>
            </a:r>
          </a:p>
          <a:p>
            <a:pPr eaLnBrk="1" hangingPunct="1"/>
            <a:endParaRPr lang="es-ES" dirty="0"/>
          </a:p>
        </p:txBody>
      </p:sp>
    </p:spTree>
    <p:extLst>
      <p:ext uri="{BB962C8B-B14F-4D97-AF65-F5344CB8AC3E}">
        <p14:creationId xmlns:p14="http://schemas.microsoft.com/office/powerpoint/2010/main" val="183464143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blickling_hall_garden_600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640763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3 Imagen" descr="Blicking Hall.-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523035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Blicking Hall.-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779799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Blicking Hall.-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560412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Chatsworth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489495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Chatsworth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579997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Chatsworth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243137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Chatsworth-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244294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chatsworth_garden_maze_600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757208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Chatsworth-derbyshire-o_1600x120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158707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Westbury Court.-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708194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Westbury_Court_Garden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484706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Wetsbury Court.-4.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161633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Westbury Court.-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215483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2 Marcador de contenido"/>
          <p:cNvSpPr>
            <a:spLocks noGrp="1"/>
          </p:cNvSpPr>
          <p:nvPr>
            <p:ph sz="quarter" idx="1"/>
          </p:nvPr>
        </p:nvSpPr>
        <p:spPr>
          <a:xfrm>
            <a:off x="457200" y="1071563"/>
            <a:ext cx="7643192" cy="5253037"/>
          </a:xfrm>
        </p:spPr>
        <p:txBody>
          <a:bodyPr/>
          <a:lstStyle/>
          <a:p>
            <a:pPr eaLnBrk="1" hangingPunct="1"/>
            <a:r>
              <a:rPr lang="es-ES" dirty="0"/>
              <a:t>El siglo XVIII dio un vuelco de la formalidad del Renacimiento a buscar una forma más "natural". </a:t>
            </a:r>
          </a:p>
          <a:p>
            <a:pPr eaLnBrk="1" hangingPunct="1"/>
            <a:r>
              <a:rPr lang="es-ES" dirty="0"/>
              <a:t>Uno de los principales impulsores de este estilo fue el mecenas, Lord Burlington.</a:t>
            </a:r>
          </a:p>
          <a:p>
            <a:pPr eaLnBrk="1" hangingPunct="1"/>
            <a:r>
              <a:rPr lang="es-ES" dirty="0"/>
              <a:t> William Kent diseñó un jardín de la influencia de Lord Burlington en Chiswick House basado en vistas cuidadosamente calculadas con templos, estatuas y ornamentos clásicos dentro de las aberturas en un parque arbolado.</a:t>
            </a:r>
          </a:p>
        </p:txBody>
      </p:sp>
    </p:spTree>
    <p:extLst>
      <p:ext uri="{BB962C8B-B14F-4D97-AF65-F5344CB8AC3E}">
        <p14:creationId xmlns:p14="http://schemas.microsoft.com/office/powerpoint/2010/main" val="51797644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3 Imagen" descr="Chiswick_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643858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Chiswick_House_34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471001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Chiswick House.-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097635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Chiswick House Garde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144551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Chiswick_House_314.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924080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Chiswick_House_128p.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4313" y="0"/>
            <a:ext cx="9358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347542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2 Marcador de contenido"/>
          <p:cNvSpPr>
            <a:spLocks noGrp="1"/>
          </p:cNvSpPr>
          <p:nvPr>
            <p:ph sz="quarter" idx="1"/>
          </p:nvPr>
        </p:nvSpPr>
        <p:spPr>
          <a:xfrm>
            <a:off x="457200" y="928688"/>
            <a:ext cx="7643192" cy="5395912"/>
          </a:xfrm>
        </p:spPr>
        <p:txBody>
          <a:bodyPr/>
          <a:lstStyle/>
          <a:p>
            <a:pPr eaLnBrk="1" hangingPunct="1"/>
            <a:r>
              <a:rPr lang="es-ES" dirty="0"/>
              <a:t>Las líneas ya no son rectas, curvas y caminos para vagar, y se sustituirán por parterres de césped. </a:t>
            </a:r>
          </a:p>
          <a:p>
            <a:pPr eaLnBrk="1" hangingPunct="1"/>
            <a:r>
              <a:rPr lang="es-ES" dirty="0"/>
              <a:t>Los árboles fueron plantados en grupos en lugar de en línea recta, los lagos y los estanques redondeados sustituyen al estilo anterior rectangular. </a:t>
            </a:r>
          </a:p>
          <a:p>
            <a:pPr eaLnBrk="1" hangingPunct="1"/>
            <a:r>
              <a:rPr lang="es-ES" dirty="0"/>
              <a:t>El jardín se convirtió en abierto, un parque unido a la casa con el mundo exterior en lugar de un refugio, cuidadosamente cultivado a su lado .</a:t>
            </a:r>
          </a:p>
          <a:p>
            <a:pPr eaLnBrk="1" hangingPunct="1"/>
            <a:r>
              <a:rPr lang="es-ES" dirty="0"/>
              <a:t>Este estilo natural iniciado por Kent se convirtió en el jardín del "paisaje" en virtud de los alumnos de Kent.</a:t>
            </a:r>
          </a:p>
        </p:txBody>
      </p:sp>
    </p:spTree>
    <p:extLst>
      <p:ext uri="{BB962C8B-B14F-4D97-AF65-F5344CB8AC3E}">
        <p14:creationId xmlns:p14="http://schemas.microsoft.com/office/powerpoint/2010/main" val="112880378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2 Marcador de contenido"/>
          <p:cNvSpPr>
            <a:spLocks noGrp="1"/>
          </p:cNvSpPr>
          <p:nvPr>
            <p:ph sz="quarter" idx="1"/>
          </p:nvPr>
        </p:nvSpPr>
        <p:spPr>
          <a:xfrm>
            <a:off x="457200" y="928688"/>
            <a:ext cx="7499176" cy="5395912"/>
          </a:xfrm>
        </p:spPr>
        <p:txBody>
          <a:bodyPr/>
          <a:lstStyle/>
          <a:p>
            <a:pPr eaLnBrk="1" hangingPunct="1"/>
            <a:r>
              <a:rPr lang="es-ES" dirty="0"/>
              <a:t>Lancelot "Capability". Brown, cuyo sobrenombre proviene de su curiosa costumbre de decirle a los posibles clientes de que sus jardines tenían "gran capacidad", tuvo un efecto enorme sobre el curso de inglés de la jardinería y la arquitectura. </a:t>
            </a:r>
          </a:p>
          <a:p>
            <a:pPr eaLnBrk="1" hangingPunct="1"/>
            <a:r>
              <a:rPr lang="es-ES" dirty="0"/>
              <a:t> El jardín paisaje hecho como la casa de campo inglesa uniendo parte de los campos y tierras de cultivo que lo rodean.</a:t>
            </a:r>
          </a:p>
          <a:p>
            <a:pPr eaLnBrk="1" hangingPunct="1"/>
            <a:r>
              <a:rPr lang="es-ES" dirty="0"/>
              <a:t>Habían desaparecido los setos y las cercas.</a:t>
            </a:r>
          </a:p>
          <a:p>
            <a:pPr eaLnBrk="1" hangingPunct="1"/>
            <a:r>
              <a:rPr lang="es-ES" dirty="0"/>
              <a:t> También había parterres formales y paseos.</a:t>
            </a:r>
          </a:p>
          <a:p>
            <a:pPr eaLnBrk="1" hangingPunct="1"/>
            <a:r>
              <a:rPr lang="es-ES" dirty="0"/>
              <a:t> El césped llegó hasta las puertas de la casa.</a:t>
            </a:r>
          </a:p>
          <a:p>
            <a:pPr eaLnBrk="1" hangingPunct="1"/>
            <a:endParaRPr lang="es-ES" dirty="0"/>
          </a:p>
        </p:txBody>
      </p:sp>
    </p:spTree>
    <p:extLst>
      <p:ext uri="{BB962C8B-B14F-4D97-AF65-F5344CB8AC3E}">
        <p14:creationId xmlns:p14="http://schemas.microsoft.com/office/powerpoint/2010/main" val="160639196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2 Marcador de contenido"/>
          <p:cNvSpPr>
            <a:spLocks noGrp="1"/>
          </p:cNvSpPr>
          <p:nvPr>
            <p:ph sz="quarter" idx="1"/>
          </p:nvPr>
        </p:nvSpPr>
        <p:spPr>
          <a:xfrm>
            <a:off x="457200" y="928688"/>
            <a:ext cx="7499176" cy="5395912"/>
          </a:xfrm>
        </p:spPr>
        <p:txBody>
          <a:bodyPr>
            <a:normAutofit lnSpcReduction="10000"/>
          </a:bodyPr>
          <a:lstStyle/>
          <a:p>
            <a:pPr eaLnBrk="1" hangingPunct="1"/>
            <a:r>
              <a:rPr lang="es-ES" dirty="0"/>
              <a:t>El mayor sobreviviente  de los jardines de paisaje  creados por Capability Brown están en Longleat (Wiltshire), Burghley, Petworth, y el Palacio de Blenheim (Oxon). </a:t>
            </a:r>
          </a:p>
          <a:p>
            <a:pPr eaLnBrk="1" hangingPunct="1"/>
            <a:r>
              <a:rPr lang="es-ES" dirty="0"/>
              <a:t>Humphrey Repton  en el dominio de jardín de paisaje de Brown, introdujo algunos cambios aunque Repton presentó senderos de grava y se reintrodujo jardines separados. </a:t>
            </a:r>
          </a:p>
          <a:p>
            <a:pPr eaLnBrk="1" hangingPunct="1"/>
            <a:r>
              <a:rPr lang="es-ES" dirty="0"/>
              <a:t>Repton sustituyó la anterior estructura clásica con adornos románticos como grutas y ruinas falsas.</a:t>
            </a:r>
          </a:p>
          <a:p>
            <a:pPr eaLnBrk="1" hangingPunct="1"/>
            <a:r>
              <a:rPr lang="es-ES" dirty="0"/>
              <a:t> Lo vemos en un jardín de  Repton en gran medida sin cambios en Betchworth House (Surrey). </a:t>
            </a:r>
          </a:p>
          <a:p>
            <a:pPr eaLnBrk="1" hangingPunct="1"/>
            <a:endParaRPr lang="es-ES" dirty="0"/>
          </a:p>
        </p:txBody>
      </p:sp>
    </p:spTree>
    <p:extLst>
      <p:ext uri="{BB962C8B-B14F-4D97-AF65-F5344CB8AC3E}">
        <p14:creationId xmlns:p14="http://schemas.microsoft.com/office/powerpoint/2010/main" val="54654683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3 Imagen" descr="longleat-housep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502065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Longlea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2875" y="0"/>
            <a:ext cx="92868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497253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Longleat Wiltshir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055435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Longleat  en Wiltshi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335083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Burghley 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011162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Burghley Gardens.-Sculptu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115550" cy="758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823472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2 Imagen" descr="Burghley House Gard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765472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blenheim-palacemain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631758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Blenheim_Palace's_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324247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Blenheim Palace Gardens.-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593703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Blenheim-Palace.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366356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BlenheimBoxGardenKMe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875832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2 Imagen" descr="blenheim-palace-gardenp3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451432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Blenheim Palace Garden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813503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blenheim-palace-water-terrace-002-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235514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000125"/>
            <a:ext cx="7571184" cy="5324475"/>
          </a:xfrm>
        </p:spPr>
        <p:txBody>
          <a:bodyPr>
            <a:normAutofit/>
          </a:bodyPr>
          <a:lstStyle/>
          <a:p>
            <a:pPr marL="274320" indent="-274320" eaLnBrk="1" fontAlgn="auto" hangingPunct="1">
              <a:spcAft>
                <a:spcPts val="0"/>
              </a:spcAft>
              <a:buClr>
                <a:schemeClr val="accent3"/>
              </a:buClr>
              <a:buFont typeface="Wingdings 2"/>
              <a:buChar char=""/>
              <a:defRPr/>
            </a:pPr>
            <a:r>
              <a:rPr lang="es-ES" dirty="0"/>
              <a:t>En la era victoriana, el péndulo osciló de nuevo, se congregaron a los parterres de flores ( las plantas en invernaderos), los colores exóticos, y diseños intrincados.</a:t>
            </a:r>
          </a:p>
          <a:p>
            <a:pPr marL="274320" indent="-274320" eaLnBrk="1" fontAlgn="auto" hangingPunct="1">
              <a:spcAft>
                <a:spcPts val="0"/>
              </a:spcAft>
              <a:buClr>
                <a:schemeClr val="accent3"/>
              </a:buClr>
              <a:buFont typeface="Wingdings 2"/>
              <a:buChar char=""/>
              <a:defRPr/>
            </a:pPr>
            <a:r>
              <a:rPr lang="es-ES" dirty="0"/>
              <a:t> Los jardineros más influyentes de este período fueron JC Loudon, y más tarde, Joseph Paxton (Chatsworth House y Kew). </a:t>
            </a:r>
          </a:p>
          <a:p>
            <a:pPr marL="274320" indent="-274320" eaLnBrk="1" fontAlgn="auto" hangingPunct="1">
              <a:spcAft>
                <a:spcPts val="0"/>
              </a:spcAft>
              <a:buClr>
                <a:schemeClr val="accent3"/>
              </a:buClr>
              <a:buFont typeface="Wingdings 2"/>
              <a:buChar char=""/>
              <a:defRPr/>
            </a:pPr>
            <a:r>
              <a:rPr lang="es-ES" dirty="0"/>
              <a:t>La época victoriana también vio una profusión de jardines públicos y espacios verdes destinados a llevar la cultura a las masas.</a:t>
            </a:r>
          </a:p>
          <a:p>
            <a:pPr marL="274320" indent="-274320" eaLnBrk="1" fontAlgn="auto" hangingPunct="1">
              <a:spcAft>
                <a:spcPts val="0"/>
              </a:spcAft>
              <a:buClr>
                <a:schemeClr val="accent3"/>
              </a:buClr>
              <a:buFont typeface="Wingdings 2"/>
              <a:buChar char=""/>
              <a:defRPr/>
            </a:pPr>
            <a:r>
              <a:rPr lang="es-ES" dirty="0"/>
              <a:t>Algunos de los mejores jardines de la época Victoriana son los parques públicos, como el Parque del Pueblo, en Halifax. </a:t>
            </a:r>
          </a:p>
          <a:p>
            <a:pPr marL="274320" indent="-274320" eaLnBrk="1" fontAlgn="auto" hangingPunct="1">
              <a:spcAft>
                <a:spcPts val="0"/>
              </a:spcAft>
              <a:buClr>
                <a:schemeClr val="accent3"/>
              </a:buClr>
              <a:buFont typeface="Wingdings 2"/>
              <a:buChar char=""/>
              <a:defRPr/>
            </a:pPr>
            <a:endParaRPr lang="es-ES" dirty="0"/>
          </a:p>
        </p:txBody>
      </p:sp>
    </p:spTree>
    <p:extLst>
      <p:ext uri="{BB962C8B-B14F-4D97-AF65-F5344CB8AC3E}">
        <p14:creationId xmlns:p14="http://schemas.microsoft.com/office/powerpoint/2010/main" val="300743494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2 Marcador de contenido"/>
          <p:cNvSpPr>
            <a:spLocks noGrp="1"/>
          </p:cNvSpPr>
          <p:nvPr>
            <p:ph sz="quarter" idx="1"/>
          </p:nvPr>
        </p:nvSpPr>
        <p:spPr>
          <a:xfrm>
            <a:off x="457200" y="1000125"/>
            <a:ext cx="7643192" cy="5324475"/>
          </a:xfrm>
        </p:spPr>
        <p:txBody>
          <a:bodyPr/>
          <a:lstStyle/>
          <a:p>
            <a:pPr eaLnBrk="1" hangingPunct="1"/>
            <a:r>
              <a:rPr lang="es-ES" dirty="0"/>
              <a:t>Gusto en la época victoriana tardía variado entre la educación formal y el "salvaje" jardín defendida por el influyente escritor William Robinson. </a:t>
            </a:r>
          </a:p>
          <a:p>
            <a:pPr eaLnBrk="1" hangingPunct="1"/>
            <a:r>
              <a:rPr lang="es-ES" dirty="0"/>
              <a:t>A veces parece el no formal e informal se combinaron en el mismo jardín, como en Sissinghurst Castle (Kent), y Hidcote (Gloucestershire). </a:t>
            </a:r>
          </a:p>
          <a:p>
            <a:pPr eaLnBrk="1" hangingPunct="1"/>
            <a:r>
              <a:rPr lang="es-ES" dirty="0"/>
              <a:t>Gertrude Jekyll es posiblemente la jardinera más influyentes de la Inglaterra del siglo XX. </a:t>
            </a:r>
          </a:p>
          <a:p>
            <a:pPr eaLnBrk="1" hangingPunct="1"/>
            <a:r>
              <a:rPr lang="es-ES" dirty="0"/>
              <a:t>Popularizó los mixed-borders y la planificación de un jardín sobre la base de esquemas de floraciones de color. </a:t>
            </a:r>
          </a:p>
        </p:txBody>
      </p:sp>
    </p:spTree>
    <p:extLst>
      <p:ext uri="{BB962C8B-B14F-4D97-AF65-F5344CB8AC3E}">
        <p14:creationId xmlns:p14="http://schemas.microsoft.com/office/powerpoint/2010/main" val="169159193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3 Imagen" descr="Sissinghurst Garden.-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608012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Sissinghurst Garden.-Moat Wal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515525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Sissinghurst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302466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Sissinghurst.-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897655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sissinghurst_tower_vie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564068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Sissinghurts.-El huert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121700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Sissinghurts Garden.-priest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093109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Sissinghurst Gardens.-Moat Walk.-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371311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2 Marcador de contenido"/>
          <p:cNvSpPr>
            <a:spLocks noGrp="1"/>
          </p:cNvSpPr>
          <p:nvPr>
            <p:ph sz="quarter" idx="1"/>
          </p:nvPr>
        </p:nvSpPr>
        <p:spPr>
          <a:xfrm>
            <a:off x="457200" y="1000125"/>
            <a:ext cx="7571184" cy="5324475"/>
          </a:xfrm>
        </p:spPr>
        <p:txBody>
          <a:bodyPr/>
          <a:lstStyle/>
          <a:p>
            <a:pPr eaLnBrk="1" hangingPunct="1"/>
            <a:r>
              <a:rPr lang="es-ES" dirty="0"/>
              <a:t>Esta construido sobre la tradición de jardín de la “casa rural", con su profusión de flores, donde el espacio lo permite, y las trepadoras en espaldera y paredes.</a:t>
            </a:r>
          </a:p>
          <a:p>
            <a:pPr eaLnBrk="1" hangingPunct="1"/>
            <a:r>
              <a:rPr lang="es-ES" dirty="0"/>
              <a:t> Jekyll vio la casa y el jardín, como parte de un todo integral, en lugar del jardín en el último momento en el edificio.</a:t>
            </a:r>
          </a:p>
          <a:p>
            <a:pPr eaLnBrk="1" hangingPunct="1"/>
            <a:r>
              <a:rPr lang="es-ES" dirty="0"/>
              <a:t> Sus obras se conservan en Marsh Court(Hampshire) y Hestercombe (Somerset). </a:t>
            </a:r>
          </a:p>
          <a:p>
            <a:pPr eaLnBrk="1" hangingPunct="1"/>
            <a:r>
              <a:rPr lang="es-ES" dirty="0"/>
              <a:t>La jardinería ha sido siempre una cuestión de gusto personal, ya menudo las obras pendientes de las generaciones anteriores son demolidas para dejar paso al estilo de la siguiente.</a:t>
            </a:r>
          </a:p>
          <a:p>
            <a:pPr eaLnBrk="1" hangingPunct="1"/>
            <a:endParaRPr lang="es-ES" dirty="0"/>
          </a:p>
        </p:txBody>
      </p:sp>
    </p:spTree>
    <p:extLst>
      <p:ext uri="{BB962C8B-B14F-4D97-AF65-F5344CB8AC3E}">
        <p14:creationId xmlns:p14="http://schemas.microsoft.com/office/powerpoint/2010/main" val="12107298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3 Imagen" descr="Hestercombe House.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867939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3 Imagen" descr="Hestercombe;_Lutyens_designed_benc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347331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3 Imagen" descr="Hestercombe garden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944945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Hestercombe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476527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Hestercombe,_Great_Pla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2875" y="0"/>
            <a:ext cx="92868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237106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Hestercombe,_Orangery_on_righ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240531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Hestercombe_rill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438723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Hestercombe_Dutch_Gard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487738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Hestercombe Gardens.-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398226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Hestercombe,_Pergol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585941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1 Título"/>
          <p:cNvSpPr>
            <a:spLocks noGrp="1"/>
          </p:cNvSpPr>
          <p:nvPr>
            <p:ph sz="quarter" idx="1"/>
          </p:nvPr>
        </p:nvSpPr>
        <p:spPr>
          <a:xfrm>
            <a:off x="457200" y="1071563"/>
            <a:ext cx="7571184" cy="5253037"/>
          </a:xfrm>
        </p:spPr>
        <p:txBody>
          <a:bodyPr/>
          <a:lstStyle/>
          <a:p>
            <a:pPr eaLnBrk="1" hangingPunct="1"/>
            <a:r>
              <a:rPr lang="es-ES" dirty="0"/>
              <a:t>Por esa razón es difícil encontrar ejemplos naturales de los jardines históricos en Inglaterra.</a:t>
            </a:r>
          </a:p>
          <a:p>
            <a:pPr eaLnBrk="1" hangingPunct="1"/>
            <a:r>
              <a:rPr lang="es-ES" dirty="0"/>
              <a:t>Sin embargo, en toda Gran Bretaña hay jardines grandes y pequeños, formales e informales, públicas y privados, que ilustran la pasión británica para crear  espacios verdes cada vez más  suyos. </a:t>
            </a:r>
          </a:p>
          <a:p>
            <a:pPr eaLnBrk="1" hangingPunct="1"/>
            <a:r>
              <a:rPr lang="es-ES" dirty="0"/>
              <a:t>Todos son diferentes, y todos, como sus dueños y creadores, tienen una personalidad distinta.</a:t>
            </a:r>
          </a:p>
        </p:txBody>
      </p:sp>
    </p:spTree>
    <p:extLst>
      <p:ext uri="{BB962C8B-B14F-4D97-AF65-F5344CB8AC3E}">
        <p14:creationId xmlns:p14="http://schemas.microsoft.com/office/powerpoint/2010/main" val="46288839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TotalTime>
  <Words>3925</Words>
  <Application>Microsoft Office PowerPoint</Application>
  <PresentationFormat>Presentación en pantalla (4:3)</PresentationFormat>
  <Paragraphs>306</Paragraphs>
  <Slides>121</Slides>
  <Notes>85</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121</vt:i4>
      </vt:variant>
    </vt:vector>
  </HeadingPairs>
  <TitlesOfParts>
    <vt:vector size="126" baseType="lpstr">
      <vt:lpstr>Calibri</vt:lpstr>
      <vt:lpstr>Century Schoolbook</vt:lpstr>
      <vt:lpstr>Wingdings</vt:lpstr>
      <vt:lpstr>Wingdings 2</vt:lpstr>
      <vt:lpstr>Default Theme</vt:lpstr>
      <vt:lpstr>EUROPA.-LA VUELTA AL MUNDO EN 885 JARDINES.-Jardines Shakespeare     </vt:lpstr>
      <vt:lpstr>Jardines Shakespeare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Little Moreton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TUDOR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11</cp:revision>
  <dcterms:created xsi:type="dcterms:W3CDTF">2013-09-08T06:06:48Z</dcterms:created>
  <dcterms:modified xsi:type="dcterms:W3CDTF">2018-03-13T06:21:06Z</dcterms:modified>
</cp:coreProperties>
</file>