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8"/>
  </p:notesMasterIdLst>
  <p:sldIdLst>
    <p:sldId id="256" r:id="rId2"/>
    <p:sldId id="257" r:id="rId3"/>
    <p:sldId id="379" r:id="rId4"/>
    <p:sldId id="380" r:id="rId5"/>
    <p:sldId id="381" r:id="rId6"/>
    <p:sldId id="261" r:id="rId7"/>
    <p:sldId id="262" r:id="rId8"/>
    <p:sldId id="260" r:id="rId9"/>
    <p:sldId id="258" r:id="rId10"/>
    <p:sldId id="385" r:id="rId11"/>
    <p:sldId id="259" r:id="rId12"/>
    <p:sldId id="384" r:id="rId13"/>
    <p:sldId id="386" r:id="rId14"/>
    <p:sldId id="387" r:id="rId15"/>
    <p:sldId id="383" r:id="rId16"/>
    <p:sldId id="263" r:id="rId17"/>
    <p:sldId id="264" r:id="rId18"/>
    <p:sldId id="265" r:id="rId19"/>
    <p:sldId id="388" r:id="rId20"/>
    <p:sldId id="389" r:id="rId21"/>
    <p:sldId id="390" r:id="rId22"/>
    <p:sldId id="391" r:id="rId23"/>
    <p:sldId id="271" r:id="rId24"/>
    <p:sldId id="270" r:id="rId25"/>
    <p:sldId id="266" r:id="rId26"/>
    <p:sldId id="267" r:id="rId27"/>
    <p:sldId id="269" r:id="rId28"/>
    <p:sldId id="272" r:id="rId29"/>
    <p:sldId id="273" r:id="rId30"/>
    <p:sldId id="392" r:id="rId31"/>
    <p:sldId id="393" r:id="rId32"/>
    <p:sldId id="274" r:id="rId33"/>
    <p:sldId id="394" r:id="rId34"/>
    <p:sldId id="395" r:id="rId35"/>
    <p:sldId id="280" r:id="rId36"/>
    <p:sldId id="276" r:id="rId37"/>
    <p:sldId id="396" r:id="rId38"/>
    <p:sldId id="275" r:id="rId39"/>
    <p:sldId id="278" r:id="rId40"/>
    <p:sldId id="281" r:id="rId41"/>
    <p:sldId id="397" r:id="rId42"/>
    <p:sldId id="398" r:id="rId43"/>
    <p:sldId id="399" r:id="rId44"/>
    <p:sldId id="400" r:id="rId45"/>
    <p:sldId id="401" r:id="rId46"/>
    <p:sldId id="282" r:id="rId47"/>
    <p:sldId id="277" r:id="rId48"/>
    <p:sldId id="279" r:id="rId49"/>
    <p:sldId id="283" r:id="rId50"/>
    <p:sldId id="284" r:id="rId51"/>
    <p:sldId id="285" r:id="rId52"/>
    <p:sldId id="287" r:id="rId53"/>
    <p:sldId id="342" r:id="rId54"/>
    <p:sldId id="343" r:id="rId55"/>
    <p:sldId id="344" r:id="rId56"/>
    <p:sldId id="312" r:id="rId57"/>
    <p:sldId id="290" r:id="rId58"/>
    <p:sldId id="294" r:id="rId59"/>
    <p:sldId id="300" r:id="rId60"/>
    <p:sldId id="301" r:id="rId61"/>
    <p:sldId id="302" r:id="rId62"/>
    <p:sldId id="298" r:id="rId63"/>
    <p:sldId id="288" r:id="rId64"/>
    <p:sldId id="289" r:id="rId65"/>
    <p:sldId id="291" r:id="rId66"/>
    <p:sldId id="292" r:id="rId67"/>
    <p:sldId id="295" r:id="rId68"/>
    <p:sldId id="293" r:id="rId69"/>
    <p:sldId id="296" r:id="rId70"/>
    <p:sldId id="297" r:id="rId71"/>
    <p:sldId id="299" r:id="rId72"/>
    <p:sldId id="303" r:id="rId73"/>
    <p:sldId id="305" r:id="rId74"/>
    <p:sldId id="306" r:id="rId75"/>
    <p:sldId id="307" r:id="rId76"/>
    <p:sldId id="310" r:id="rId77"/>
    <p:sldId id="308" r:id="rId78"/>
    <p:sldId id="309" r:id="rId79"/>
    <p:sldId id="311" r:id="rId80"/>
    <p:sldId id="314" r:id="rId81"/>
    <p:sldId id="402" r:id="rId82"/>
    <p:sldId id="331" r:id="rId83"/>
    <p:sldId id="330" r:id="rId84"/>
    <p:sldId id="326" r:id="rId85"/>
    <p:sldId id="324" r:id="rId86"/>
    <p:sldId id="315" r:id="rId87"/>
    <p:sldId id="316" r:id="rId88"/>
    <p:sldId id="317" r:id="rId89"/>
    <p:sldId id="318" r:id="rId90"/>
    <p:sldId id="319" r:id="rId91"/>
    <p:sldId id="320" r:id="rId92"/>
    <p:sldId id="321" r:id="rId93"/>
    <p:sldId id="322" r:id="rId94"/>
    <p:sldId id="325" r:id="rId95"/>
    <p:sldId id="327" r:id="rId96"/>
    <p:sldId id="328" r:id="rId97"/>
    <p:sldId id="329" r:id="rId98"/>
    <p:sldId id="332" r:id="rId99"/>
    <p:sldId id="333" r:id="rId100"/>
    <p:sldId id="334" r:id="rId101"/>
    <p:sldId id="375" r:id="rId102"/>
    <p:sldId id="376" r:id="rId103"/>
    <p:sldId id="377" r:id="rId104"/>
    <p:sldId id="378" r:id="rId105"/>
    <p:sldId id="349" r:id="rId106"/>
    <p:sldId id="346" r:id="rId107"/>
    <p:sldId id="348" r:id="rId108"/>
    <p:sldId id="336" r:id="rId109"/>
    <p:sldId id="347" r:id="rId110"/>
    <p:sldId id="338" r:id="rId111"/>
    <p:sldId id="339" r:id="rId112"/>
    <p:sldId id="335" r:id="rId113"/>
    <p:sldId id="337" r:id="rId114"/>
    <p:sldId id="340" r:id="rId115"/>
    <p:sldId id="341" r:id="rId116"/>
    <p:sldId id="345" r:id="rId117"/>
    <p:sldId id="350" r:id="rId118"/>
    <p:sldId id="351" r:id="rId119"/>
    <p:sldId id="371" r:id="rId120"/>
    <p:sldId id="372" r:id="rId121"/>
    <p:sldId id="373" r:id="rId122"/>
    <p:sldId id="374" r:id="rId123"/>
    <p:sldId id="364" r:id="rId124"/>
    <p:sldId id="352" r:id="rId125"/>
    <p:sldId id="355" r:id="rId126"/>
    <p:sldId id="353" r:id="rId127"/>
    <p:sldId id="354" r:id="rId128"/>
    <p:sldId id="362" r:id="rId129"/>
    <p:sldId id="356" r:id="rId130"/>
    <p:sldId id="357" r:id="rId131"/>
    <p:sldId id="358" r:id="rId132"/>
    <p:sldId id="359" r:id="rId133"/>
    <p:sldId id="360" r:id="rId134"/>
    <p:sldId id="361" r:id="rId135"/>
    <p:sldId id="363" r:id="rId136"/>
    <p:sldId id="365"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711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0B20B0-7DA0-41A4-A053-ED5BE5CBE603}"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24D7DE-9057-489C-A760-675240C753D7}" type="slidenum">
              <a:rPr lang="es-ES" smtClean="0"/>
              <a:t>‹Nº›</a:t>
            </a:fld>
            <a:endParaRPr lang="es-ES" dirty="0"/>
          </a:p>
        </p:txBody>
      </p:sp>
    </p:spTree>
    <p:extLst>
      <p:ext uri="{BB962C8B-B14F-4D97-AF65-F5344CB8AC3E}">
        <p14:creationId xmlns:p14="http://schemas.microsoft.com/office/powerpoint/2010/main" val="332307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a:t>
            </a:fld>
            <a:endParaRPr lang="es-ES" dirty="0"/>
          </a:p>
        </p:txBody>
      </p:sp>
    </p:spTree>
    <p:extLst>
      <p:ext uri="{BB962C8B-B14F-4D97-AF65-F5344CB8AC3E}">
        <p14:creationId xmlns:p14="http://schemas.microsoft.com/office/powerpoint/2010/main" val="1031856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a:t>
            </a:fld>
            <a:endParaRPr lang="es-ES" dirty="0"/>
          </a:p>
        </p:txBody>
      </p:sp>
    </p:spTree>
    <p:extLst>
      <p:ext uri="{BB962C8B-B14F-4D97-AF65-F5344CB8AC3E}">
        <p14:creationId xmlns:p14="http://schemas.microsoft.com/office/powerpoint/2010/main" val="3696665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a:t>
            </a:fld>
            <a:endParaRPr lang="es-ES" dirty="0"/>
          </a:p>
        </p:txBody>
      </p:sp>
    </p:spTree>
    <p:extLst>
      <p:ext uri="{BB962C8B-B14F-4D97-AF65-F5344CB8AC3E}">
        <p14:creationId xmlns:p14="http://schemas.microsoft.com/office/powerpoint/2010/main" val="776232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a:t>
            </a:fld>
            <a:endParaRPr lang="es-ES" dirty="0"/>
          </a:p>
        </p:txBody>
      </p:sp>
    </p:spTree>
    <p:extLst>
      <p:ext uri="{BB962C8B-B14F-4D97-AF65-F5344CB8AC3E}">
        <p14:creationId xmlns:p14="http://schemas.microsoft.com/office/powerpoint/2010/main" val="2318935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10</a:t>
            </a:fld>
            <a:endParaRPr lang="es-ES" dirty="0"/>
          </a:p>
        </p:txBody>
      </p:sp>
    </p:spTree>
    <p:extLst>
      <p:ext uri="{BB962C8B-B14F-4D97-AF65-F5344CB8AC3E}">
        <p14:creationId xmlns:p14="http://schemas.microsoft.com/office/powerpoint/2010/main" val="2606349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a:t>
            </a:fld>
            <a:endParaRPr lang="es-ES" dirty="0"/>
          </a:p>
        </p:txBody>
      </p:sp>
    </p:spTree>
    <p:extLst>
      <p:ext uri="{BB962C8B-B14F-4D97-AF65-F5344CB8AC3E}">
        <p14:creationId xmlns:p14="http://schemas.microsoft.com/office/powerpoint/2010/main" val="2141482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a:t>
            </a:fld>
            <a:endParaRPr lang="es-ES" dirty="0"/>
          </a:p>
        </p:txBody>
      </p:sp>
    </p:spTree>
    <p:extLst>
      <p:ext uri="{BB962C8B-B14F-4D97-AF65-F5344CB8AC3E}">
        <p14:creationId xmlns:p14="http://schemas.microsoft.com/office/powerpoint/2010/main" val="583347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a:t>
            </a:fld>
            <a:endParaRPr lang="es-ES" dirty="0"/>
          </a:p>
        </p:txBody>
      </p:sp>
    </p:spTree>
    <p:extLst>
      <p:ext uri="{BB962C8B-B14F-4D97-AF65-F5344CB8AC3E}">
        <p14:creationId xmlns:p14="http://schemas.microsoft.com/office/powerpoint/2010/main" val="61666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14</a:t>
            </a:fld>
            <a:endParaRPr lang="es-ES" dirty="0"/>
          </a:p>
        </p:txBody>
      </p:sp>
    </p:spTree>
    <p:extLst>
      <p:ext uri="{BB962C8B-B14F-4D97-AF65-F5344CB8AC3E}">
        <p14:creationId xmlns:p14="http://schemas.microsoft.com/office/powerpoint/2010/main" val="828350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15</a:t>
            </a:fld>
            <a:endParaRPr lang="es-ES" dirty="0"/>
          </a:p>
        </p:txBody>
      </p:sp>
    </p:spTree>
    <p:extLst>
      <p:ext uri="{BB962C8B-B14F-4D97-AF65-F5344CB8AC3E}">
        <p14:creationId xmlns:p14="http://schemas.microsoft.com/office/powerpoint/2010/main" val="2782424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16</a:t>
            </a:fld>
            <a:endParaRPr lang="es-ES" dirty="0"/>
          </a:p>
        </p:txBody>
      </p:sp>
    </p:spTree>
    <p:extLst>
      <p:ext uri="{BB962C8B-B14F-4D97-AF65-F5344CB8AC3E}">
        <p14:creationId xmlns:p14="http://schemas.microsoft.com/office/powerpoint/2010/main" val="3319405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 Ambleville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17</a:t>
            </a:fld>
            <a:endParaRPr lang="es-ES" dirty="0"/>
          </a:p>
        </p:txBody>
      </p:sp>
    </p:spTree>
    <p:extLst>
      <p:ext uri="{BB962C8B-B14F-4D97-AF65-F5344CB8AC3E}">
        <p14:creationId xmlns:p14="http://schemas.microsoft.com/office/powerpoint/2010/main" val="216516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22</a:t>
            </a:fld>
            <a:endParaRPr lang="es-ES" dirty="0"/>
          </a:p>
        </p:txBody>
      </p:sp>
    </p:spTree>
    <p:extLst>
      <p:ext uri="{BB962C8B-B14F-4D97-AF65-F5344CB8AC3E}">
        <p14:creationId xmlns:p14="http://schemas.microsoft.com/office/powerpoint/2010/main" val="881949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23</a:t>
            </a:fld>
            <a:endParaRPr lang="es-ES" dirty="0"/>
          </a:p>
        </p:txBody>
      </p:sp>
    </p:spTree>
    <p:extLst>
      <p:ext uri="{BB962C8B-B14F-4D97-AF65-F5344CB8AC3E}">
        <p14:creationId xmlns:p14="http://schemas.microsoft.com/office/powerpoint/2010/main" val="3068685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24</a:t>
            </a:fld>
            <a:endParaRPr lang="es-ES" dirty="0"/>
          </a:p>
        </p:txBody>
      </p:sp>
    </p:spTree>
    <p:extLst>
      <p:ext uri="{BB962C8B-B14F-4D97-AF65-F5344CB8AC3E}">
        <p14:creationId xmlns:p14="http://schemas.microsoft.com/office/powerpoint/2010/main" val="1213924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25</a:t>
            </a:fld>
            <a:endParaRPr lang="es-ES" dirty="0"/>
          </a:p>
        </p:txBody>
      </p:sp>
    </p:spTree>
    <p:extLst>
      <p:ext uri="{BB962C8B-B14F-4D97-AF65-F5344CB8AC3E}">
        <p14:creationId xmlns:p14="http://schemas.microsoft.com/office/powerpoint/2010/main" val="2785254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26</a:t>
            </a:fld>
            <a:endParaRPr lang="es-ES" dirty="0"/>
          </a:p>
        </p:txBody>
      </p:sp>
    </p:spTree>
    <p:extLst>
      <p:ext uri="{BB962C8B-B14F-4D97-AF65-F5344CB8AC3E}">
        <p14:creationId xmlns:p14="http://schemas.microsoft.com/office/powerpoint/2010/main" val="1695873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27</a:t>
            </a:fld>
            <a:endParaRPr lang="es-ES" dirty="0"/>
          </a:p>
        </p:txBody>
      </p:sp>
    </p:spTree>
    <p:extLst>
      <p:ext uri="{BB962C8B-B14F-4D97-AF65-F5344CB8AC3E}">
        <p14:creationId xmlns:p14="http://schemas.microsoft.com/office/powerpoint/2010/main" val="3115541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28</a:t>
            </a:fld>
            <a:endParaRPr lang="es-ES" dirty="0"/>
          </a:p>
        </p:txBody>
      </p:sp>
    </p:spTree>
    <p:extLst>
      <p:ext uri="{BB962C8B-B14F-4D97-AF65-F5344CB8AC3E}">
        <p14:creationId xmlns:p14="http://schemas.microsoft.com/office/powerpoint/2010/main" val="420051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29</a:t>
            </a:fld>
            <a:endParaRPr lang="es-ES" dirty="0"/>
          </a:p>
        </p:txBody>
      </p:sp>
    </p:spTree>
    <p:extLst>
      <p:ext uri="{BB962C8B-B14F-4D97-AF65-F5344CB8AC3E}">
        <p14:creationId xmlns:p14="http://schemas.microsoft.com/office/powerpoint/2010/main" val="31088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30</a:t>
            </a:fld>
            <a:endParaRPr lang="es-ES" dirty="0"/>
          </a:p>
        </p:txBody>
      </p:sp>
    </p:spTree>
    <p:extLst>
      <p:ext uri="{BB962C8B-B14F-4D97-AF65-F5344CB8AC3E}">
        <p14:creationId xmlns:p14="http://schemas.microsoft.com/office/powerpoint/2010/main" val="2748316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d'Ainay-le-Vieil.</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31</a:t>
            </a:fld>
            <a:endParaRPr lang="es-ES" dirty="0"/>
          </a:p>
        </p:txBody>
      </p:sp>
    </p:spTree>
    <p:extLst>
      <p:ext uri="{BB962C8B-B14F-4D97-AF65-F5344CB8AC3E}">
        <p14:creationId xmlns:p14="http://schemas.microsoft.com/office/powerpoint/2010/main" val="3753275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35</a:t>
            </a:fld>
            <a:endParaRPr lang="es-ES" dirty="0"/>
          </a:p>
        </p:txBody>
      </p:sp>
    </p:spTree>
    <p:extLst>
      <p:ext uri="{BB962C8B-B14F-4D97-AF65-F5344CB8AC3E}">
        <p14:creationId xmlns:p14="http://schemas.microsoft.com/office/powerpoint/2010/main" val="1126161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36</a:t>
            </a:fld>
            <a:endParaRPr lang="es-ES" dirty="0"/>
          </a:p>
        </p:txBody>
      </p:sp>
    </p:spTree>
    <p:extLst>
      <p:ext uri="{BB962C8B-B14F-4D97-AF65-F5344CB8AC3E}">
        <p14:creationId xmlns:p14="http://schemas.microsoft.com/office/powerpoint/2010/main" val="1432082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Brecy</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37</a:t>
            </a:fld>
            <a:endParaRPr lang="es-ES" dirty="0"/>
          </a:p>
        </p:txBody>
      </p:sp>
    </p:spTree>
    <p:extLst>
      <p:ext uri="{BB962C8B-B14F-4D97-AF65-F5344CB8AC3E}">
        <p14:creationId xmlns:p14="http://schemas.microsoft.com/office/powerpoint/2010/main" val="3160966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38</a:t>
            </a:fld>
            <a:endParaRPr lang="es-ES" dirty="0"/>
          </a:p>
        </p:txBody>
      </p:sp>
    </p:spTree>
    <p:extLst>
      <p:ext uri="{BB962C8B-B14F-4D97-AF65-F5344CB8AC3E}">
        <p14:creationId xmlns:p14="http://schemas.microsoft.com/office/powerpoint/2010/main" val="1240307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39</a:t>
            </a:fld>
            <a:endParaRPr lang="es-ES" dirty="0"/>
          </a:p>
        </p:txBody>
      </p:sp>
    </p:spTree>
    <p:extLst>
      <p:ext uri="{BB962C8B-B14F-4D97-AF65-F5344CB8AC3E}">
        <p14:creationId xmlns:p14="http://schemas.microsoft.com/office/powerpoint/2010/main" val="134133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40</a:t>
            </a:fld>
            <a:endParaRPr lang="es-ES" dirty="0"/>
          </a:p>
        </p:txBody>
      </p:sp>
    </p:spTree>
    <p:extLst>
      <p:ext uri="{BB962C8B-B14F-4D97-AF65-F5344CB8AC3E}">
        <p14:creationId xmlns:p14="http://schemas.microsoft.com/office/powerpoint/2010/main" val="3629935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Brecy</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41</a:t>
            </a:fld>
            <a:endParaRPr lang="es-ES" dirty="0"/>
          </a:p>
        </p:txBody>
      </p:sp>
    </p:spTree>
    <p:extLst>
      <p:ext uri="{BB962C8B-B14F-4D97-AF65-F5344CB8AC3E}">
        <p14:creationId xmlns:p14="http://schemas.microsoft.com/office/powerpoint/2010/main" val="3181599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Brecy</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42</a:t>
            </a:fld>
            <a:endParaRPr lang="es-ES" dirty="0"/>
          </a:p>
        </p:txBody>
      </p:sp>
    </p:spTree>
    <p:extLst>
      <p:ext uri="{BB962C8B-B14F-4D97-AF65-F5344CB8AC3E}">
        <p14:creationId xmlns:p14="http://schemas.microsoft.com/office/powerpoint/2010/main" val="3892716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Brecy</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43</a:t>
            </a:fld>
            <a:endParaRPr lang="es-ES" dirty="0"/>
          </a:p>
        </p:txBody>
      </p:sp>
    </p:spTree>
    <p:extLst>
      <p:ext uri="{BB962C8B-B14F-4D97-AF65-F5344CB8AC3E}">
        <p14:creationId xmlns:p14="http://schemas.microsoft.com/office/powerpoint/2010/main" val="3262944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Brecy</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44</a:t>
            </a:fld>
            <a:endParaRPr lang="es-ES" dirty="0"/>
          </a:p>
        </p:txBody>
      </p:sp>
    </p:spTree>
    <p:extLst>
      <p:ext uri="{BB962C8B-B14F-4D97-AF65-F5344CB8AC3E}">
        <p14:creationId xmlns:p14="http://schemas.microsoft.com/office/powerpoint/2010/main" val="4060630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Brecy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45</a:t>
            </a:fld>
            <a:endParaRPr lang="es-ES" dirty="0"/>
          </a:p>
        </p:txBody>
      </p:sp>
    </p:spTree>
    <p:extLst>
      <p:ext uri="{BB962C8B-B14F-4D97-AF65-F5344CB8AC3E}">
        <p14:creationId xmlns:p14="http://schemas.microsoft.com/office/powerpoint/2010/main" val="1086133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46</a:t>
            </a:fld>
            <a:endParaRPr lang="es-ES" dirty="0"/>
          </a:p>
        </p:txBody>
      </p:sp>
    </p:spTree>
    <p:extLst>
      <p:ext uri="{BB962C8B-B14F-4D97-AF65-F5344CB8AC3E}">
        <p14:creationId xmlns:p14="http://schemas.microsoft.com/office/powerpoint/2010/main" val="35077570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47</a:t>
            </a:fld>
            <a:endParaRPr lang="es-ES" dirty="0"/>
          </a:p>
        </p:txBody>
      </p:sp>
    </p:spTree>
    <p:extLst>
      <p:ext uri="{BB962C8B-B14F-4D97-AF65-F5344CB8AC3E}">
        <p14:creationId xmlns:p14="http://schemas.microsoft.com/office/powerpoint/2010/main" val="13998129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48</a:t>
            </a:fld>
            <a:endParaRPr lang="es-ES" dirty="0"/>
          </a:p>
        </p:txBody>
      </p:sp>
    </p:spTree>
    <p:extLst>
      <p:ext uri="{BB962C8B-B14F-4D97-AF65-F5344CB8AC3E}">
        <p14:creationId xmlns:p14="http://schemas.microsoft.com/office/powerpoint/2010/main" val="284007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50</a:t>
            </a:fld>
            <a:endParaRPr lang="es-ES" dirty="0"/>
          </a:p>
        </p:txBody>
      </p:sp>
    </p:spTree>
    <p:extLst>
      <p:ext uri="{BB962C8B-B14F-4D97-AF65-F5344CB8AC3E}">
        <p14:creationId xmlns:p14="http://schemas.microsoft.com/office/powerpoint/2010/main" val="33365852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Brécy.</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51</a:t>
            </a:fld>
            <a:endParaRPr lang="es-ES" dirty="0"/>
          </a:p>
        </p:txBody>
      </p:sp>
    </p:spTree>
    <p:extLst>
      <p:ext uri="{BB962C8B-B14F-4D97-AF65-F5344CB8AC3E}">
        <p14:creationId xmlns:p14="http://schemas.microsoft.com/office/powerpoint/2010/main" val="31400875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56</a:t>
            </a:fld>
            <a:endParaRPr lang="es-ES" dirty="0"/>
          </a:p>
        </p:txBody>
      </p:sp>
    </p:spTree>
    <p:extLst>
      <p:ext uri="{BB962C8B-B14F-4D97-AF65-F5344CB8AC3E}">
        <p14:creationId xmlns:p14="http://schemas.microsoft.com/office/powerpoint/2010/main" val="3258624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57</a:t>
            </a:fld>
            <a:endParaRPr lang="es-ES" dirty="0"/>
          </a:p>
        </p:txBody>
      </p:sp>
    </p:spTree>
    <p:extLst>
      <p:ext uri="{BB962C8B-B14F-4D97-AF65-F5344CB8AC3E}">
        <p14:creationId xmlns:p14="http://schemas.microsoft.com/office/powerpoint/2010/main" val="28310690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58</a:t>
            </a:fld>
            <a:endParaRPr lang="es-ES" dirty="0"/>
          </a:p>
        </p:txBody>
      </p:sp>
    </p:spTree>
    <p:extLst>
      <p:ext uri="{BB962C8B-B14F-4D97-AF65-F5344CB8AC3E}">
        <p14:creationId xmlns:p14="http://schemas.microsoft.com/office/powerpoint/2010/main" val="30070696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59</a:t>
            </a:fld>
            <a:endParaRPr lang="es-ES" dirty="0"/>
          </a:p>
        </p:txBody>
      </p:sp>
    </p:spTree>
    <p:extLst>
      <p:ext uri="{BB962C8B-B14F-4D97-AF65-F5344CB8AC3E}">
        <p14:creationId xmlns:p14="http://schemas.microsoft.com/office/powerpoint/2010/main" val="18366195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60</a:t>
            </a:fld>
            <a:endParaRPr lang="es-ES" dirty="0"/>
          </a:p>
        </p:txBody>
      </p:sp>
    </p:spTree>
    <p:extLst>
      <p:ext uri="{BB962C8B-B14F-4D97-AF65-F5344CB8AC3E}">
        <p14:creationId xmlns:p14="http://schemas.microsoft.com/office/powerpoint/2010/main" val="12907427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61</a:t>
            </a:fld>
            <a:endParaRPr lang="es-ES" dirty="0"/>
          </a:p>
        </p:txBody>
      </p:sp>
    </p:spTree>
    <p:extLst>
      <p:ext uri="{BB962C8B-B14F-4D97-AF65-F5344CB8AC3E}">
        <p14:creationId xmlns:p14="http://schemas.microsoft.com/office/powerpoint/2010/main" val="19352757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62</a:t>
            </a:fld>
            <a:endParaRPr lang="es-ES" dirty="0"/>
          </a:p>
        </p:txBody>
      </p:sp>
    </p:spTree>
    <p:extLst>
      <p:ext uri="{BB962C8B-B14F-4D97-AF65-F5344CB8AC3E}">
        <p14:creationId xmlns:p14="http://schemas.microsoft.com/office/powerpoint/2010/main" val="6822679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63</a:t>
            </a:fld>
            <a:endParaRPr lang="es-ES" dirty="0"/>
          </a:p>
        </p:txBody>
      </p:sp>
    </p:spTree>
    <p:extLst>
      <p:ext uri="{BB962C8B-B14F-4D97-AF65-F5344CB8AC3E}">
        <p14:creationId xmlns:p14="http://schemas.microsoft.com/office/powerpoint/2010/main" val="152681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64</a:t>
            </a:fld>
            <a:endParaRPr lang="es-ES" dirty="0"/>
          </a:p>
        </p:txBody>
      </p:sp>
    </p:spTree>
    <p:extLst>
      <p:ext uri="{BB962C8B-B14F-4D97-AF65-F5344CB8AC3E}">
        <p14:creationId xmlns:p14="http://schemas.microsoft.com/office/powerpoint/2010/main" val="2828083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65</a:t>
            </a:fld>
            <a:endParaRPr lang="es-ES" dirty="0"/>
          </a:p>
        </p:txBody>
      </p:sp>
    </p:spTree>
    <p:extLst>
      <p:ext uri="{BB962C8B-B14F-4D97-AF65-F5344CB8AC3E}">
        <p14:creationId xmlns:p14="http://schemas.microsoft.com/office/powerpoint/2010/main" val="41660125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66</a:t>
            </a:fld>
            <a:endParaRPr lang="es-ES" dirty="0"/>
          </a:p>
        </p:txBody>
      </p:sp>
    </p:spTree>
    <p:extLst>
      <p:ext uri="{BB962C8B-B14F-4D97-AF65-F5344CB8AC3E}">
        <p14:creationId xmlns:p14="http://schemas.microsoft.com/office/powerpoint/2010/main" val="15059147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67</a:t>
            </a:fld>
            <a:endParaRPr lang="es-ES" dirty="0"/>
          </a:p>
        </p:txBody>
      </p:sp>
    </p:spTree>
    <p:extLst>
      <p:ext uri="{BB962C8B-B14F-4D97-AF65-F5344CB8AC3E}">
        <p14:creationId xmlns:p14="http://schemas.microsoft.com/office/powerpoint/2010/main" val="17622070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68</a:t>
            </a:fld>
            <a:endParaRPr lang="es-ES" dirty="0"/>
          </a:p>
        </p:txBody>
      </p:sp>
    </p:spTree>
    <p:extLst>
      <p:ext uri="{BB962C8B-B14F-4D97-AF65-F5344CB8AC3E}">
        <p14:creationId xmlns:p14="http://schemas.microsoft.com/office/powerpoint/2010/main" val="25159329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69</a:t>
            </a:fld>
            <a:endParaRPr lang="es-ES" dirty="0"/>
          </a:p>
        </p:txBody>
      </p:sp>
    </p:spTree>
    <p:extLst>
      <p:ext uri="{BB962C8B-B14F-4D97-AF65-F5344CB8AC3E}">
        <p14:creationId xmlns:p14="http://schemas.microsoft.com/office/powerpoint/2010/main" val="26861104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70</a:t>
            </a:fld>
            <a:endParaRPr lang="es-ES" dirty="0"/>
          </a:p>
        </p:txBody>
      </p:sp>
    </p:spTree>
    <p:extLst>
      <p:ext uri="{BB962C8B-B14F-4D97-AF65-F5344CB8AC3E}">
        <p14:creationId xmlns:p14="http://schemas.microsoft.com/office/powerpoint/2010/main" val="40697525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71</a:t>
            </a:fld>
            <a:endParaRPr lang="es-ES" dirty="0"/>
          </a:p>
        </p:txBody>
      </p:sp>
    </p:spTree>
    <p:extLst>
      <p:ext uri="{BB962C8B-B14F-4D97-AF65-F5344CB8AC3E}">
        <p14:creationId xmlns:p14="http://schemas.microsoft.com/office/powerpoint/2010/main" val="41134339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72</a:t>
            </a:fld>
            <a:endParaRPr lang="es-ES" dirty="0"/>
          </a:p>
        </p:txBody>
      </p:sp>
    </p:spTree>
    <p:extLst>
      <p:ext uri="{BB962C8B-B14F-4D97-AF65-F5344CB8AC3E}">
        <p14:creationId xmlns:p14="http://schemas.microsoft.com/office/powerpoint/2010/main" val="24393945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73</a:t>
            </a:fld>
            <a:endParaRPr lang="es-ES" dirty="0"/>
          </a:p>
        </p:txBody>
      </p:sp>
    </p:spTree>
    <p:extLst>
      <p:ext uri="{BB962C8B-B14F-4D97-AF65-F5344CB8AC3E}">
        <p14:creationId xmlns:p14="http://schemas.microsoft.com/office/powerpoint/2010/main" val="34026690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74</a:t>
            </a:fld>
            <a:endParaRPr lang="es-ES" dirty="0"/>
          </a:p>
        </p:txBody>
      </p:sp>
    </p:spTree>
    <p:extLst>
      <p:ext uri="{BB962C8B-B14F-4D97-AF65-F5344CB8AC3E}">
        <p14:creationId xmlns:p14="http://schemas.microsoft.com/office/powerpoint/2010/main" val="36653356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75</a:t>
            </a:fld>
            <a:endParaRPr lang="es-ES" dirty="0"/>
          </a:p>
        </p:txBody>
      </p:sp>
    </p:spTree>
    <p:extLst>
      <p:ext uri="{BB962C8B-B14F-4D97-AF65-F5344CB8AC3E}">
        <p14:creationId xmlns:p14="http://schemas.microsoft.com/office/powerpoint/2010/main" val="9999334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76</a:t>
            </a:fld>
            <a:endParaRPr lang="es-ES" dirty="0"/>
          </a:p>
        </p:txBody>
      </p:sp>
    </p:spTree>
    <p:extLst>
      <p:ext uri="{BB962C8B-B14F-4D97-AF65-F5344CB8AC3E}">
        <p14:creationId xmlns:p14="http://schemas.microsoft.com/office/powerpoint/2010/main" val="9646630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77</a:t>
            </a:fld>
            <a:endParaRPr lang="es-ES" dirty="0"/>
          </a:p>
        </p:txBody>
      </p:sp>
    </p:spTree>
    <p:extLst>
      <p:ext uri="{BB962C8B-B14F-4D97-AF65-F5344CB8AC3E}">
        <p14:creationId xmlns:p14="http://schemas.microsoft.com/office/powerpoint/2010/main" val="3325964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78</a:t>
            </a:fld>
            <a:endParaRPr lang="es-ES" dirty="0"/>
          </a:p>
        </p:txBody>
      </p:sp>
    </p:spTree>
    <p:extLst>
      <p:ext uri="{BB962C8B-B14F-4D97-AF65-F5344CB8AC3E}">
        <p14:creationId xmlns:p14="http://schemas.microsoft.com/office/powerpoint/2010/main" val="38684762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Château de Chenonceau.-</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79</a:t>
            </a:fld>
            <a:endParaRPr lang="es-ES" dirty="0"/>
          </a:p>
        </p:txBody>
      </p:sp>
    </p:spTree>
    <p:extLst>
      <p:ext uri="{BB962C8B-B14F-4D97-AF65-F5344CB8AC3E}">
        <p14:creationId xmlns:p14="http://schemas.microsoft.com/office/powerpoint/2010/main" val="1180539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82</a:t>
            </a:fld>
            <a:endParaRPr lang="es-ES" dirty="0"/>
          </a:p>
        </p:txBody>
      </p:sp>
    </p:spTree>
    <p:extLst>
      <p:ext uri="{BB962C8B-B14F-4D97-AF65-F5344CB8AC3E}">
        <p14:creationId xmlns:p14="http://schemas.microsoft.com/office/powerpoint/2010/main" val="38188015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83</a:t>
            </a:fld>
            <a:endParaRPr lang="es-ES" dirty="0"/>
          </a:p>
        </p:txBody>
      </p:sp>
    </p:spTree>
    <p:extLst>
      <p:ext uri="{BB962C8B-B14F-4D97-AF65-F5344CB8AC3E}">
        <p14:creationId xmlns:p14="http://schemas.microsoft.com/office/powerpoint/2010/main" val="25725274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84</a:t>
            </a:fld>
            <a:endParaRPr lang="es-ES" dirty="0"/>
          </a:p>
        </p:txBody>
      </p:sp>
    </p:spTree>
    <p:extLst>
      <p:ext uri="{BB962C8B-B14F-4D97-AF65-F5344CB8AC3E}">
        <p14:creationId xmlns:p14="http://schemas.microsoft.com/office/powerpoint/2010/main" val="5718747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85</a:t>
            </a:fld>
            <a:endParaRPr lang="es-ES" dirty="0"/>
          </a:p>
        </p:txBody>
      </p:sp>
    </p:spTree>
    <p:extLst>
      <p:ext uri="{BB962C8B-B14F-4D97-AF65-F5344CB8AC3E}">
        <p14:creationId xmlns:p14="http://schemas.microsoft.com/office/powerpoint/2010/main" val="26156849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86</a:t>
            </a:fld>
            <a:endParaRPr lang="es-ES" dirty="0"/>
          </a:p>
        </p:txBody>
      </p:sp>
    </p:spTree>
    <p:extLst>
      <p:ext uri="{BB962C8B-B14F-4D97-AF65-F5344CB8AC3E}">
        <p14:creationId xmlns:p14="http://schemas.microsoft.com/office/powerpoint/2010/main" val="40532265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87</a:t>
            </a:fld>
            <a:endParaRPr lang="es-ES" dirty="0"/>
          </a:p>
        </p:txBody>
      </p:sp>
    </p:spTree>
    <p:extLst>
      <p:ext uri="{BB962C8B-B14F-4D97-AF65-F5344CB8AC3E}">
        <p14:creationId xmlns:p14="http://schemas.microsoft.com/office/powerpoint/2010/main" val="1269104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88</a:t>
            </a:fld>
            <a:endParaRPr lang="es-ES" dirty="0"/>
          </a:p>
        </p:txBody>
      </p:sp>
    </p:spTree>
    <p:extLst>
      <p:ext uri="{BB962C8B-B14F-4D97-AF65-F5344CB8AC3E}">
        <p14:creationId xmlns:p14="http://schemas.microsoft.com/office/powerpoint/2010/main" val="12169059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89</a:t>
            </a:fld>
            <a:endParaRPr lang="es-ES" dirty="0"/>
          </a:p>
        </p:txBody>
      </p:sp>
    </p:spTree>
    <p:extLst>
      <p:ext uri="{BB962C8B-B14F-4D97-AF65-F5344CB8AC3E}">
        <p14:creationId xmlns:p14="http://schemas.microsoft.com/office/powerpoint/2010/main" val="6038582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90</a:t>
            </a:fld>
            <a:endParaRPr lang="es-ES" dirty="0"/>
          </a:p>
        </p:txBody>
      </p:sp>
    </p:spTree>
    <p:extLst>
      <p:ext uri="{BB962C8B-B14F-4D97-AF65-F5344CB8AC3E}">
        <p14:creationId xmlns:p14="http://schemas.microsoft.com/office/powerpoint/2010/main" val="27981808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91</a:t>
            </a:fld>
            <a:endParaRPr lang="es-ES" dirty="0"/>
          </a:p>
        </p:txBody>
      </p:sp>
    </p:spTree>
    <p:extLst>
      <p:ext uri="{BB962C8B-B14F-4D97-AF65-F5344CB8AC3E}">
        <p14:creationId xmlns:p14="http://schemas.microsoft.com/office/powerpoint/2010/main" val="21529701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92</a:t>
            </a:fld>
            <a:endParaRPr lang="es-ES" dirty="0"/>
          </a:p>
        </p:txBody>
      </p:sp>
    </p:spTree>
    <p:extLst>
      <p:ext uri="{BB962C8B-B14F-4D97-AF65-F5344CB8AC3E}">
        <p14:creationId xmlns:p14="http://schemas.microsoft.com/office/powerpoint/2010/main" val="8626470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93</a:t>
            </a:fld>
            <a:endParaRPr lang="es-ES" dirty="0"/>
          </a:p>
        </p:txBody>
      </p:sp>
    </p:spTree>
    <p:extLst>
      <p:ext uri="{BB962C8B-B14F-4D97-AF65-F5344CB8AC3E}">
        <p14:creationId xmlns:p14="http://schemas.microsoft.com/office/powerpoint/2010/main" val="21520692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94</a:t>
            </a:fld>
            <a:endParaRPr lang="es-ES" dirty="0"/>
          </a:p>
        </p:txBody>
      </p:sp>
    </p:spTree>
    <p:extLst>
      <p:ext uri="{BB962C8B-B14F-4D97-AF65-F5344CB8AC3E}">
        <p14:creationId xmlns:p14="http://schemas.microsoft.com/office/powerpoint/2010/main" val="377502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95</a:t>
            </a:fld>
            <a:endParaRPr lang="es-ES" dirty="0"/>
          </a:p>
        </p:txBody>
      </p:sp>
    </p:spTree>
    <p:extLst>
      <p:ext uri="{BB962C8B-B14F-4D97-AF65-F5344CB8AC3E}">
        <p14:creationId xmlns:p14="http://schemas.microsoft.com/office/powerpoint/2010/main" val="13972725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96</a:t>
            </a:fld>
            <a:endParaRPr lang="es-ES" dirty="0"/>
          </a:p>
        </p:txBody>
      </p:sp>
    </p:spTree>
    <p:extLst>
      <p:ext uri="{BB962C8B-B14F-4D97-AF65-F5344CB8AC3E}">
        <p14:creationId xmlns:p14="http://schemas.microsoft.com/office/powerpoint/2010/main" val="17309415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97</a:t>
            </a:fld>
            <a:endParaRPr lang="es-ES" dirty="0"/>
          </a:p>
        </p:txBody>
      </p:sp>
    </p:spTree>
    <p:extLst>
      <p:ext uri="{BB962C8B-B14F-4D97-AF65-F5344CB8AC3E}">
        <p14:creationId xmlns:p14="http://schemas.microsoft.com/office/powerpoint/2010/main" val="18433418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98</a:t>
            </a:fld>
            <a:endParaRPr lang="es-ES" dirty="0"/>
          </a:p>
        </p:txBody>
      </p:sp>
    </p:spTree>
    <p:extLst>
      <p:ext uri="{BB962C8B-B14F-4D97-AF65-F5344CB8AC3E}">
        <p14:creationId xmlns:p14="http://schemas.microsoft.com/office/powerpoint/2010/main" val="16524054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la Ballue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99</a:t>
            </a:fld>
            <a:endParaRPr lang="es-ES" dirty="0"/>
          </a:p>
        </p:txBody>
      </p:sp>
    </p:spTree>
    <p:extLst>
      <p:ext uri="{BB962C8B-B14F-4D97-AF65-F5344CB8AC3E}">
        <p14:creationId xmlns:p14="http://schemas.microsoft.com/office/powerpoint/2010/main" val="38128019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105</a:t>
            </a:fld>
            <a:endParaRPr lang="es-ES" dirty="0"/>
          </a:p>
        </p:txBody>
      </p:sp>
    </p:spTree>
    <p:extLst>
      <p:ext uri="{BB962C8B-B14F-4D97-AF65-F5344CB8AC3E}">
        <p14:creationId xmlns:p14="http://schemas.microsoft.com/office/powerpoint/2010/main" val="10600217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107</a:t>
            </a:fld>
            <a:endParaRPr lang="es-ES" dirty="0"/>
          </a:p>
        </p:txBody>
      </p:sp>
    </p:spTree>
    <p:extLst>
      <p:ext uri="{BB962C8B-B14F-4D97-AF65-F5344CB8AC3E}">
        <p14:creationId xmlns:p14="http://schemas.microsoft.com/office/powerpoint/2010/main" val="33680245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108</a:t>
            </a:fld>
            <a:endParaRPr lang="es-ES" dirty="0"/>
          </a:p>
        </p:txBody>
      </p:sp>
    </p:spTree>
    <p:extLst>
      <p:ext uri="{BB962C8B-B14F-4D97-AF65-F5344CB8AC3E}">
        <p14:creationId xmlns:p14="http://schemas.microsoft.com/office/powerpoint/2010/main" val="12492706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109</a:t>
            </a:fld>
            <a:endParaRPr lang="es-ES" dirty="0"/>
          </a:p>
        </p:txBody>
      </p:sp>
    </p:spTree>
    <p:extLst>
      <p:ext uri="{BB962C8B-B14F-4D97-AF65-F5344CB8AC3E}">
        <p14:creationId xmlns:p14="http://schemas.microsoft.com/office/powerpoint/2010/main" val="12082491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110</a:t>
            </a:fld>
            <a:endParaRPr lang="es-ES" dirty="0"/>
          </a:p>
        </p:txBody>
      </p:sp>
    </p:spTree>
    <p:extLst>
      <p:ext uri="{BB962C8B-B14F-4D97-AF65-F5344CB8AC3E}">
        <p14:creationId xmlns:p14="http://schemas.microsoft.com/office/powerpoint/2010/main" val="8072557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111</a:t>
            </a:fld>
            <a:endParaRPr lang="es-ES" dirty="0"/>
          </a:p>
        </p:txBody>
      </p:sp>
    </p:spTree>
    <p:extLst>
      <p:ext uri="{BB962C8B-B14F-4D97-AF65-F5344CB8AC3E}">
        <p14:creationId xmlns:p14="http://schemas.microsoft.com/office/powerpoint/2010/main" val="35670856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112</a:t>
            </a:fld>
            <a:endParaRPr lang="es-ES" dirty="0"/>
          </a:p>
        </p:txBody>
      </p:sp>
    </p:spTree>
    <p:extLst>
      <p:ext uri="{BB962C8B-B14F-4D97-AF65-F5344CB8AC3E}">
        <p14:creationId xmlns:p14="http://schemas.microsoft.com/office/powerpoint/2010/main" val="26438784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113</a:t>
            </a:fld>
            <a:endParaRPr lang="es-ES" dirty="0"/>
          </a:p>
        </p:txBody>
      </p:sp>
    </p:spTree>
    <p:extLst>
      <p:ext uri="{BB962C8B-B14F-4D97-AF65-F5344CB8AC3E}">
        <p14:creationId xmlns:p14="http://schemas.microsoft.com/office/powerpoint/2010/main" val="32567354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114</a:t>
            </a:fld>
            <a:endParaRPr lang="es-ES" dirty="0"/>
          </a:p>
        </p:txBody>
      </p:sp>
    </p:spTree>
    <p:extLst>
      <p:ext uri="{BB962C8B-B14F-4D97-AF65-F5344CB8AC3E}">
        <p14:creationId xmlns:p14="http://schemas.microsoft.com/office/powerpoint/2010/main" val="20198649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115</a:t>
            </a:fld>
            <a:endParaRPr lang="es-ES" dirty="0"/>
          </a:p>
        </p:txBody>
      </p:sp>
    </p:spTree>
    <p:extLst>
      <p:ext uri="{BB962C8B-B14F-4D97-AF65-F5344CB8AC3E}">
        <p14:creationId xmlns:p14="http://schemas.microsoft.com/office/powerpoint/2010/main" val="19795768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116</a:t>
            </a:fld>
            <a:endParaRPr lang="es-ES" dirty="0"/>
          </a:p>
        </p:txBody>
      </p:sp>
    </p:spTree>
    <p:extLst>
      <p:ext uri="{BB962C8B-B14F-4D97-AF65-F5344CB8AC3E}">
        <p14:creationId xmlns:p14="http://schemas.microsoft.com/office/powerpoint/2010/main" val="41161895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Château de La Roche Courbon in Saint-Porchaire</a:t>
            </a:r>
          </a:p>
          <a:p>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117</a:t>
            </a:fld>
            <a:endParaRPr lang="es-ES" dirty="0"/>
          </a:p>
        </p:txBody>
      </p:sp>
    </p:spTree>
    <p:extLst>
      <p:ext uri="{BB962C8B-B14F-4D97-AF65-F5344CB8AC3E}">
        <p14:creationId xmlns:p14="http://schemas.microsoft.com/office/powerpoint/2010/main" val="10809943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123</a:t>
            </a:fld>
            <a:endParaRPr lang="es-ES" dirty="0"/>
          </a:p>
        </p:txBody>
      </p:sp>
    </p:spTree>
    <p:extLst>
      <p:ext uri="{BB962C8B-B14F-4D97-AF65-F5344CB8AC3E}">
        <p14:creationId xmlns:p14="http://schemas.microsoft.com/office/powerpoint/2010/main" val="231171996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124</a:t>
            </a:fld>
            <a:endParaRPr lang="es-ES" dirty="0"/>
          </a:p>
        </p:txBody>
      </p:sp>
    </p:spTree>
    <p:extLst>
      <p:ext uri="{BB962C8B-B14F-4D97-AF65-F5344CB8AC3E}">
        <p14:creationId xmlns:p14="http://schemas.microsoft.com/office/powerpoint/2010/main" val="12814917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125</a:t>
            </a:fld>
            <a:endParaRPr lang="es-ES" dirty="0"/>
          </a:p>
        </p:txBody>
      </p:sp>
    </p:spTree>
    <p:extLst>
      <p:ext uri="{BB962C8B-B14F-4D97-AF65-F5344CB8AC3E}">
        <p14:creationId xmlns:p14="http://schemas.microsoft.com/office/powerpoint/2010/main" val="30926826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126</a:t>
            </a:fld>
            <a:endParaRPr lang="es-ES" dirty="0"/>
          </a:p>
        </p:txBody>
      </p:sp>
    </p:spTree>
    <p:extLst>
      <p:ext uri="{BB962C8B-B14F-4D97-AF65-F5344CB8AC3E}">
        <p14:creationId xmlns:p14="http://schemas.microsoft.com/office/powerpoint/2010/main" val="20208287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127</a:t>
            </a:fld>
            <a:endParaRPr lang="es-ES" dirty="0"/>
          </a:p>
        </p:txBody>
      </p:sp>
    </p:spTree>
    <p:extLst>
      <p:ext uri="{BB962C8B-B14F-4D97-AF65-F5344CB8AC3E}">
        <p14:creationId xmlns:p14="http://schemas.microsoft.com/office/powerpoint/2010/main" val="22746599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128</a:t>
            </a:fld>
            <a:endParaRPr lang="es-ES" dirty="0"/>
          </a:p>
        </p:txBody>
      </p:sp>
    </p:spTree>
    <p:extLst>
      <p:ext uri="{BB962C8B-B14F-4D97-AF65-F5344CB8AC3E}">
        <p14:creationId xmlns:p14="http://schemas.microsoft.com/office/powerpoint/2010/main" val="34240003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129</a:t>
            </a:fld>
            <a:endParaRPr lang="es-ES" dirty="0"/>
          </a:p>
        </p:txBody>
      </p:sp>
    </p:spTree>
    <p:extLst>
      <p:ext uri="{BB962C8B-B14F-4D97-AF65-F5344CB8AC3E}">
        <p14:creationId xmlns:p14="http://schemas.microsoft.com/office/powerpoint/2010/main" val="30437200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130</a:t>
            </a:fld>
            <a:endParaRPr lang="es-ES" dirty="0"/>
          </a:p>
        </p:txBody>
      </p:sp>
    </p:spTree>
    <p:extLst>
      <p:ext uri="{BB962C8B-B14F-4D97-AF65-F5344CB8AC3E}">
        <p14:creationId xmlns:p14="http://schemas.microsoft.com/office/powerpoint/2010/main" val="24477117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131</a:t>
            </a:fld>
            <a:endParaRPr lang="es-ES" dirty="0"/>
          </a:p>
        </p:txBody>
      </p:sp>
    </p:spTree>
    <p:extLst>
      <p:ext uri="{BB962C8B-B14F-4D97-AF65-F5344CB8AC3E}">
        <p14:creationId xmlns:p14="http://schemas.microsoft.com/office/powerpoint/2010/main" val="39450160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132</a:t>
            </a:fld>
            <a:endParaRPr lang="es-ES" dirty="0"/>
          </a:p>
        </p:txBody>
      </p:sp>
    </p:spTree>
    <p:extLst>
      <p:ext uri="{BB962C8B-B14F-4D97-AF65-F5344CB8AC3E}">
        <p14:creationId xmlns:p14="http://schemas.microsoft.com/office/powerpoint/2010/main" val="39700454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134</a:t>
            </a:fld>
            <a:endParaRPr lang="es-ES" dirty="0"/>
          </a:p>
        </p:txBody>
      </p:sp>
    </p:spTree>
    <p:extLst>
      <p:ext uri="{BB962C8B-B14F-4D97-AF65-F5344CB8AC3E}">
        <p14:creationId xmlns:p14="http://schemas.microsoft.com/office/powerpoint/2010/main" val="182370681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135</a:t>
            </a:fld>
            <a:endParaRPr lang="es-ES" dirty="0"/>
          </a:p>
        </p:txBody>
      </p:sp>
    </p:spTree>
    <p:extLst>
      <p:ext uri="{BB962C8B-B14F-4D97-AF65-F5344CB8AC3E}">
        <p14:creationId xmlns:p14="http://schemas.microsoft.com/office/powerpoint/2010/main" val="373463901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Chateau de Miromesnil in Tourville-sur-Arques.</a:t>
            </a:r>
            <a:endParaRPr lang="es-ES" dirty="0"/>
          </a:p>
        </p:txBody>
      </p:sp>
      <p:sp>
        <p:nvSpPr>
          <p:cNvPr id="4" name="3 Marcador de número de diapositiva"/>
          <p:cNvSpPr>
            <a:spLocks noGrp="1"/>
          </p:cNvSpPr>
          <p:nvPr>
            <p:ph type="sldNum" sz="quarter" idx="10"/>
          </p:nvPr>
        </p:nvSpPr>
        <p:spPr/>
        <p:txBody>
          <a:bodyPr/>
          <a:lstStyle/>
          <a:p>
            <a:fld id="{7524D7DE-9057-489C-A760-675240C753D7}" type="slidenum">
              <a:rPr lang="es-ES" smtClean="0"/>
              <a:t>136</a:t>
            </a:fld>
            <a:endParaRPr lang="es-ES" dirty="0"/>
          </a:p>
        </p:txBody>
      </p:sp>
    </p:spTree>
    <p:extLst>
      <p:ext uri="{BB962C8B-B14F-4D97-AF65-F5344CB8AC3E}">
        <p14:creationId xmlns:p14="http://schemas.microsoft.com/office/powerpoint/2010/main" val="120358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es/url?sa=i&amp;rct=j&amp;q=Ch%C3%A2teau_d'Ambleville&amp;source=images&amp;cd=&amp;cad=rja&amp;docid=oQ7xTa23uLVEQM&amp;tbnid=SeHSLoevH0QCJM:&amp;ved=0CAUQjRw&amp;url=http://www.deco.fr/diaporama/photo-les-jardins-d-ambleville-pres-de-paris-47384/les-jardins-d-ambleville-671142/&amp;ei=PYkLUuL1Acar0AWByoHIAQ&amp;bvm=bv.50723672,d.ZGU&amp;psig=AFQjCNE94FF35gdzetJGgO7LaGhAsc-Rxg&amp;ust=1376574000976106"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es/url?sa=i&amp;rct=j&amp;q=Ch%C3%A2teau_d'Ambleville&amp;source=images&amp;cd=&amp;cad=rja&amp;docid=bqxUUged_3DDEM&amp;tbnid=UEyIxO2aPZUJhM:&amp;ved=0CAUQjRw&amp;url=http://forums.france2.fr/france2/On-n-est-pas-couche/francais-chateaux-beaux-sujet_27987_5.htm&amp;ei=9YgLUs2TLMyY1AWfg4GwDg&amp;bvm=bv.50723672,d.ZGU&amp;psig=AFQjCNE94FF35gdzetJGgO7LaGhAsc-Rxg&amp;ust=1376574000976106"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es/url?sa=i&amp;rct=j&amp;q=Ch%C3%A2teau_d'Ambleville&amp;source=images&amp;cd=&amp;cad=rja&amp;docid=oQ7xTa23uLVEQM&amp;tbnid=SeHSLoevH0QCJM:&amp;ved=0CAUQjRw&amp;url=http://www.deco.fr/diaporama/photo-les-jardins-d-ambleville-pres-de-paris-47384/les-jardins-d-ambleville-671140/&amp;ei=ZIkLUob4I6qr0QWGxYHYCQ&amp;bvm=bv.50723672,d.ZGU&amp;psig=AFQjCNE94FF35gdzetJGgO7LaGhAsc-Rxg&amp;ust=1376574000976106"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es/url?sa=i&amp;rct=j&amp;q=Ch%C3%A2teau_d'Ambleville&amp;source=images&amp;cd=&amp;cad=rja&amp;docid=pfFVTVu8CsqgyM&amp;tbnid=x2RjObK9kSCGwM:&amp;ved=0CAUQjRw&amp;url=http://www.justacote.com/ambleville-95710/site-touristique/chateau-et-jardins-d--ambleville-1200988.htm&amp;ei=k4kLUqfuKorG0QW3-4CgDg&amp;bvm=bv.50723672,d.ZGU&amp;psig=AFQjCNE94FF35gdzetJGgO7LaGhAsc-Rxg&amp;ust=1376574000976106"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es/url?sa=i&amp;rct=j&amp;q=Ch%C3%A2teau_d'Ambleville&amp;source=images&amp;cd=&amp;cad=rja&amp;docid=J5LjU21CPMCUQM&amp;tbnid=qBdOOYGK1_KxVM:&amp;ved=0CAUQjRw&amp;url=http://www.cergyrama.com/article-32334151.html&amp;ei=x4gLUr-lOaaW0AXp8YGIDg&amp;bvm=bv.50723672,d.ZGU&amp;psig=AFQjCNE94FF35gdzetJGgO7LaGhAsc-Rxg&amp;ust=1376574000976106"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google.es/url?sa=i&amp;rct=j&amp;q=Ch%C3%A2teau_d'Ainay-le-Vieil&amp;source=images&amp;cd=&amp;cad=rja&amp;docid=nYa81S0D0Y7c3M&amp;tbnid=gHyPjw-yoYugyM:&amp;ved=0CAUQjRw&amp;url=http://www.france-voyage.com/photos/visionner-chateau-ainay-le-vieil-4082.htm&amp;ei=sosLUuTnHeiu0AXV74HoCg&amp;bvm=bv.50723672,d.ZGU&amp;psig=AFQjCNGbsRMHRVANeDEDK1_zskAHFPpl8Q&amp;ust=1376574760928966"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es/url?sa=i&amp;rct=j&amp;q=Ch%C3%A2teau_d'Ainay-le-Vieil&amp;source=images&amp;cd=&amp;cad=rja&amp;docid=nYa81S0D0Y7c3M&amp;tbnid=gHyPjw-yoYugyM:&amp;ved=0CAUQjRw&amp;url=https://commons.wikimedia.org/wiki/File:Ch%C3%A2teau_d'Ainay-le-Vieil_05.jpg&amp;ei=5osLUpKVHLKo0AXw_YFA&amp;bvm=bv.50723672,d.ZGU&amp;psig=AFQjCNGbsRMHRVANeDEDK1_zskAHFPpl8Q&amp;ust=1376574760928966"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hyperlink" Target="http://www.google.es/url?sa=i&amp;rct=j&amp;q=Ch%C3%A2teau_d'Ainay-le-Vieil&amp;source=images&amp;cd=&amp;cad=rja&amp;docid=W8tvwaGx74Z7PM&amp;tbnid=dlYG-Vu67IHGlM:&amp;ved=0CAUQjRw&amp;url=http://www.berryprovince.com/les-plus-berry-province/jardins-secrets-en-berry2/les-jardins-du-chateau-d-ainay-le-vieil&amp;ei=WIwLUqfKN6Sg0wWd9oCQCg&amp;bvm=bv.50723672,d.ZGU&amp;psig=AFQjCNFgnqFCH5Ps42m9eTpdzRqJva2VIQ&amp;ust=1376574915444511"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www.google.es/url?sa=i&amp;rct=j&amp;q=Ch%C3%A2teau_de_Br%C3%A9cy&amp;source=images&amp;cd=&amp;cad=rja&amp;docid=wXZavfdLXkgzyM&amp;tbnid=9_6_Aje_MDFOcM:&amp;ved=0CAUQjRw&amp;url=http://blog.theenduringgardener.com/chateau-de-brecy-%E2%80%93a-place-of-style-and-substance/&amp;ei=PI4LUvblIuSA0AXyj4DIDQ&amp;bvm=bv.50723672,d.ZGU&amp;psig=AFQjCNEVVbXXTqXvo0K78RqL2tgrmToGnw&amp;ust=1376575405705259"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3" Type="http://schemas.openxmlformats.org/officeDocument/2006/relationships/hyperlink" Target="http://www.google.es/url?sa=i&amp;rct=j&amp;q=Ch%C3%A2teau_de_Br%C3%A9cy&amp;source=images&amp;cd=&amp;cad=rja&amp;docid=MnlNbDc9UccY7M&amp;tbnid=ebXKzYgCtdePrM:&amp;ved=0CAUQjRw&amp;url=http://blog.theenduringgardener.com/tag/kerdalo/&amp;ei=do4LUqn4F6ah0QXfvoHQAQ&amp;bvm=bv.50723672,d.ZGU&amp;psig=AFQjCNEVVbXXTqXvo0K78RqL2tgrmToGnw&amp;ust=1376575405705259"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3" Type="http://schemas.openxmlformats.org/officeDocument/2006/relationships/hyperlink" Target="http://www.google.es/url?sa=i&amp;rct=j&amp;q=Ch%C3%A2teau_de_Br%C3%A9cy&amp;source=images&amp;cd=&amp;cad=rja&amp;docid=8sNbGbFCNIstEM&amp;tbnid=EOEVdwW-42ziRM:&amp;ved=0CAUQjRw&amp;url=http://www.flickr.com/photos/claudiusbinoche/7898949580/&amp;ei=o44LUokIxMjRBf_4gegG&amp;bvm=bv.50723672,d.ZGU&amp;psig=AFQjCNEVVbXXTqXvo0K78RqL2tgrmToGnw&amp;ust=1376575405705259"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es/url?sa=i&amp;rct=j&amp;q=Ch%C3%A2teau_de_Br%C3%A9cy&amp;source=images&amp;cd=&amp;cad=rja&amp;docid=TKGd93ykBTypzM&amp;tbnid=MsDnyDESXzW6LM:&amp;ved=0CAUQjRw&amp;url=http://www.puissance-zen.com/jardin-zen-1507/jardins-du-chateau-de-brecy-u69-17712.htm&amp;ei=2o4LUt-cHtGz0QW4-oGACw&amp;bvm=bv.50723672,d.ZGU&amp;psig=AFQjCNEVVbXXTqXvo0K78RqL2tgrmToGnw&amp;ust=1376575405705259"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hyperlink" Target="http://www.google.es/url?sa=i&amp;rct=j&amp;q=Ch%C3%A2teau_de_Br%C3%A9cy&amp;source=images&amp;cd=&amp;cad=rja&amp;docid=w6rOFL2BGGSpWM&amp;tbnid=ouiCM7kR0FRInM:&amp;ved=0CAUQjRw&amp;url=http://chezlouloufrance.blogspot.com/2013/06/more-notes-to-self.html&amp;ei=L48LUoeZMISX0QX_yoCQCw&amp;bvm=bv.50723672,d.ZGU&amp;psig=AFQjCNEVVbXXTqXvo0K78RqL2tgrmToGnw&amp;ust=1376575405705259"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9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7.xml"/><Relationship Id="rId4" Type="http://schemas.openxmlformats.org/officeDocument/2006/relationships/image" Target="../media/image118.jpg"/></Relationships>
</file>

<file path=ppt/slides/_rels/slide13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172200" cy="1440160"/>
          </a:xfrm>
        </p:spPr>
        <p:txBody>
          <a:bodyPr>
            <a:noAutofit/>
          </a:bodyPr>
          <a:lstStyle/>
          <a:p>
            <a:r>
              <a:rPr lang="es-ES" sz="3600" dirty="0"/>
              <a:t>EUROPA.-LA VUELTA AL MUNDO EN 885 JARDINES.-L.-Francia</a:t>
            </a:r>
          </a:p>
        </p:txBody>
      </p:sp>
      <p:sp>
        <p:nvSpPr>
          <p:cNvPr id="3" name="2 Subtítulo"/>
          <p:cNvSpPr>
            <a:spLocks noGrp="1"/>
          </p:cNvSpPr>
          <p:nvPr>
            <p:ph type="subTitle" idx="1"/>
          </p:nvPr>
        </p:nvSpPr>
        <p:spPr>
          <a:xfrm>
            <a:off x="2843808" y="4581128"/>
            <a:ext cx="4896544" cy="1371600"/>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769372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 Ambleville</a:t>
            </a:r>
          </a:p>
        </p:txBody>
      </p:sp>
      <p:sp>
        <p:nvSpPr>
          <p:cNvPr id="3" name="2 Marcador de contenido"/>
          <p:cNvSpPr>
            <a:spLocks noGrp="1"/>
          </p:cNvSpPr>
          <p:nvPr>
            <p:ph sz="quarter" idx="1"/>
          </p:nvPr>
        </p:nvSpPr>
        <p:spPr/>
        <p:txBody>
          <a:bodyPr/>
          <a:lstStyle/>
          <a:p>
            <a:r>
              <a:rPr lang="es-ES" dirty="0"/>
              <a:t>El Castillo de Ambleville es un castillo renacentista situado en el Vexin francés. </a:t>
            </a:r>
          </a:p>
          <a:p>
            <a:r>
              <a:rPr lang="es-ES" dirty="0"/>
              <a:t>La zona clasificada como monumento histórico , es parte del Parque Natural Regional del Vexin francés . </a:t>
            </a:r>
          </a:p>
          <a:p>
            <a:r>
              <a:rPr lang="es-ES" dirty="0"/>
              <a:t>Ha sido galardonado con el Jardín Sobresaliente , otorgado por el Ministerio de Cultura. </a:t>
            </a:r>
          </a:p>
          <a:p>
            <a:r>
              <a:rPr lang="es-ES" dirty="0"/>
              <a:t>El señorío de Ambleville está en manos de la familia del señor Des Essarts en su primera mención en el siglo XIII hasta 1470 , cuando pasó a ser propiedad de la familia de Mornay , que poseyó hasta 1711 .</a:t>
            </a:r>
          </a:p>
          <a:p>
            <a:endParaRPr lang="es-ES" dirty="0"/>
          </a:p>
          <a:p>
            <a:endParaRPr lang="es-ES" dirty="0"/>
          </a:p>
        </p:txBody>
      </p:sp>
    </p:spTree>
    <p:extLst>
      <p:ext uri="{BB962C8B-B14F-4D97-AF65-F5344CB8AC3E}">
        <p14:creationId xmlns:p14="http://schemas.microsoft.com/office/powerpoint/2010/main" val="86824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79512" y="332656"/>
            <a:ext cx="7776864" cy="6120680"/>
          </a:xfrm>
        </p:spPr>
        <p:txBody>
          <a:bodyPr/>
          <a:lstStyle/>
          <a:p>
            <a:r>
              <a:rPr lang="es-ES" dirty="0"/>
              <a:t> Se trata de Louis de Mornay encomienda al arquitecto Jean Pinza construcción del castillo actual, sobre la base de una fortaleza feudal publicado en los bordes de la Aubette los confines de la Ile-de-France y Normandía . </a:t>
            </a:r>
          </a:p>
          <a:p>
            <a:r>
              <a:rPr lang="es-ES" dirty="0"/>
              <a:t>Madame de Maintenon se alojó en el castillo en compañía de "Children France”.</a:t>
            </a:r>
          </a:p>
          <a:p>
            <a:r>
              <a:rPr lang="es-ES" dirty="0"/>
              <a:t>En 1711 , la familia de Marolles sucesor de Mornay en el corto período hasta 1737 , y la familia Labbé se hace cargo por un período no mucho más, hasta 1774 .</a:t>
            </a:r>
          </a:p>
          <a:p>
            <a:r>
              <a:rPr lang="es-ES" dirty="0"/>
              <a:t> Los últimos propietarios del Antiguo Régimen es Grégoire Alexandre Dupuis Gerville, que mantiene el área hasta 1818.</a:t>
            </a:r>
          </a:p>
        </p:txBody>
      </p:sp>
    </p:spTree>
    <p:extLst>
      <p:ext uri="{BB962C8B-B14F-4D97-AF65-F5344CB8AC3E}">
        <p14:creationId xmlns:p14="http://schemas.microsoft.com/office/powerpoint/2010/main" val="1582928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643192" cy="5781256"/>
          </a:xfrm>
        </p:spPr>
        <p:txBody>
          <a:bodyPr>
            <a:normAutofit/>
          </a:bodyPr>
          <a:lstStyle/>
          <a:p>
            <a:r>
              <a:rPr lang="es-ES" dirty="0"/>
              <a:t>En 1819 , fue vendido en una subasta y comprado por el ahijado de Amertot que vender a todos a Montgeon Cavelier en 1860 . En 1886 , Antoine-René Hamot, agricultor Hodent , adquirió la finca para su venta un año después de Ernest Leprêtre, que sólo aparece como nominado en esta transacción, pero la firma y sin el inventario del castillo. </a:t>
            </a:r>
          </a:p>
          <a:p>
            <a:r>
              <a:rPr lang="es-ES" dirty="0"/>
              <a:t>Leprêtre vendió el castillo a Charles Sedelmeyer en 1893 . En esta familia, Charles Sedelmeyer (1837-1925) destaca por ser famoso marchante de arte. Se restaura el castillo con grandes gastos e instaló un teatro, chimeneas y balcones venecianos, y adorna las estatuas del jardín italiano, hoy conservados en Villarceaux. </a:t>
            </a:r>
          </a:p>
        </p:txBody>
      </p:sp>
    </p:spTree>
    <p:extLst>
      <p:ext uri="{BB962C8B-B14F-4D97-AF65-F5344CB8AC3E}">
        <p14:creationId xmlns:p14="http://schemas.microsoft.com/office/powerpoint/2010/main" val="376994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Tres años después de su muerte, la familia Tulle Villefranche se convierte en el dueño del castillo y se mantuvo hasta 2003 , cuando la familia-Begarie Coutau su sucesor. Comenzó desde 2003 una importante campaña de reconstrucción de los jardines originales. </a:t>
            </a:r>
          </a:p>
          <a:p>
            <a:r>
              <a:rPr lang="es-ES" dirty="0"/>
              <a:t>Un retrato de Luis XVIII en sus trajes de la coronación, está presente en los muros del castillo. </a:t>
            </a:r>
          </a:p>
          <a:p>
            <a:r>
              <a:rPr lang="es-ES" dirty="0"/>
              <a:t>Los jardines de los siglos XVII y XVIII fueron revisados ​​en 1928 por el nuevo propietario, la marquesa de Villefranche, y se basan en las de la restauración de Gamberaia a Florencia . </a:t>
            </a:r>
          </a:p>
          <a:p>
            <a:r>
              <a:rPr lang="es-ES" dirty="0"/>
              <a:t>Ofrecen un ejemplo particularmente exitoso de jardín a la italiana . </a:t>
            </a:r>
          </a:p>
          <a:p>
            <a:endParaRPr lang="es-ES" dirty="0"/>
          </a:p>
        </p:txBody>
      </p:sp>
    </p:spTree>
    <p:extLst>
      <p:ext uri="{BB962C8B-B14F-4D97-AF65-F5344CB8AC3E}">
        <p14:creationId xmlns:p14="http://schemas.microsoft.com/office/powerpoint/2010/main" val="868210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1537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2442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0"/>
            <a:ext cx="4726432" cy="6974632"/>
          </a:xfrm>
          <a:prstGeom prst="rect">
            <a:avLst/>
          </a:prstGeom>
        </p:spPr>
      </p:pic>
    </p:spTree>
    <p:extLst>
      <p:ext uri="{BB962C8B-B14F-4D97-AF65-F5344CB8AC3E}">
        <p14:creationId xmlns:p14="http://schemas.microsoft.com/office/powerpoint/2010/main" val="3268161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6574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1.im6.fr/03C0021C05340896-c2-photo-oYToyOntzOjE6InciO2k6OTYwO3M6NToiY29sb3IiO3M6NToid2hpdGUiO30%3D-les-jardins-d-amblevill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1" y="0"/>
            <a:ext cx="91414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963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4170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0.gstatic.com/images?q=tbn:ANd9GcTk8FRtDBw_kDRlR-eoebkXhszhixZAyTYddVWXKYA1-gGH6IZxsw">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48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t1.gstatic.com/images?q=tbn:ANd9GcSN14aHL77ATPaMbqGVvDjOWS3CLmryfqdrsbVBx0_Rzahh9A0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64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justacote.com/photos_entreprises/chateau-et-jardins-d--ambleville-ambleville-135503645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949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g5.imageshack.us/img5/5958/parcamblevillebassi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041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394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8000"/>
          </a:xfrm>
          <a:prstGeom prst="rect">
            <a:avLst/>
          </a:prstGeom>
        </p:spPr>
      </p:pic>
    </p:spTree>
    <p:extLst>
      <p:ext uri="{BB962C8B-B14F-4D97-AF65-F5344CB8AC3E}">
        <p14:creationId xmlns:p14="http://schemas.microsoft.com/office/powerpoint/2010/main" val="4261600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Château d'Ainay-le-Vieil.</a:t>
            </a:r>
          </a:p>
        </p:txBody>
      </p:sp>
      <p:sp>
        <p:nvSpPr>
          <p:cNvPr id="3" name="2 Marcador de contenido"/>
          <p:cNvSpPr>
            <a:spLocks noGrp="1"/>
          </p:cNvSpPr>
          <p:nvPr>
            <p:ph sz="quarter" idx="1"/>
          </p:nvPr>
        </p:nvSpPr>
        <p:spPr/>
        <p:txBody>
          <a:bodyPr>
            <a:normAutofit lnSpcReduction="10000"/>
          </a:bodyPr>
          <a:lstStyle/>
          <a:p>
            <a:r>
              <a:rPr lang="es-ES" dirty="0"/>
              <a:t>El castillo de Ainay-le-Vieil es un castillo situado en la comuna del mismo nombre , en el departamento de Cher , en Francia . Dijo "pequeño Carcassonne" por su fortaleza .</a:t>
            </a:r>
          </a:p>
          <a:p>
            <a:r>
              <a:rPr lang="es-ES" dirty="0"/>
              <a:t> Situado en el pueblo, el castillo de Ainay-le-Vieil, construido en el siglo XIV en el sitio de una fortaleza del siglo XII, un siglo más tarde, después de que el feudo de Jacques Cœur . Charles Chevenon de Bigny en 1457, aprovechando la llegada del artista Berry participar en la construcción de la Jacques Corazón de Bourges Palais, construido el pabellón renacentista. Desde 1467.  </a:t>
            </a:r>
          </a:p>
        </p:txBody>
      </p:sp>
    </p:spTree>
    <p:extLst>
      <p:ext uri="{BB962C8B-B14F-4D97-AF65-F5344CB8AC3E}">
        <p14:creationId xmlns:p14="http://schemas.microsoft.com/office/powerpoint/2010/main" val="39883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Siempre ha pertenecido a la misma familia, descendiente de Colbert y es transmitida por las mujeres. </a:t>
            </a:r>
          </a:p>
          <a:p>
            <a:r>
              <a:rPr lang="es-ES" dirty="0"/>
              <a:t>Este castillo es ahora parte de la ruta turística Jacques Cœur. </a:t>
            </a:r>
          </a:p>
          <a:p>
            <a:r>
              <a:rPr lang="es-ES" dirty="0"/>
              <a:t>El castillo es el tema de varias protecciones sucesivas como monumentos históricos. </a:t>
            </a:r>
          </a:p>
          <a:p>
            <a:r>
              <a:rPr lang="es-ES" dirty="0"/>
              <a:t>Se coloca primero en la lista de monumentos históricos en 1862 antes de ser eliminado en 1888 . Fachadas y tejados del complejo del castillo (es decir, el recinto con torres, la entrada y la vivienda poterna) y el foso hacia el exterior; oratoria y gran salón en el primer piso de la casa para el interior son objeto de una clasificación como monumentos históricos desde el 1 febrero 1968 .</a:t>
            </a:r>
          </a:p>
          <a:p>
            <a:endParaRPr lang="es-ES" dirty="0"/>
          </a:p>
        </p:txBody>
      </p:sp>
    </p:spTree>
    <p:extLst>
      <p:ext uri="{BB962C8B-B14F-4D97-AF65-F5344CB8AC3E}">
        <p14:creationId xmlns:p14="http://schemas.microsoft.com/office/powerpoint/2010/main" val="2909220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lnSpcReduction="10000"/>
          </a:bodyPr>
          <a:lstStyle/>
          <a:p>
            <a:r>
              <a:rPr lang="es-ES" dirty="0"/>
              <a:t>El parque y los jardines, así como las paredes circundantes están sujetos a la inscripción como monumento histórico desde el 5 julio 1993 . Por último, los dos pabellones de entrada al jardín, a la pesca y el estanque cercano, el jardín con el canal que rodea la Cartuja y la entrada de la puerta de la granja están sujetos a la clasificación bajo los monumentos históricos desde el 3 diciembre 1998-</a:t>
            </a:r>
          </a:p>
          <a:p>
            <a:r>
              <a:rPr lang="es-ES" dirty="0"/>
              <a:t>El castillo de Ainay-le-Vieil tiene dos partes, una medieval y el otro pre- renacentista . </a:t>
            </a:r>
          </a:p>
          <a:p>
            <a:r>
              <a:rPr lang="es-ES" dirty="0"/>
              <a:t>El feudal sigue siendo un conjunto de embarazadas paredes ranuradas nueve torres equipadas con mortal , y una pasarela. </a:t>
            </a:r>
          </a:p>
          <a:p>
            <a:r>
              <a:rPr lang="es-ES" dirty="0"/>
              <a:t>La presencia del olvido agrega el carácter austero del edificio. La entrada a la fortaleza es defendida por una poderosa puerta de entrada que, además de un sistema aturdidor estaba equipado con un puente levadizo</a:t>
            </a:r>
          </a:p>
        </p:txBody>
      </p:sp>
    </p:spTree>
    <p:extLst>
      <p:ext uri="{BB962C8B-B14F-4D97-AF65-F5344CB8AC3E}">
        <p14:creationId xmlns:p14="http://schemas.microsoft.com/office/powerpoint/2010/main" val="2894032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La presencia del olvido agrega el carácter austero del edificio. La entrada a la fortaleza es defendida por una poderosa puerta de entrada que, además de un sistema aturdidor estaba equipado con un puente levadizo</a:t>
            </a:r>
          </a:p>
          <a:p>
            <a:r>
              <a:rPr lang="es-ES" dirty="0"/>
              <a:t>Ahora se sustituye por un puente de marco.</a:t>
            </a:r>
          </a:p>
          <a:p>
            <a:r>
              <a:rPr lang="es-ES" dirty="0"/>
              <a:t> El foso, todavía las aguas corresponden a un ingenioso sistema de canales de riego de jardines. El calabozo se ha ido hasta el Renacimiento para ser reemplazado por un edificio principal . </a:t>
            </a:r>
          </a:p>
          <a:p>
            <a:endParaRPr lang="es-ES" dirty="0"/>
          </a:p>
        </p:txBody>
      </p:sp>
    </p:spTree>
    <p:extLst>
      <p:ext uri="{BB962C8B-B14F-4D97-AF65-F5344CB8AC3E}">
        <p14:creationId xmlns:p14="http://schemas.microsoft.com/office/powerpoint/2010/main" val="2619293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france-voyage.com/visuals/photos/cher/preview/chateau-d-ainay-le-vieil-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871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809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44332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9763"/>
          </a:xfrm>
          <a:prstGeom prst="rect">
            <a:avLst/>
          </a:prstGeom>
        </p:spPr>
      </p:pic>
    </p:spTree>
    <p:extLst>
      <p:ext uri="{BB962C8B-B14F-4D97-AF65-F5344CB8AC3E}">
        <p14:creationId xmlns:p14="http://schemas.microsoft.com/office/powerpoint/2010/main" val="727737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59" b="11373"/>
          <a:stretch/>
        </p:blipFill>
        <p:spPr>
          <a:xfrm>
            <a:off x="-1" y="0"/>
            <a:ext cx="9332259" cy="6858000"/>
          </a:xfrm>
          <a:prstGeom prst="rect">
            <a:avLst/>
          </a:prstGeom>
        </p:spPr>
      </p:pic>
    </p:spTree>
    <p:extLst>
      <p:ext uri="{BB962C8B-B14F-4D97-AF65-F5344CB8AC3E}">
        <p14:creationId xmlns:p14="http://schemas.microsoft.com/office/powerpoint/2010/main" val="2184035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1894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346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760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2.gstatic.com/images?q=tbn:ANd9GcSeyXGUy5L9tQJrXqlc631HgJzkqJY2zdR9yWSQqjZ20SFP28_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479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erryprovince.com/var/crtc/storage/images/media/berry-province/image/articles/les-plus/jardins-secrets-en-berry/ainay/jardins-du-chateau-d-ainay-le-vieil2/10056995-1-fre-FR/jardins-du-chateau-d-ainay-le-vieil_berry_vignette_off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1400"/>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97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467600" cy="1143000"/>
          </a:xfrm>
        </p:spPr>
        <p:txBody>
          <a:bodyPr/>
          <a:lstStyle/>
          <a:p>
            <a:r>
              <a:rPr lang="es-ES" dirty="0"/>
              <a:t>Château de Brécy.</a:t>
            </a:r>
          </a:p>
        </p:txBody>
      </p:sp>
      <p:sp>
        <p:nvSpPr>
          <p:cNvPr id="3" name="2 Marcador de contenido"/>
          <p:cNvSpPr>
            <a:spLocks noGrp="1"/>
          </p:cNvSpPr>
          <p:nvPr>
            <p:ph sz="quarter" idx="1"/>
          </p:nvPr>
        </p:nvSpPr>
        <p:spPr/>
        <p:txBody>
          <a:bodyPr/>
          <a:lstStyle/>
          <a:p>
            <a:r>
              <a:rPr lang="es-ES" dirty="0"/>
              <a:t>Castillo de Brécy es un castillo situado en la comuna de Saint-Gabriel-Brécy en el departamento francés de Calvados en Normandía </a:t>
            </a:r>
          </a:p>
          <a:p>
            <a:r>
              <a:rPr lang="es-ES" dirty="0"/>
              <a:t>Castillo de Brécy (fachada portal) es objeto de una clasificación como monumentos históricos desde septiembre 1903 .</a:t>
            </a:r>
          </a:p>
          <a:p>
            <a:r>
              <a:rPr lang="es-ES" dirty="0"/>
              <a:t> Desde febrero 1914 , para los interiores.</a:t>
            </a:r>
          </a:p>
          <a:p>
            <a:r>
              <a:rPr lang="es-ES" dirty="0"/>
              <a:t>Jacques Lacretelle escribió sobre Brécy: "Las trampas de la princesa italiana arrojados sobre los hombros de un campesino normando.”</a:t>
            </a:r>
          </a:p>
          <a:p>
            <a:endParaRPr lang="es-ES" dirty="0"/>
          </a:p>
        </p:txBody>
      </p:sp>
    </p:spTree>
    <p:extLst>
      <p:ext uri="{BB962C8B-B14F-4D97-AF65-F5344CB8AC3E}">
        <p14:creationId xmlns:p14="http://schemas.microsoft.com/office/powerpoint/2010/main" val="1592140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portal monumental, ricamente tallado, es del siglo XVII. </a:t>
            </a:r>
          </a:p>
          <a:p>
            <a:r>
              <a:rPr lang="es-ES" dirty="0"/>
              <a:t>Las casas fueron construidas en el siglo XVIII. La rejilla sureste, en el extremo del parque, es Isaac Gelin, siglo XVII. </a:t>
            </a:r>
          </a:p>
          <a:p>
            <a:r>
              <a:rPr lang="es-ES" dirty="0"/>
              <a:t>La iglesia de Sainte-Anne Brécy el siglo XIV, se encuentra junto al castillo y con acceso directo a través de una pequeña puerta. </a:t>
            </a:r>
          </a:p>
          <a:p>
            <a:r>
              <a:rPr lang="es-ES" dirty="0"/>
              <a:t>A pocos metros de la iglesia, se puede ver una piscina cuya agua a sanado los ojos en la Edad Media, según la leyenda.</a:t>
            </a:r>
          </a:p>
          <a:p>
            <a:r>
              <a:rPr lang="es-ES" dirty="0"/>
              <a:t> Largo atribuye a Mansart , fue construido entre 1646, fecha que Brécy se  compra por Jacques I. </a:t>
            </a:r>
          </a:p>
        </p:txBody>
      </p:sp>
    </p:spTree>
    <p:extLst>
      <p:ext uri="{BB962C8B-B14F-4D97-AF65-F5344CB8AC3E}">
        <p14:creationId xmlns:p14="http://schemas.microsoft.com/office/powerpoint/2010/main" val="246030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 Países Bajos, y en 1697, cuando la construcción del pasillo de acceso. </a:t>
            </a:r>
          </a:p>
          <a:p>
            <a:r>
              <a:rPr lang="es-ES" dirty="0"/>
              <a:t>Es un raro </a:t>
            </a:r>
          </a:p>
          <a:p>
            <a:r>
              <a:rPr lang="es-ES" dirty="0"/>
              <a:t>El jardín combina influencias de la Edad Media y el Renacimiento, al tiempo que anunció el jardín clásico francés. </a:t>
            </a:r>
          </a:p>
          <a:p>
            <a:r>
              <a:rPr lang="es-ES" dirty="0"/>
              <a:t>Está estrechamente relacionado con el hogar, un elemento central de la composición. </a:t>
            </a:r>
          </a:p>
          <a:p>
            <a:r>
              <a:rPr lang="es-ES" dirty="0"/>
              <a:t>A veces, a la izquierda, a veces mimado, el castillo Brécy se guarda en 1958 por Jacques de Lacretelle y su mujer que planta el bordado hoyo, instalar estanques topiary y excavación. </a:t>
            </a:r>
          </a:p>
          <a:p>
            <a:r>
              <a:rPr lang="es-ES" dirty="0"/>
              <a:t>En 1992, Didier y Barbara Wirth currículum trabajan para restaurar los elementos arquitectónicos, jardín completo y embellece el paisaje circundante. Cuenta con el sello " Jardín Notable " .</a:t>
            </a:r>
          </a:p>
          <a:p>
            <a:endParaRPr lang="es-ES" dirty="0"/>
          </a:p>
        </p:txBody>
      </p:sp>
    </p:spTree>
    <p:extLst>
      <p:ext uri="{BB962C8B-B14F-4D97-AF65-F5344CB8AC3E}">
        <p14:creationId xmlns:p14="http://schemas.microsoft.com/office/powerpoint/2010/main" val="2185141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29168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44593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blog.theenduringgardener.com/wp-content/uploads/2010/09/p1010593_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705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462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2976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75989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16016"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0"/>
            <a:ext cx="4427983" cy="342900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429000"/>
            <a:ext cx="4716016" cy="342900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6015" y="3429000"/>
            <a:ext cx="4427983" cy="3429000"/>
          </a:xfrm>
          <a:prstGeom prst="rect">
            <a:avLst/>
          </a:prstGeom>
        </p:spPr>
      </p:pic>
    </p:spTree>
    <p:extLst>
      <p:ext uri="{BB962C8B-B14F-4D97-AF65-F5344CB8AC3E}">
        <p14:creationId xmlns:p14="http://schemas.microsoft.com/office/powerpoint/2010/main" val="21654348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blog.theenduringgardener.com/wp-content/uploads/2010/07/chateau-de-brecy-hr_2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410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farm9.staticflickr.com/8309/7898949580_f72e9a6a60_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716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puissance-zen.com/img/u/304249/14-jardins-du-chateau-de-brecy-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297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t2.gstatic.com/images?q=tbn:ANd9GcSgosO1QPjE6aM7K7pj_C7gUtenNt6vRyTk50yBEYXdvoBrJtb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971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805269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3986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250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2607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83154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2391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5899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Chenonceau</a:t>
            </a:r>
          </a:p>
        </p:txBody>
      </p:sp>
      <p:sp>
        <p:nvSpPr>
          <p:cNvPr id="3" name="2 Marcador de contenido"/>
          <p:cNvSpPr>
            <a:spLocks noGrp="1"/>
          </p:cNvSpPr>
          <p:nvPr>
            <p:ph sz="quarter" idx="1"/>
          </p:nvPr>
        </p:nvSpPr>
        <p:spPr/>
        <p:txBody>
          <a:bodyPr>
            <a:normAutofit/>
          </a:bodyPr>
          <a:lstStyle/>
          <a:p>
            <a:r>
              <a:rPr lang="es-ES" dirty="0"/>
              <a:t>Arquitectura y paisaje se entrelazan, Chenonceau es un "edificio paisaje" equilibrio piedra, agua y plantas. </a:t>
            </a:r>
          </a:p>
          <a:p>
            <a:r>
              <a:rPr lang="es-ES" dirty="0"/>
              <a:t>La verdadera naturaleza del castillo, sensible de cruzar la puerta de entrada es de sus jardines. </a:t>
            </a:r>
          </a:p>
          <a:p>
            <a:r>
              <a:rPr lang="es-ES" dirty="0"/>
              <a:t>Los jardines con arquitectura, los jardines notables de Diane de Poitiers, Catalina de Medici y laberínticos jardines reales resuenan memoria la historia del castillo.</a:t>
            </a:r>
          </a:p>
          <a:p>
            <a:r>
              <a:rPr lang="es-ES" dirty="0"/>
              <a:t> Ellos se limpian a diario y están mantenidos en todo momento. </a:t>
            </a:r>
          </a:p>
        </p:txBody>
      </p:sp>
    </p:spTree>
    <p:extLst>
      <p:ext uri="{BB962C8B-B14F-4D97-AF65-F5344CB8AC3E}">
        <p14:creationId xmlns:p14="http://schemas.microsoft.com/office/powerpoint/2010/main" val="6420867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643192" cy="5925272"/>
          </a:xfrm>
        </p:spPr>
        <p:txBody>
          <a:bodyPr>
            <a:normAutofit/>
          </a:bodyPr>
          <a:lstStyle/>
          <a:p>
            <a:r>
              <a:rPr lang="es-ES" dirty="0"/>
              <a:t>2005 vio el nacimiento de la nueva fuente en el jardín de Diane y embellecimiento del laberinto y la glorieta, el uso de mimbre vida. </a:t>
            </a:r>
          </a:p>
          <a:p>
            <a:r>
              <a:rPr lang="es-ES" dirty="0"/>
              <a:t>Plantaciones, renovados en la primavera y el verano, requieren el establecimiento de 130.000 plántulas de flores, que se cultiva en los jardines del castillo.</a:t>
            </a:r>
          </a:p>
          <a:p>
            <a:r>
              <a:rPr lang="es-ES" dirty="0"/>
              <a:t> El huerto y flores también han sido completamente      renovadas. </a:t>
            </a:r>
          </a:p>
          <a:p>
            <a:r>
              <a:rPr lang="es-ES" dirty="0"/>
              <a:t>Alain Roger, su equipo de jardineros y Vaucelles Marjolaine responsables del Castillo, decidieron dedicarse  los vegetales decorativos. </a:t>
            </a:r>
          </a:p>
          <a:p>
            <a:r>
              <a:rPr lang="es-ES" dirty="0"/>
              <a:t>Red chard y espectacular calabazas gigantes de varios tonos de verde. . </a:t>
            </a:r>
          </a:p>
        </p:txBody>
      </p:sp>
    </p:spTree>
    <p:extLst>
      <p:ext uri="{BB962C8B-B14F-4D97-AF65-F5344CB8AC3E}">
        <p14:creationId xmlns:p14="http://schemas.microsoft.com/office/powerpoint/2010/main" val="11624722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Todas estas verduras se mezclan armoniosamente con las flores en ramos suntuosos de Chenonceau, que se presentan en cada una de las salas del castillo para todas las estaciones y renovado dos veces por semana. </a:t>
            </a:r>
          </a:p>
          <a:p>
            <a:r>
              <a:rPr lang="es-ES" dirty="0"/>
              <a:t>Flores increíbles, nardo y Agapanthus también se cultivan, además de raros rosas flor de fresa. </a:t>
            </a:r>
          </a:p>
          <a:p>
            <a:r>
              <a:rPr lang="es-ES" dirty="0"/>
              <a:t>Jaulas de pájaros gigantes, castaños, marcan los senderos del jardín en la primavera.</a:t>
            </a:r>
          </a:p>
          <a:p>
            <a:r>
              <a:rPr lang="es-ES" dirty="0"/>
              <a:t>El paseo por la noche, con música del maestro del clasicismo italiano Arcangelo Corelli y ayuda a descubrir los jardines.</a:t>
            </a:r>
          </a:p>
          <a:p>
            <a:endParaRPr lang="es-ES" dirty="0"/>
          </a:p>
        </p:txBody>
      </p:sp>
    </p:spTree>
    <p:extLst>
      <p:ext uri="{BB962C8B-B14F-4D97-AF65-F5344CB8AC3E}">
        <p14:creationId xmlns:p14="http://schemas.microsoft.com/office/powerpoint/2010/main" val="2691834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 luz se convierte en un arte utilizado como el pincel de un pintor, que hace hincapié en un lavabo, un rosal trepador ... Es el triunfo de la luz y el reino de la poesía. </a:t>
            </a:r>
          </a:p>
          <a:p>
            <a:r>
              <a:rPr lang="es-ES" dirty="0"/>
              <a:t>Un pionero en muchos campos, Chenonceau es el único castillo de ofrecer una visita guiada con el iPod video, en 11 idiomas, incluido el chino mandarín, con imágenes de archivo, bonus inéditos y documentos históricos excepcionales </a:t>
            </a:r>
          </a:p>
          <a:p>
            <a:endParaRPr lang="es-ES" dirty="0"/>
          </a:p>
          <a:p>
            <a:endParaRPr lang="es-ES" dirty="0"/>
          </a:p>
          <a:p>
            <a:endParaRPr lang="es-ES" dirty="0"/>
          </a:p>
        </p:txBody>
      </p:sp>
    </p:spTree>
    <p:extLst>
      <p:ext uri="{BB962C8B-B14F-4D97-AF65-F5344CB8AC3E}">
        <p14:creationId xmlns:p14="http://schemas.microsoft.com/office/powerpoint/2010/main" val="1144597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8522380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57084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456384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82"/>
            <a:ext cx="9144000" cy="6914810"/>
          </a:xfrm>
          <a:prstGeom prst="rect">
            <a:avLst/>
          </a:prstGeom>
        </p:spPr>
      </p:pic>
    </p:spTree>
    <p:extLst>
      <p:ext uri="{BB962C8B-B14F-4D97-AF65-F5344CB8AC3E}">
        <p14:creationId xmlns:p14="http://schemas.microsoft.com/office/powerpoint/2010/main" val="4399856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7873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184385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1094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47580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87315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3300400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45652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6770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104695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841765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2021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63195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7369485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34652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6083239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748134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24570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085476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
            <a:ext cx="44999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644008"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645025"/>
            <a:ext cx="4499992" cy="3212975"/>
          </a:xfrm>
          <a:prstGeom prst="rect">
            <a:avLst/>
          </a:prstGeom>
        </p:spPr>
      </p:pic>
    </p:spTree>
    <p:extLst>
      <p:ext uri="{BB962C8B-B14F-4D97-AF65-F5344CB8AC3E}">
        <p14:creationId xmlns:p14="http://schemas.microsoft.com/office/powerpoint/2010/main" val="23158608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5344038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Chateau de la Ballue</a:t>
            </a:r>
          </a:p>
        </p:txBody>
      </p:sp>
      <p:sp>
        <p:nvSpPr>
          <p:cNvPr id="3" name="2 Marcador de contenido"/>
          <p:cNvSpPr>
            <a:spLocks noGrp="1"/>
          </p:cNvSpPr>
          <p:nvPr>
            <p:ph sz="quarter" idx="1"/>
          </p:nvPr>
        </p:nvSpPr>
        <p:spPr/>
        <p:txBody>
          <a:bodyPr>
            <a:normAutofit lnSpcReduction="10000"/>
          </a:bodyPr>
          <a:lstStyle/>
          <a:p>
            <a:r>
              <a:rPr lang="es-ES" dirty="0"/>
              <a:t>Situado entre Antrain y Bazouges-La-Pérouse, el Jardin de La Ballue es en realidad un enorme laberinto.</a:t>
            </a:r>
          </a:p>
          <a:p>
            <a:r>
              <a:rPr lang="es-ES" dirty="0"/>
              <a:t> En principio se podría encontrar este lugar austero, pero usted va a terminar siendo sorprendido por estos jardines encantados. </a:t>
            </a:r>
          </a:p>
          <a:p>
            <a:r>
              <a:rPr lang="es-ES" dirty="0"/>
              <a:t>De hecho, este jardín tiene muchas sorpresas: desde el bosque misterioso bosque musical, sin olvidar el bosque perfumado, el teatro al aire libre o "el templo de Diana ... Las diferentes salas verdes crean una variedad de escenas sorprendentes reforzada por los efectos visuales de la luz siempre cambiante. </a:t>
            </a:r>
          </a:p>
        </p:txBody>
      </p:sp>
    </p:spTree>
    <p:extLst>
      <p:ext uri="{BB962C8B-B14F-4D97-AF65-F5344CB8AC3E}">
        <p14:creationId xmlns:p14="http://schemas.microsoft.com/office/powerpoint/2010/main" val="41170220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Separado del jardín clásico por un callejón detrás de la glicina sobre columnas de tejo, los jardines fueron creados por el arquitecto François-Hébert Stevens y Paul Maymont en el estilo manierista puro, un movimiento de renacimiento que tuvo como objetivo inspirar emociones en el visitante. </a:t>
            </a:r>
          </a:p>
          <a:p>
            <a:endParaRPr lang="es-ES" dirty="0"/>
          </a:p>
        </p:txBody>
      </p:sp>
    </p:spTree>
    <p:extLst>
      <p:ext uri="{BB962C8B-B14F-4D97-AF65-F5344CB8AC3E}">
        <p14:creationId xmlns:p14="http://schemas.microsoft.com/office/powerpoint/2010/main" val="18897938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76732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33321822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00120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99392"/>
            <a:ext cx="9396536" cy="6938719"/>
          </a:xfrm>
          <a:prstGeom prst="rect">
            <a:avLst/>
          </a:prstGeom>
        </p:spPr>
      </p:pic>
    </p:spTree>
    <p:extLst>
      <p:ext uri="{BB962C8B-B14F-4D97-AF65-F5344CB8AC3E}">
        <p14:creationId xmlns:p14="http://schemas.microsoft.com/office/powerpoint/2010/main" val="30428734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757174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50552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5907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2178025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7058"/>
          <a:stretch/>
        </p:blipFill>
        <p:spPr>
          <a:xfrm>
            <a:off x="0" y="0"/>
            <a:ext cx="9265024" cy="6858000"/>
          </a:xfrm>
          <a:prstGeom prst="rect">
            <a:avLst/>
          </a:prstGeom>
        </p:spPr>
      </p:pic>
    </p:spTree>
    <p:extLst>
      <p:ext uri="{BB962C8B-B14F-4D97-AF65-F5344CB8AC3E}">
        <p14:creationId xmlns:p14="http://schemas.microsoft.com/office/powerpoint/2010/main" val="1567096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66988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06294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9552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9244" y="0"/>
            <a:ext cx="4361688" cy="3501008"/>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789244" cy="3356992"/>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8865" y="3501008"/>
            <a:ext cx="4361688" cy="3356992"/>
          </a:xfrm>
          <a:prstGeom prst="rect">
            <a:avLst/>
          </a:prstGeom>
        </p:spPr>
      </p:pic>
    </p:spTree>
    <p:extLst>
      <p:ext uri="{BB962C8B-B14F-4D97-AF65-F5344CB8AC3E}">
        <p14:creationId xmlns:p14="http://schemas.microsoft.com/office/powerpoint/2010/main" val="32088237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49215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74434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996489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512701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29088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60368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Château de La Roche Courbon in Saint-Porchaire</a:t>
            </a:r>
            <a:endParaRPr lang="es-ES" dirty="0"/>
          </a:p>
        </p:txBody>
      </p:sp>
      <p:sp>
        <p:nvSpPr>
          <p:cNvPr id="3" name="2 Marcador de contenido"/>
          <p:cNvSpPr>
            <a:spLocks noGrp="1"/>
          </p:cNvSpPr>
          <p:nvPr>
            <p:ph sz="quarter" idx="1"/>
          </p:nvPr>
        </p:nvSpPr>
        <p:spPr/>
        <p:txBody>
          <a:bodyPr>
            <a:normAutofit lnSpcReduction="10000"/>
          </a:bodyPr>
          <a:lstStyle/>
          <a:p>
            <a:r>
              <a:rPr lang="es-ES" dirty="0"/>
              <a:t>El Chateau de la Roche-Courbon se encuentra en la comuna de Saint-Porchaire (Charente-Maritime).</a:t>
            </a:r>
          </a:p>
          <a:p>
            <a:r>
              <a:rPr lang="es-ES" dirty="0"/>
              <a:t>Su nombre también está en la forma Rochecourbon. </a:t>
            </a:r>
          </a:p>
          <a:p>
            <a:endParaRPr lang="es-ES" dirty="0"/>
          </a:p>
          <a:p>
            <a:r>
              <a:rPr lang="es-ES" i="1" dirty="0"/>
              <a:t>“Entré en toda la tierra. Entre mis largos viajes, llegué como peregrino piadoso interpuesto por la memoria, me decía siempre lejanas tierras Cualquier cosa era más relajante y más hermoso que este, si se ignoran los rincones de nuestro Saintonge </a:t>
            </a:r>
            <a:r>
              <a:rPr lang="es-ES" dirty="0"/>
              <a:t>" </a:t>
            </a:r>
          </a:p>
          <a:p>
            <a:pPr marL="0" indent="0">
              <a:buNone/>
            </a:pPr>
            <a:r>
              <a:rPr lang="es-ES" dirty="0"/>
              <a:t>                                                   Pierre Loti - </a:t>
            </a:r>
          </a:p>
          <a:p>
            <a:endParaRPr lang="es-ES" dirty="0"/>
          </a:p>
          <a:p>
            <a:endParaRPr lang="es-ES" dirty="0"/>
          </a:p>
        </p:txBody>
      </p:sp>
    </p:spTree>
    <p:extLst>
      <p:ext uri="{BB962C8B-B14F-4D97-AF65-F5344CB8AC3E}">
        <p14:creationId xmlns:p14="http://schemas.microsoft.com/office/powerpoint/2010/main" val="9970392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Desde la terraza de la Renaissance, una escalera conduce a los dos niveles jardines franceses en zancos . </a:t>
            </a:r>
          </a:p>
          <a:p>
            <a:r>
              <a:rPr lang="es-ES" dirty="0"/>
              <a:t>Se componen de un huerto, un jardín lleno de flores, parterres geométricos y césped rodean una laguna. </a:t>
            </a:r>
          </a:p>
          <a:p>
            <a:r>
              <a:rPr lang="es-ES" dirty="0"/>
              <a:t>Clasificada monumento histórico por decreto del 17 de septiembre de 1946, que se etiquetan notable jardín .</a:t>
            </a:r>
          </a:p>
          <a:p>
            <a:r>
              <a:rPr lang="es-ES" dirty="0"/>
              <a:t> En 2010, esta etiqueta se renovó.</a:t>
            </a:r>
          </a:p>
          <a:p>
            <a:r>
              <a:rPr lang="es-ES" dirty="0"/>
              <a:t> En el siglo XVIII, los jardines cayeron poco a poco en el olvido desde Courbon vivió cerca de París para estar más cerca de la corte del rey.</a:t>
            </a:r>
          </a:p>
        </p:txBody>
      </p:sp>
    </p:spTree>
    <p:extLst>
      <p:ext uri="{BB962C8B-B14F-4D97-AF65-F5344CB8AC3E}">
        <p14:creationId xmlns:p14="http://schemas.microsoft.com/office/powerpoint/2010/main" val="8340658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 finales del siglo XIX, el castillo fue abandonado por Julien Viaud, el futuro Pierre Loti (1850-1923), un lugar para caminar, los sueños y la inspiración .</a:t>
            </a:r>
          </a:p>
          <a:p>
            <a:r>
              <a:rPr lang="es-ES" dirty="0"/>
              <a:t> En la memoria de los jóvenes y de la destrucción de su "querido bosque", se insta encarecidamente (Le Figaro, 21 de octubre, 1908) para un salvador para detener la masacre de la madera y compraron el castillo. </a:t>
            </a:r>
          </a:p>
          <a:p>
            <a:r>
              <a:rPr lang="es-ES" dirty="0"/>
              <a:t>Fue en 1920 que Paul Chénereau (1869-1967), natural de, adquiere La Roche Courbon. </a:t>
            </a:r>
          </a:p>
          <a:p>
            <a:r>
              <a:rPr lang="es-ES" dirty="0"/>
              <a:t>De 1928 a 1939, se fraguó la maravilla de jardines que se pueden ver hoy en día. </a:t>
            </a:r>
          </a:p>
        </p:txBody>
      </p:sp>
    </p:spTree>
    <p:extLst>
      <p:ext uri="{BB962C8B-B14F-4D97-AF65-F5344CB8AC3E}">
        <p14:creationId xmlns:p14="http://schemas.microsoft.com/office/powerpoint/2010/main" val="36415369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A largo intercambio de ideas y proyectos entre muchos paisajista Ferdinand Duprat (1887-1976) y Paul Chénereau permite la composición de este set, lleno de serenidad y equilibrio.</a:t>
            </a:r>
          </a:p>
          <a:p>
            <a:r>
              <a:rPr lang="es-ES" dirty="0"/>
              <a:t> El dibujo lado oeste, arrestado previamente en Savannah, y se extiende por la excavación de un estanque, la construcción de un muelle de jardines aguas abajo y la creación de una cascada construida en la colina. </a:t>
            </a:r>
          </a:p>
          <a:p>
            <a:r>
              <a:rPr lang="es-ES" dirty="0"/>
              <a:t>Veinte años más tarde, los pantanos que permitieron la defensa del castillo se convierten en jardines enemigos insidiosos: provocan el colapso de las barandillas, pasarelas, torres y arbustos a una velocidad de 8 cm por año.</a:t>
            </a:r>
          </a:p>
          <a:p>
            <a:r>
              <a:rPr lang="es-ES" dirty="0"/>
              <a:t> Los jardines están más amenazados.</a:t>
            </a:r>
          </a:p>
          <a:p>
            <a:endParaRPr lang="es-ES" dirty="0"/>
          </a:p>
        </p:txBody>
      </p:sp>
    </p:spTree>
    <p:extLst>
      <p:ext uri="{BB962C8B-B14F-4D97-AF65-F5344CB8AC3E}">
        <p14:creationId xmlns:p14="http://schemas.microsoft.com/office/powerpoint/2010/main" val="11339054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Única solución encontrada por Jacques Baden, hijo de Pablo y Chénereau padre del actual propietario de La Roche Courbon (Christine Sebert) reconstruir los jardines en zancos. </a:t>
            </a:r>
          </a:p>
          <a:p>
            <a:r>
              <a:rPr lang="es-ES" dirty="0"/>
              <a:t>Esta labor titánica, se extendió más de veinte y cinco años, se llevó a cabo desde 1976 hasta 2000. Con 2.500 pilotes enterrados a buena tierra entre 8 y 13 m de profundidad, el caminante no puede imaginar que caminar por los jardines colgantes! </a:t>
            </a:r>
          </a:p>
          <a:p>
            <a:r>
              <a:rPr lang="es-ES" dirty="0"/>
              <a:t>Este programa y su financiación se han llevado a cabo con la asistencia de la Dirección Regional de Asuntos Culturales, el Consejo Regional de Poitou-Charentes y el Consejo General de Charente Maritime. </a:t>
            </a:r>
          </a:p>
          <a:p>
            <a:endParaRPr lang="es-ES" dirty="0"/>
          </a:p>
        </p:txBody>
      </p:sp>
    </p:spTree>
    <p:extLst>
      <p:ext uri="{BB962C8B-B14F-4D97-AF65-F5344CB8AC3E}">
        <p14:creationId xmlns:p14="http://schemas.microsoft.com/office/powerpoint/2010/main" val="38050268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77539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23718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1662735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253574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940"/>
            <a:ext cx="9144000" cy="6802120"/>
          </a:xfrm>
          <a:prstGeom prst="rect">
            <a:avLst/>
          </a:prstGeom>
        </p:spPr>
      </p:pic>
    </p:spTree>
    <p:extLst>
      <p:ext uri="{BB962C8B-B14F-4D97-AF65-F5344CB8AC3E}">
        <p14:creationId xmlns:p14="http://schemas.microsoft.com/office/powerpoint/2010/main" val="39469017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41179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6199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67799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06489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2772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20101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07525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89780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fr-FR" dirty="0"/>
              <a:t>Chateau de Miromesnil in Tourville-sur-Arques.</a:t>
            </a:r>
            <a:endParaRPr lang="es-ES" dirty="0"/>
          </a:p>
        </p:txBody>
      </p:sp>
      <p:sp>
        <p:nvSpPr>
          <p:cNvPr id="3" name="2 Marcador de contenido"/>
          <p:cNvSpPr>
            <a:spLocks noGrp="1"/>
          </p:cNvSpPr>
          <p:nvPr>
            <p:ph sz="quarter" idx="1"/>
          </p:nvPr>
        </p:nvSpPr>
        <p:spPr/>
        <p:txBody>
          <a:bodyPr>
            <a:normAutofit lnSpcReduction="10000"/>
          </a:bodyPr>
          <a:lstStyle/>
          <a:p>
            <a:r>
              <a:rPr lang="es-ES" dirty="0"/>
              <a:t>Castillo de Miromesnil es una casa histórica situada en la localidad de Tourville-sur-Arques , en Seine-Maritime . </a:t>
            </a:r>
          </a:p>
          <a:p>
            <a:r>
              <a:rPr lang="es-ES" dirty="0"/>
              <a:t>El castillo, propiedad de la familia Dyel destruido en 1589 durante la batalla de Arques . </a:t>
            </a:r>
          </a:p>
          <a:p>
            <a:r>
              <a:rPr lang="es-ES" dirty="0"/>
              <a:t>El castillo actual fue construido entre 1590 y 1600 aproximadamente. </a:t>
            </a:r>
          </a:p>
          <a:p>
            <a:r>
              <a:rPr lang="es-ES" dirty="0"/>
              <a:t>El edificio original incluye la parte central flanqueada por dos torres, una en planta baja prolongada en los extremos, en el estilo de Enrique IV. Las fachadas se modifican de 1640 , en el estilo de Louis XIII . </a:t>
            </a:r>
          </a:p>
          <a:p>
            <a:pPr marL="0" indent="0">
              <a:buNone/>
            </a:pPr>
            <a:r>
              <a:rPr lang="es-ES" dirty="0"/>
              <a:t> </a:t>
            </a:r>
          </a:p>
        </p:txBody>
      </p:sp>
    </p:spTree>
    <p:extLst>
      <p:ext uri="{BB962C8B-B14F-4D97-AF65-F5344CB8AC3E}">
        <p14:creationId xmlns:p14="http://schemas.microsoft.com/office/powerpoint/2010/main" val="12344491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propietario de la segunda mitad del siglo XVIII es Armand Thomas Hue Miromesnil (1723-1796), tercer marqués de Miromesnil y Guardián de los Sellos de Francia .</a:t>
            </a:r>
          </a:p>
          <a:p>
            <a:r>
              <a:rPr lang="es-ES" dirty="0"/>
              <a:t> Él murió allí en 1796 . Su bondad para con la población local y permite a la familia para pasar el Castillo Revolution sin problemas.</a:t>
            </a:r>
          </a:p>
          <a:p>
            <a:r>
              <a:rPr lang="es-ES" dirty="0"/>
              <a:t> Su hija mayor, casada con un abogado Rouen heredó el castillo.</a:t>
            </a:r>
          </a:p>
          <a:p>
            <a:r>
              <a:rPr lang="es-ES" dirty="0"/>
              <a:t> El castillo fue sucesivamente alquila y se vende. Es el lugar de nacimiento oficial de Guy de Maupassant , que nació allí el 5 agosto 1850 . Su familia, que alquila las instalaciones a la Baronesa propietario Marescot, no vivió hasta 1853 . </a:t>
            </a:r>
          </a:p>
        </p:txBody>
      </p:sp>
    </p:spTree>
    <p:extLst>
      <p:ext uri="{BB962C8B-B14F-4D97-AF65-F5344CB8AC3E}">
        <p14:creationId xmlns:p14="http://schemas.microsoft.com/office/powerpoint/2010/main" val="4136836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Fue comprado en 1938 por los sobrinos 's Eugène-Melchior de Vogue .</a:t>
            </a:r>
          </a:p>
          <a:p>
            <a:r>
              <a:rPr lang="es-ES" dirty="0"/>
              <a:t> El castillo está clasificado en 1942 . </a:t>
            </a:r>
          </a:p>
          <a:p>
            <a:r>
              <a:rPr lang="es-ES" dirty="0"/>
              <a:t>En 1945 , un incendio destruyó el techo. </a:t>
            </a:r>
          </a:p>
          <a:p>
            <a:r>
              <a:rPr lang="es-ES" dirty="0"/>
              <a:t>El castillo fue comprado en 2004 por Jean-Christophe y Nathalie Romatet nietos Bertrand de Vogue . </a:t>
            </a:r>
          </a:p>
          <a:p>
            <a:r>
              <a:rPr lang="es-ES" dirty="0"/>
              <a:t>El acceso al castillo es un puente de piedra que da al foso seco . </a:t>
            </a:r>
          </a:p>
          <a:p>
            <a:r>
              <a:rPr lang="es-ES" dirty="0"/>
              <a:t>El castillo consta de un cuerpo central con dos niveles, flanqueado por dos torres en la parte posterior. Se extiende en los extremos por una planta baja y dos pabellones en dos niveles. </a:t>
            </a:r>
          </a:p>
        </p:txBody>
      </p:sp>
    </p:spTree>
    <p:extLst>
      <p:ext uri="{BB962C8B-B14F-4D97-AF65-F5344CB8AC3E}">
        <p14:creationId xmlns:p14="http://schemas.microsoft.com/office/powerpoint/2010/main" val="33187243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La fachada sur es en el estilo de Enrique IV, mientras que la fachada norte sigue el estilo de Louis XIII . </a:t>
            </a:r>
          </a:p>
          <a:p>
            <a:r>
              <a:rPr lang="es-ES" dirty="0"/>
              <a:t>La parte superior de la ventana central de la segunda planta alberga las armas de Hue Mirosmesnil: tres verracos Hures coronadas por un marqués corona </a:t>
            </a:r>
          </a:p>
          <a:p>
            <a:r>
              <a:rPr lang="es-ES" dirty="0"/>
              <a:t>Los jardines, rodeado por paredes de ladrillo están dominadas por un cedro del Líbano bicentenario. Están rodeados por un bosque de hayas , característico de Caux .</a:t>
            </a:r>
          </a:p>
          <a:p>
            <a:r>
              <a:rPr lang="es-ES" dirty="0"/>
              <a:t> Fiel al plano del siglo XVIII, la bosque de hayas está cerrado y consta de aproximadamente 3.000  hayas . </a:t>
            </a:r>
          </a:p>
          <a:p>
            <a:r>
              <a:rPr lang="es-ES" dirty="0"/>
              <a:t>Los jardines han recibido la "etiqueta de jardín notable”.</a:t>
            </a:r>
          </a:p>
          <a:p>
            <a:endParaRPr lang="es-ES" dirty="0"/>
          </a:p>
        </p:txBody>
      </p:sp>
    </p:spTree>
    <p:extLst>
      <p:ext uri="{BB962C8B-B14F-4D97-AF65-F5344CB8AC3E}">
        <p14:creationId xmlns:p14="http://schemas.microsoft.com/office/powerpoint/2010/main" val="16692669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El jardín  </a:t>
            </a:r>
          </a:p>
          <a:p>
            <a:r>
              <a:rPr lang="es-ES" dirty="0"/>
              <a:t>El jardín del siglo XIII fue rediseñado en 1945 . </a:t>
            </a:r>
          </a:p>
          <a:p>
            <a:r>
              <a:rPr lang="es-ES" dirty="0"/>
              <a:t>La capilla  </a:t>
            </a:r>
          </a:p>
          <a:p>
            <a:r>
              <a:rPr lang="es-ES" dirty="0"/>
              <a:t>Dedicada a San Antonio el Ermitaño , se construyó a finales del siglo XV , principios del siglo XVI en piedra arenisca y pedernal . </a:t>
            </a:r>
          </a:p>
          <a:p>
            <a:r>
              <a:rPr lang="es-ES" dirty="0"/>
              <a:t>Es el hogar de estatuas policromadas y vidrieras del siglo XVI.</a:t>
            </a:r>
          </a:p>
          <a:p>
            <a:r>
              <a:rPr lang="es-ES" dirty="0"/>
              <a:t> Fue atendido por los monjes de la abadía de Fécamp hasta la Revolución . </a:t>
            </a:r>
          </a:p>
          <a:p>
            <a:r>
              <a:rPr lang="es-ES" dirty="0"/>
              <a:t>Rango  </a:t>
            </a:r>
          </a:p>
          <a:p>
            <a:r>
              <a:rPr lang="es-ES" dirty="0"/>
              <a:t>El castillo es el objeto de un registro bajo los monumentos históricos desde el 6 febrero 1945 . </a:t>
            </a:r>
          </a:p>
          <a:p>
            <a:endParaRPr lang="es-ES" dirty="0"/>
          </a:p>
        </p:txBody>
      </p:sp>
    </p:spTree>
    <p:extLst>
      <p:ext uri="{BB962C8B-B14F-4D97-AF65-F5344CB8AC3E}">
        <p14:creationId xmlns:p14="http://schemas.microsoft.com/office/powerpoint/2010/main" val="24387403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78952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4966438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6774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80816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5538714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776" b="6310"/>
          <a:stretch/>
        </p:blipFill>
        <p:spPr>
          <a:xfrm>
            <a:off x="0" y="0"/>
            <a:ext cx="9144000" cy="6858000"/>
          </a:xfrm>
          <a:prstGeom prst="rect">
            <a:avLst/>
          </a:prstGeom>
        </p:spPr>
      </p:pic>
    </p:spTree>
    <p:extLst>
      <p:ext uri="{BB962C8B-B14F-4D97-AF65-F5344CB8AC3E}">
        <p14:creationId xmlns:p14="http://schemas.microsoft.com/office/powerpoint/2010/main" val="2642047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40918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870990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23098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979774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407"/>
            <a:ext cx="5076056" cy="381642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0"/>
            <a:ext cx="4139952" cy="6858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7"/>
            <a:ext cx="5004047" cy="3284983"/>
          </a:xfrm>
          <a:prstGeom prst="rect">
            <a:avLst/>
          </a:prstGeom>
        </p:spPr>
      </p:pic>
    </p:spTree>
    <p:extLst>
      <p:ext uri="{BB962C8B-B14F-4D97-AF65-F5344CB8AC3E}">
        <p14:creationId xmlns:p14="http://schemas.microsoft.com/office/powerpoint/2010/main" val="13068327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30408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3843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17106" cy="6858000"/>
          </a:xfrm>
          <a:prstGeom prst="rect">
            <a:avLst/>
          </a:prstGeom>
        </p:spPr>
      </p:pic>
    </p:spTree>
    <p:extLst>
      <p:ext uri="{BB962C8B-B14F-4D97-AF65-F5344CB8AC3E}">
        <p14:creationId xmlns:p14="http://schemas.microsoft.com/office/powerpoint/2010/main" val="9110081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163</TotalTime>
  <Words>3291</Words>
  <Application>Microsoft Office PowerPoint</Application>
  <PresentationFormat>Presentación en pantalla (4:3)</PresentationFormat>
  <Paragraphs>330</Paragraphs>
  <Slides>136</Slides>
  <Notes>105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136</vt:i4>
      </vt:variant>
    </vt:vector>
  </HeadingPairs>
  <TitlesOfParts>
    <vt:vector size="141" baseType="lpstr">
      <vt:lpstr>Calibri</vt:lpstr>
      <vt:lpstr>Century Schoolbook</vt:lpstr>
      <vt:lpstr>Wingdings</vt:lpstr>
      <vt:lpstr>Wingdings 2</vt:lpstr>
      <vt:lpstr>Default Theme</vt:lpstr>
      <vt:lpstr>EUROPA.-LA VUELTA AL MUNDO EN 885 JARDINES.-L.-Francia</vt:lpstr>
      <vt:lpstr>Chateau d Ambleville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d'Ainay-le-Vieil.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de Brécy.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Chenonceau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la Ballue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Château de La Roche Courbon in Saint-Porchaire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Miromesnil in Tourville-sur-Arques.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JARDINES.-L.-Francia</dc:title>
  <dc:creator>Josep</dc:creator>
  <cp:lastModifiedBy>Usuario</cp:lastModifiedBy>
  <cp:revision>20</cp:revision>
  <dcterms:created xsi:type="dcterms:W3CDTF">2013-08-14T09:53:37Z</dcterms:created>
  <dcterms:modified xsi:type="dcterms:W3CDTF">2018-03-13T06:36:38Z</dcterms:modified>
</cp:coreProperties>
</file>