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93"/>
  </p:notesMasterIdLst>
  <p:sldIdLst>
    <p:sldId id="256" r:id="rId2"/>
    <p:sldId id="258" r:id="rId3"/>
    <p:sldId id="446"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447"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448"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 id="419" r:id="rId166"/>
    <p:sldId id="420" r:id="rId167"/>
    <p:sldId id="421" r:id="rId168"/>
    <p:sldId id="422" r:id="rId169"/>
    <p:sldId id="423" r:id="rId170"/>
    <p:sldId id="424" r:id="rId171"/>
    <p:sldId id="425" r:id="rId172"/>
    <p:sldId id="426" r:id="rId173"/>
    <p:sldId id="427" r:id="rId174"/>
    <p:sldId id="428" r:id="rId175"/>
    <p:sldId id="429" r:id="rId176"/>
    <p:sldId id="430" r:id="rId177"/>
    <p:sldId id="431" r:id="rId178"/>
    <p:sldId id="432" r:id="rId179"/>
    <p:sldId id="433" r:id="rId180"/>
    <p:sldId id="434" r:id="rId181"/>
    <p:sldId id="435" r:id="rId182"/>
    <p:sldId id="436" r:id="rId183"/>
    <p:sldId id="437" r:id="rId184"/>
    <p:sldId id="438" r:id="rId185"/>
    <p:sldId id="439" r:id="rId186"/>
    <p:sldId id="440" r:id="rId187"/>
    <p:sldId id="441" r:id="rId188"/>
    <p:sldId id="442" r:id="rId189"/>
    <p:sldId id="443" r:id="rId190"/>
    <p:sldId id="444" r:id="rId191"/>
    <p:sldId id="445" r:id="rId19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4006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notesMaster" Target="notesMasters/notesMaster1.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viewProps" Target="viewProps.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theme" Target="theme/theme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tableStyles" Target="tableStyle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60C645-92F8-4BD2-B9AE-4B9A352D190A}"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5B6945-766B-4771-A2B4-B7FEE5B715B0}" type="slidenum">
              <a:rPr lang="es-ES" smtClean="0"/>
              <a:t>‹Nº›</a:t>
            </a:fld>
            <a:endParaRPr lang="es-ES" dirty="0"/>
          </a:p>
        </p:txBody>
      </p:sp>
    </p:spTree>
    <p:extLst>
      <p:ext uri="{BB962C8B-B14F-4D97-AF65-F5344CB8AC3E}">
        <p14:creationId xmlns:p14="http://schemas.microsoft.com/office/powerpoint/2010/main" val="2758552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E939450-5A1C-4352-99AA-90EAFEF72A3A}"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343368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E939450-5A1C-4352-99AA-90EAFEF72A3A}"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1138630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upload.wikimedia.org/wikipedia/commons/c/c1/The_Cloisters_-_Aberglasney_House_-_geograph.org.uk_-_1484297.jpg" TargetMode="External"/><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hyperlink" Target="//upload.wikimedia.org/wikipedia/commons/8/8f/The_ninfarium_-_Aberglasney_House_-_geograph.org.uk_-_1483936.jpg"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upload.wikimedia.org/wikipedia/commons/f/f6/Aberglasney_from_above_-_geograph.org.uk_-_1018698.jpg"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upload.wikimedia.org/wikipedia/commons/3/33/Aberglasney_House_Carmarthenshire_-_geograph.org.uk_-_1502531.jpg"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image" Target="../media/image93.jp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image" Target="../media/image95.jp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113.jp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14.jp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15.jp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121.jp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122.jp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23.jp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24.jp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26.jp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27.jp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128.jp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129.jp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130.jp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131.jp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132.jp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133.jp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image" Target="../media/image134.jp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135.jp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136.jp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137.jp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138.jp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139.jpg"/><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image" Target="../media/image140.jpg"/><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2" Type="http://schemas.openxmlformats.org/officeDocument/2006/relationships/image" Target="../media/image141.jpg"/><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2" Type="http://schemas.openxmlformats.org/officeDocument/2006/relationships/image" Target="../media/image142.jp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image" Target="../media/image143.jp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2" Type="http://schemas.openxmlformats.org/officeDocument/2006/relationships/image" Target="../media/image144.jpg"/><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2" Type="http://schemas.openxmlformats.org/officeDocument/2006/relationships/image" Target="../media/image147.JPG"/><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2" Type="http://schemas.openxmlformats.org/officeDocument/2006/relationships/image" Target="../media/image148.jpg"/><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2" Type="http://schemas.openxmlformats.org/officeDocument/2006/relationships/image" Target="../media/image149.jpg"/><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2" Type="http://schemas.openxmlformats.org/officeDocument/2006/relationships/image" Target="../media/image153.jpg"/><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2" Type="http://schemas.openxmlformats.org/officeDocument/2006/relationships/image" Target="../media/image154.jp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2" Type="http://schemas.openxmlformats.org/officeDocument/2006/relationships/image" Target="../media/image155.jpg"/><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2" Type="http://schemas.openxmlformats.org/officeDocument/2006/relationships/image" Target="../media/image156.jpg"/><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2" Type="http://schemas.openxmlformats.org/officeDocument/2006/relationships/image" Target="../media/image157.jp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2" Type="http://schemas.openxmlformats.org/officeDocument/2006/relationships/image" Target="../media/image158.jpg"/><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2" Type="http://schemas.openxmlformats.org/officeDocument/2006/relationships/image" Target="../media/image159.jp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2" Type="http://schemas.openxmlformats.org/officeDocument/2006/relationships/image" Target="../media/image160.jpg"/><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2" Type="http://schemas.openxmlformats.org/officeDocument/2006/relationships/image" Target="../media/image161.jpg"/><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2" Type="http://schemas.openxmlformats.org/officeDocument/2006/relationships/image" Target="../media/image162.jpg"/><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2" Type="http://schemas.openxmlformats.org/officeDocument/2006/relationships/image" Target="../media/image163.jpg"/><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2" Type="http://schemas.openxmlformats.org/officeDocument/2006/relationships/image" Target="../media/image16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764704"/>
            <a:ext cx="6318448" cy="2016224"/>
          </a:xfrm>
        </p:spPr>
        <p:txBody>
          <a:bodyPr>
            <a:noAutofit/>
          </a:bodyPr>
          <a:lstStyle/>
          <a:p>
            <a:r>
              <a:rPr lang="es-ES" sz="3200" dirty="0"/>
              <a:t>EUROPA.-LA VUELTA AL MUNDO EN 885 JARDINES.-PAIS DE GALES.-</a:t>
            </a:r>
          </a:p>
        </p:txBody>
      </p:sp>
      <p:sp>
        <p:nvSpPr>
          <p:cNvPr id="3" name="2 Subtítulo"/>
          <p:cNvSpPr>
            <a:spLocks noGrp="1"/>
          </p:cNvSpPr>
          <p:nvPr>
            <p:ph type="subTitle" idx="1"/>
          </p:nvPr>
        </p:nvSpPr>
        <p:spPr>
          <a:xfrm>
            <a:off x="2987824" y="4293096"/>
            <a:ext cx="4553272" cy="1371600"/>
          </a:xfrm>
        </p:spPr>
        <p:txBody>
          <a:bodyPr/>
          <a:lstStyle/>
          <a:p>
            <a:r>
              <a:rPr lang="es-ES" dirty="0"/>
              <a:t>Selección de textos y fotografías por</a:t>
            </a:r>
          </a:p>
          <a:p>
            <a:r>
              <a:rPr lang="es-ES" sz="2800" dirty="0"/>
              <a:t>JOSE ELIAS BONELLS</a:t>
            </a:r>
          </a:p>
          <a:p>
            <a:r>
              <a:rPr lang="es-ES" sz="2800" dirty="0"/>
              <a:t> </a:t>
            </a:r>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Aberglasney</a:t>
            </a:r>
          </a:p>
        </p:txBody>
      </p:sp>
      <p:sp>
        <p:nvSpPr>
          <p:cNvPr id="3" name="2 Marcador de contenido"/>
          <p:cNvSpPr>
            <a:spLocks noGrp="1"/>
          </p:cNvSpPr>
          <p:nvPr>
            <p:ph sz="quarter" idx="1"/>
          </p:nvPr>
        </p:nvSpPr>
        <p:spPr>
          <a:xfrm>
            <a:off x="251520" y="1600200"/>
            <a:ext cx="7848872" cy="4525963"/>
          </a:xfrm>
        </p:spPr>
        <p:txBody>
          <a:bodyPr>
            <a:normAutofit/>
          </a:bodyPr>
          <a:lstStyle/>
          <a:p>
            <a:r>
              <a:rPr lang="es-ES" dirty="0"/>
              <a:t>Aberglasney House and Gardens es un medieval casa y los jardines establecidos en el valle Tywi , Carmarthenshire , Gales Occidental . </a:t>
            </a:r>
          </a:p>
          <a:p>
            <a:r>
              <a:rPr lang="es-ES" dirty="0"/>
              <a:t>Es propiedad y está dirigido por Aberglasney Restauración Trust, una organización benéfica registrada</a:t>
            </a:r>
          </a:p>
          <a:p>
            <a:r>
              <a:rPr lang="es-ES" dirty="0"/>
              <a:t>Aberglasney está situado justo al lado de la concurrida carretera A40 entre Llandeilo y la ciudad de Carmarthen , a 3 millas (4,8 km) de Llandeilo. </a:t>
            </a:r>
          </a:p>
          <a:p>
            <a:r>
              <a:rPr lang="es-ES" dirty="0"/>
              <a:t>.</a:t>
            </a:r>
          </a:p>
        </p:txBody>
      </p:sp>
    </p:spTree>
    <p:extLst>
      <p:ext uri="{BB962C8B-B14F-4D97-AF65-F5344CB8AC3E}">
        <p14:creationId xmlns:p14="http://schemas.microsoft.com/office/powerpoint/2010/main" val="4060608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El sitio fue poseído por diez generaciones de una familia que por tradición puede remontar sus orígenes a Elystan Glodrydd "Príncipe entre Wye y Severn," y Gwenllian , nieta de Hywel Dda .</a:t>
            </a:r>
          </a:p>
          <a:p>
            <a:r>
              <a:rPr lang="es-ES" dirty="0"/>
              <a:t>Los 10 acres (4,0 ha) jardines abiertos al público en 1999, con tres espacios protegidos: </a:t>
            </a:r>
          </a:p>
          <a:p>
            <a:r>
              <a:rPr lang="es-ES" dirty="0"/>
              <a:t>Isabelino / jacobea Claustro jardín y camino de ronda raro en su centro .</a:t>
            </a:r>
          </a:p>
          <a:p>
            <a:r>
              <a:rPr lang="es-ES" dirty="0"/>
              <a:t>Jardín del Claustro, que se basa en un estudio arqueológico en 1999 tomó la posible edad del sitio se remonta al siglo 13, con el descubrimiento de una cruz de plata Penny largo que data del reinado de Eduardo I </a:t>
            </a:r>
          </a:p>
          <a:p>
            <a:endParaRPr lang="es-ES" dirty="0"/>
          </a:p>
        </p:txBody>
      </p:sp>
    </p:spTree>
    <p:extLst>
      <p:ext uri="{BB962C8B-B14F-4D97-AF65-F5344CB8AC3E}">
        <p14:creationId xmlns:p14="http://schemas.microsoft.com/office/powerpoint/2010/main" val="643602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571184" cy="5649491"/>
          </a:xfrm>
        </p:spPr>
        <p:txBody>
          <a:bodyPr>
            <a:normAutofit/>
          </a:bodyPr>
          <a:lstStyle/>
          <a:p>
            <a:r>
              <a:rPr lang="es-ES" dirty="0"/>
              <a:t>Premio Ninfarium ganar jardín basado en los jardines de Ninfa, cerca de Roma. Construido dentro de las ruinas centrales de la mansión y se llena de una gran variedad de plantas exóticas. </a:t>
            </a:r>
          </a:p>
          <a:p>
            <a:r>
              <a:rPr lang="es-ES" dirty="0"/>
              <a:t>La casa y los jardines son reportados al ser perseguido. Thomas Phillips , un cirujano rico con la Compañía de las Indias Orientales , que era dueño de la propiedad y murió en 1824 , se ha visto en muchas ocasiones en los jardines por los jardineros y mayordomos. </a:t>
            </a:r>
          </a:p>
          <a:p>
            <a:r>
              <a:rPr lang="es-ES" dirty="0"/>
              <a:t>Después de la muerte de Phillips, la mala suerte afectó a sus sucesivos dueños, y muchos niños murieron en su infancia en la casa. </a:t>
            </a:r>
          </a:p>
          <a:p>
            <a:endParaRPr lang="es-ES" dirty="0"/>
          </a:p>
        </p:txBody>
      </p:sp>
    </p:spTree>
    <p:extLst>
      <p:ext uri="{BB962C8B-B14F-4D97-AF65-F5344CB8AC3E}">
        <p14:creationId xmlns:p14="http://schemas.microsoft.com/office/powerpoint/2010/main" val="1927841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643192" cy="5616624"/>
          </a:xfrm>
        </p:spPr>
        <p:txBody>
          <a:bodyPr>
            <a:normAutofit/>
          </a:bodyPr>
          <a:lstStyle/>
          <a:p>
            <a:r>
              <a:rPr lang="es-ES" dirty="0"/>
              <a:t>The Wood Palomar en la parte trasera de la propiedad se dice que es uno de los lugares paranormales y muchos visitantes informan que sienten una miedo repentino, seguido de una frialdad espeluznante.</a:t>
            </a:r>
          </a:p>
          <a:p>
            <a:r>
              <a:rPr lang="es-ES" dirty="0"/>
              <a:t>En 1999, una medium ha visitado esta zona y afirmó que un fugitivo había pasado sus últimos momentos aquí tratando de evadir la captura antes de que le dispararan y que sus emociones antes de su muerte, los siente la gente de los alrededores. </a:t>
            </a:r>
          </a:p>
        </p:txBody>
      </p:sp>
    </p:spTree>
    <p:extLst>
      <p:ext uri="{BB962C8B-B14F-4D97-AF65-F5344CB8AC3E}">
        <p14:creationId xmlns:p14="http://schemas.microsoft.com/office/powerpoint/2010/main" val="38505238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4506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1637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6618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9929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9468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06224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88599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1023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879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9124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72837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6796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30291990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59922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75" y="0"/>
            <a:ext cx="9036496" cy="6858000"/>
          </a:xfrm>
          <a:prstGeom prst="rect">
            <a:avLst/>
          </a:prstGeom>
        </p:spPr>
      </p:pic>
    </p:spTree>
    <p:extLst>
      <p:ext uri="{BB962C8B-B14F-4D97-AF65-F5344CB8AC3E}">
        <p14:creationId xmlns:p14="http://schemas.microsoft.com/office/powerpoint/2010/main" val="35526118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78534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36525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06200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28" y="0"/>
            <a:ext cx="9000744" cy="6858000"/>
          </a:xfrm>
          <a:prstGeom prst="rect">
            <a:avLst/>
          </a:prstGeom>
        </p:spPr>
      </p:pic>
    </p:spTree>
    <p:extLst>
      <p:ext uri="{BB962C8B-B14F-4D97-AF65-F5344CB8AC3E}">
        <p14:creationId xmlns:p14="http://schemas.microsoft.com/office/powerpoint/2010/main" val="17091441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The Cloisters - Aberglasney House - geograph.org.uk - 1484297.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40251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rchivo: ninfarium - Aberglasney House - geograph.org.uk - 1483936.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02510" y="0"/>
            <a:ext cx="474149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81704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Aberglasney desde arriba - geograph.org.uk - 1018698.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6632"/>
            <a:ext cx="9144000"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05534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Aberglasney Casa Carmarthenshire - geograph.org.uk - 150253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67214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Cae Hir</a:t>
            </a:r>
          </a:p>
        </p:txBody>
      </p:sp>
      <p:sp>
        <p:nvSpPr>
          <p:cNvPr id="3" name="2 Marcador de contenido"/>
          <p:cNvSpPr>
            <a:spLocks noGrp="1"/>
          </p:cNvSpPr>
          <p:nvPr>
            <p:ph sz="quarter" idx="1"/>
          </p:nvPr>
        </p:nvSpPr>
        <p:spPr/>
        <p:txBody>
          <a:bodyPr>
            <a:normAutofit lnSpcReduction="10000"/>
          </a:bodyPr>
          <a:lstStyle/>
          <a:p>
            <a:r>
              <a:rPr lang="es-ES" dirty="0"/>
              <a:t>Un jardín de finales del siglo XX, sorprendente y original. El jardín fue diseñado por el holandés Wil nacido Akkermans y utiliza ambas plantas nativas y exóticas. Iniciado en 1983 en los campos de minifundio - primera fase se inauguró 30 de abril 1989 - fase final abierto 18 de mayo 1995</a:t>
            </a:r>
          </a:p>
          <a:p>
            <a:r>
              <a:rPr lang="es-ES" dirty="0"/>
              <a:t>Tal vez la parte más sorprendente de la historia de Cae Hir es que todo el jardín, las 6 hectáreas, se ha previsto, diseñado, creado y mantenido por un solo hombre - Wil Akkermans, utilizando únicamente herramientas manuales tradicionales (aparte de una cortadora de curso )</a:t>
            </a:r>
          </a:p>
        </p:txBody>
      </p:sp>
    </p:spTree>
    <p:extLst>
      <p:ext uri="{BB962C8B-B14F-4D97-AF65-F5344CB8AC3E}">
        <p14:creationId xmlns:p14="http://schemas.microsoft.com/office/powerpoint/2010/main" val="19377367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643192" cy="5145435"/>
          </a:xfrm>
        </p:spPr>
        <p:txBody>
          <a:bodyPr>
            <a:normAutofit/>
          </a:bodyPr>
          <a:lstStyle/>
          <a:p>
            <a:r>
              <a:rPr lang="es-ES" dirty="0"/>
              <a:t>A diferencia de muchos jardines exitosos, Cae Hir nunca se ha beneficiado de la ayuda financiera o apoyo por alguien que no sea familiar directo. </a:t>
            </a:r>
          </a:p>
          <a:p>
            <a:r>
              <a:rPr lang="es-ES" dirty="0"/>
              <a:t>Es un testimonio de él y de su esposa Gillian que, contra viento y marea, el éxito ha prevalecido. </a:t>
            </a:r>
          </a:p>
          <a:p>
            <a:r>
              <a:rPr lang="es-ES" dirty="0"/>
              <a:t>En 2004, después de haber sido presentado muchas veces en la televisión nacional y local, radio local, en los periódicos nacionales y locales, revistas y publicaciones de jardinería, Cae Hir fue invitado por la Sociedad Hortícola Real para convertirse en uno de los jardines de sus socios, uno de sólo un pocos en Gales para recibir este galardón. </a:t>
            </a:r>
          </a:p>
          <a:p>
            <a:endParaRPr lang="es-ES" dirty="0"/>
          </a:p>
        </p:txBody>
      </p:sp>
    </p:spTree>
    <p:extLst>
      <p:ext uri="{BB962C8B-B14F-4D97-AF65-F5344CB8AC3E}">
        <p14:creationId xmlns:p14="http://schemas.microsoft.com/office/powerpoint/2010/main" val="7943308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99176" cy="5289451"/>
          </a:xfrm>
        </p:spPr>
        <p:txBody>
          <a:bodyPr/>
          <a:lstStyle/>
          <a:p>
            <a:r>
              <a:rPr lang="es-ES" dirty="0"/>
              <a:t>Ahora retirado, Wil ha entregado Cae Gardens Hir a sus hijos, que poco a poco van poniendo su propio sello en este jardín inusual.</a:t>
            </a:r>
          </a:p>
          <a:p>
            <a:r>
              <a:rPr lang="es-ES" dirty="0"/>
              <a:t> Realmente es un negocio familiar, lo que garantiza que siempre recibirá una cálida bienvenida! </a:t>
            </a:r>
          </a:p>
          <a:p>
            <a:endParaRPr lang="es-ES" dirty="0"/>
          </a:p>
          <a:p>
            <a:endParaRPr lang="es-ES" dirty="0"/>
          </a:p>
        </p:txBody>
      </p:sp>
    </p:spTree>
    <p:extLst>
      <p:ext uri="{BB962C8B-B14F-4D97-AF65-F5344CB8AC3E}">
        <p14:creationId xmlns:p14="http://schemas.microsoft.com/office/powerpoint/2010/main" val="21632555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35441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82644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78675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78873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5420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50554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16065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39605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9113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2481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60498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6198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17056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30698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63" y="16478"/>
            <a:ext cx="4634045"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8" y="-9963"/>
            <a:ext cx="4483514" cy="6858000"/>
          </a:xfrm>
          <a:prstGeom prst="rect">
            <a:avLst/>
          </a:prstGeom>
        </p:spPr>
      </p:pic>
    </p:spTree>
    <p:extLst>
      <p:ext uri="{BB962C8B-B14F-4D97-AF65-F5344CB8AC3E}">
        <p14:creationId xmlns:p14="http://schemas.microsoft.com/office/powerpoint/2010/main" val="3854785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38697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Chirk Castle</a:t>
            </a:r>
          </a:p>
        </p:txBody>
      </p:sp>
      <p:sp>
        <p:nvSpPr>
          <p:cNvPr id="3" name="2 Marcador de contenido"/>
          <p:cNvSpPr>
            <a:spLocks noGrp="1"/>
          </p:cNvSpPr>
          <p:nvPr>
            <p:ph sz="quarter" idx="1"/>
          </p:nvPr>
        </p:nvSpPr>
        <p:spPr/>
        <p:txBody>
          <a:bodyPr>
            <a:normAutofit/>
          </a:bodyPr>
          <a:lstStyle/>
          <a:p>
            <a:r>
              <a:rPr lang="es-ES" dirty="0"/>
              <a:t>Chirk Castle ( Galés : Castell y Waun) es un castillo situado en Chirk , Wrexham , Gales . </a:t>
            </a:r>
          </a:p>
          <a:p>
            <a:r>
              <a:rPr lang="es-ES" dirty="0"/>
              <a:t>El castillo fue construido en 1295 por Roger Mortimer de Chirk , tío de Roger Mortimer, 1r conde de March como parte del rey Eduardo I de cadena de fortalezas a través del norte de Gales  Se guarda la entrada al valle de Ceiriog . Fue el centro administrativo del Señorío Marcher de Chirkland </a:t>
            </a:r>
          </a:p>
          <a:p>
            <a:r>
              <a:rPr lang="es-ES" dirty="0"/>
              <a:t>El castillo fue comprado por Thomas Myddelton en 1595 por £ 5.000 (aprox. £ 11 millones de 2008). </a:t>
            </a:r>
          </a:p>
        </p:txBody>
      </p:sp>
    </p:spTree>
    <p:extLst>
      <p:ext uri="{BB962C8B-B14F-4D97-AF65-F5344CB8AC3E}">
        <p14:creationId xmlns:p14="http://schemas.microsoft.com/office/powerpoint/2010/main" val="13873452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571184" cy="5577483"/>
          </a:xfrm>
        </p:spPr>
        <p:txBody>
          <a:bodyPr>
            <a:normAutofit lnSpcReduction="10000"/>
          </a:bodyPr>
          <a:lstStyle/>
          <a:p>
            <a:r>
              <a:rPr lang="es-ES" dirty="0"/>
              <a:t>Su hijo, Thomas Myddelton de Chirk Castle era un parlamentario durante la Guerra Civil Inglésa , pero se convirtió en un Royalist durante el Cheshire Rising de 1659. </a:t>
            </a:r>
          </a:p>
          <a:p>
            <a:r>
              <a:rPr lang="es-ES" dirty="0"/>
              <a:t>Después de la restauración , su hijo se convirtió en Sir Thomas Myddelton, 1r baronet de Chirke.</a:t>
            </a:r>
          </a:p>
          <a:p>
            <a:r>
              <a:rPr lang="es-ES" dirty="0"/>
              <a:t>Durante la década de 1930 el castillo fue el hogar de Thomas Scott-Ellis, octavo barón Howard de Walden , un destacado mecenas de las artes y campeón de la cultura galesa . </a:t>
            </a:r>
          </a:p>
          <a:p>
            <a:r>
              <a:rPr lang="es-ES" dirty="0"/>
              <a:t>La familia Myddelton residía en el castillo hasta 2004.</a:t>
            </a:r>
          </a:p>
          <a:p>
            <a:r>
              <a:rPr lang="es-ES" dirty="0"/>
              <a:t> El Teniente Coronel Ririd Myddleton era un escudero adicional a la reina Isabel II desde 1952 hasta su muerte en 1988. </a:t>
            </a:r>
          </a:p>
        </p:txBody>
      </p:sp>
    </p:spTree>
    <p:extLst>
      <p:ext uri="{BB962C8B-B14F-4D97-AF65-F5344CB8AC3E}">
        <p14:creationId xmlns:p14="http://schemas.microsoft.com/office/powerpoint/2010/main" val="31549766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571184" cy="5649491"/>
          </a:xfrm>
        </p:spPr>
        <p:txBody>
          <a:bodyPr/>
          <a:lstStyle/>
          <a:p>
            <a:r>
              <a:rPr lang="es-ES" dirty="0"/>
              <a:t>El castillo se encuentra actualmente bajo la propiedad de la National Trust para Lugares de Interés Histórico o Belleza Natural y está abierta al público entre febrero y octubre.</a:t>
            </a:r>
          </a:p>
          <a:p>
            <a:r>
              <a:rPr lang="es-ES" dirty="0"/>
              <a:t> El acceso es por carretera, es una dura 45 minutos a pie de la estación de tren a las mismas salas estatales .</a:t>
            </a:r>
          </a:p>
          <a:p>
            <a:r>
              <a:rPr lang="es-ES" dirty="0"/>
              <a:t>El castillo, las torres y mazmorras son atendidos por guías bien informadas. </a:t>
            </a:r>
          </a:p>
          <a:p>
            <a:r>
              <a:rPr lang="es-ES" dirty="0"/>
              <a:t>La propiedad también se destaca por sus jardines, con recortados setos de tejo, las fronteras herbáceas, jardines de rocas y rodeado por terrazas y zonas verdes del siglo XVIII..</a:t>
            </a:r>
          </a:p>
        </p:txBody>
      </p:sp>
    </p:spTree>
    <p:extLst>
      <p:ext uri="{BB962C8B-B14F-4D97-AF65-F5344CB8AC3E}">
        <p14:creationId xmlns:p14="http://schemas.microsoft.com/office/powerpoint/2010/main" val="17895309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13006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05890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84042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3494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23450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94629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0026512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65128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2415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71122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88154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17816711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40336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88884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9580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854981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34020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01046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95247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51436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98101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1796353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96206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0180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3751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67776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Cilwyn Lodge</a:t>
            </a:r>
          </a:p>
        </p:txBody>
      </p:sp>
      <p:sp>
        <p:nvSpPr>
          <p:cNvPr id="3" name="2 Marcador de contenido"/>
          <p:cNvSpPr>
            <a:spLocks noGrp="1"/>
          </p:cNvSpPr>
          <p:nvPr>
            <p:ph sz="quarter" idx="1"/>
          </p:nvPr>
        </p:nvSpPr>
        <p:spPr/>
        <p:txBody>
          <a:bodyPr/>
          <a:lstStyle/>
          <a:p>
            <a:r>
              <a:rPr lang="es-ES" dirty="0"/>
              <a:t>La unidad de entrada crea dos jardines separados, el uno en la parte trasera de la casa de campo que se llama The Garden House y el que está en el otro lado de la unidad que se llama El Jardín Paddock </a:t>
            </a:r>
          </a:p>
          <a:p>
            <a:endParaRPr lang="es-ES" dirty="0"/>
          </a:p>
          <a:p>
            <a:r>
              <a:rPr lang="es-ES" dirty="0"/>
              <a:t>The Garden House se hace a un gran huerto como su pieza central con bordes de arbustos y herbáceas que lo rodean. </a:t>
            </a:r>
          </a:p>
          <a:p>
            <a:r>
              <a:rPr lang="es-ES" dirty="0"/>
              <a:t>También hay 3 invernaderos en este jardín.</a:t>
            </a:r>
          </a:p>
          <a:p>
            <a:endParaRPr lang="es-ES" dirty="0"/>
          </a:p>
        </p:txBody>
      </p:sp>
    </p:spTree>
    <p:extLst>
      <p:ext uri="{BB962C8B-B14F-4D97-AF65-F5344CB8AC3E}">
        <p14:creationId xmlns:p14="http://schemas.microsoft.com/office/powerpoint/2010/main" val="260958867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571184" cy="5721499"/>
          </a:xfrm>
        </p:spPr>
        <p:txBody>
          <a:bodyPr>
            <a:normAutofit lnSpcReduction="10000"/>
          </a:bodyPr>
          <a:lstStyle/>
          <a:p>
            <a:r>
              <a:rPr lang="es-ES" dirty="0"/>
              <a:t>El Jardín Paddock es un jardín ornamental con grandes contrastes fronteras herbáceas que conducen a un estanque de nenúfares y vida silvestre. </a:t>
            </a:r>
          </a:p>
          <a:p>
            <a:r>
              <a:rPr lang="es-ES" dirty="0"/>
              <a:t>También hay un estanque Koi y jardín arroyo. </a:t>
            </a:r>
          </a:p>
          <a:p>
            <a:r>
              <a:rPr lang="es-ES" dirty="0"/>
              <a:t>Al lado del Jardín Paddock es el vivero donde hay plantas en venta y polytunnels 2 y numerosos marcos fríos. </a:t>
            </a:r>
          </a:p>
          <a:p>
            <a:r>
              <a:rPr lang="es-ES" dirty="0"/>
              <a:t>El suelo a lo largo de los jardines 2 es una marga pedregoso con un pH de aproximadamente 6,5 ideal para el crecimiento de una amplia variedad de plantas de las cuales se aprovechan al máximo</a:t>
            </a:r>
          </a:p>
          <a:p>
            <a:r>
              <a:rPr lang="es-ES" dirty="0"/>
              <a:t>La siembra refleja nuestro amor por las plantas resistentes, Hellebores, hostas y clematis son favoritos particulares. </a:t>
            </a:r>
          </a:p>
          <a:p>
            <a:endParaRPr lang="es-ES" dirty="0"/>
          </a:p>
        </p:txBody>
      </p:sp>
    </p:spTree>
    <p:extLst>
      <p:ext uri="{BB962C8B-B14F-4D97-AF65-F5344CB8AC3E}">
        <p14:creationId xmlns:p14="http://schemas.microsoft.com/office/powerpoint/2010/main" val="39639874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571184" cy="5577483"/>
          </a:xfrm>
        </p:spPr>
        <p:txBody>
          <a:bodyPr>
            <a:normAutofit/>
          </a:bodyPr>
          <a:lstStyle/>
          <a:p>
            <a:r>
              <a:rPr lang="es-ES" dirty="0"/>
              <a:t>Sin embargo, estamos siempre tratando de nuevas plantas añadiendo a nuestra gama existente y empujando los límites de lo que puede crecer. </a:t>
            </a:r>
          </a:p>
          <a:p>
            <a:r>
              <a:rPr lang="es-ES" dirty="0"/>
              <a:t>El ajuste valle crea una bolsa helada donde las heladas tardías, incluso de vez en cuando en junio, no son desconocidos. </a:t>
            </a:r>
          </a:p>
          <a:p>
            <a:r>
              <a:rPr lang="es-ES" dirty="0"/>
              <a:t>Recogemos las semillas cada año a partir de nuestras propias plantas en el jardín y con otra semilla se obtiene a partir de una amplia variedad de fuentes regularmente sembrar hasta 300 variedades de cada primavera.</a:t>
            </a:r>
          </a:p>
          <a:p>
            <a:r>
              <a:rPr lang="es-ES" dirty="0"/>
              <a:t> Las plantas a partir de éstos se utilizan por todo el jardín y las plantas excedentes se venden en el vivero </a:t>
            </a:r>
          </a:p>
          <a:p>
            <a:endParaRPr lang="es-ES" dirty="0"/>
          </a:p>
        </p:txBody>
      </p:sp>
    </p:spTree>
    <p:extLst>
      <p:ext uri="{BB962C8B-B14F-4D97-AF65-F5344CB8AC3E}">
        <p14:creationId xmlns:p14="http://schemas.microsoft.com/office/powerpoint/2010/main" val="384674272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98815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555593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717317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804104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498786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431825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323076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634404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09668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01391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30809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Clyne Gardens.</a:t>
            </a:r>
          </a:p>
        </p:txBody>
      </p:sp>
      <p:sp>
        <p:nvSpPr>
          <p:cNvPr id="3" name="2 Marcador de contenido"/>
          <p:cNvSpPr>
            <a:spLocks noGrp="1"/>
          </p:cNvSpPr>
          <p:nvPr>
            <p:ph sz="quarter" idx="1"/>
          </p:nvPr>
        </p:nvSpPr>
        <p:spPr/>
        <p:txBody>
          <a:bodyPr/>
          <a:lstStyle/>
          <a:p>
            <a:r>
              <a:rPr lang="es-ES" dirty="0"/>
              <a:t>Clyne Gardens es un jardín botánico ubicado en Swansea , Gales , Reino Unido .</a:t>
            </a:r>
          </a:p>
          <a:p>
            <a:r>
              <a:rPr lang="es-ES" dirty="0"/>
              <a:t> El parque actual fue formado a partir de los jardines creados por Glynn Vivian que compró el castillo en 1860  La finca pasó a su sobrino Algernon, 'El Almirante' en 1921 que lo poseyó hasta su muerte en 1952.</a:t>
            </a:r>
          </a:p>
          <a:p>
            <a:r>
              <a:rPr lang="es-ES" dirty="0"/>
              <a:t> Él tuvo la mayor influencia en los jardines como los vemos hoy. </a:t>
            </a:r>
          </a:p>
          <a:p>
            <a:r>
              <a:rPr lang="es-ES" dirty="0"/>
              <a:t>Clyne Gardens está rodeado por Mumbles Road y Mayals en Blackpill y Mayals áreas de Swansea con entradas fuera de estos dos caminos. </a:t>
            </a:r>
          </a:p>
        </p:txBody>
      </p:sp>
    </p:spTree>
    <p:extLst>
      <p:ext uri="{BB962C8B-B14F-4D97-AF65-F5344CB8AC3E}">
        <p14:creationId xmlns:p14="http://schemas.microsoft.com/office/powerpoint/2010/main" val="384973452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99176" cy="5649491"/>
          </a:xfrm>
        </p:spPr>
        <p:txBody>
          <a:bodyPr>
            <a:normAutofit fontScale="92500" lnSpcReduction="10000"/>
          </a:bodyPr>
          <a:lstStyle/>
          <a:p>
            <a:r>
              <a:rPr lang="es-ES" dirty="0"/>
              <a:t>Los jardines consisten de 19 hectáreas de terreno e incluye más de 2.000 plantas diferentes, incluyendo más de 800 rododendros por lo que los jardines son famosos. Clyne sostiene Colecciones Nacionales de Pieris, Enkianthus y rododendros.</a:t>
            </a:r>
          </a:p>
          <a:p>
            <a:r>
              <a:rPr lang="es-ES" dirty="0"/>
              <a:t> Debido a que las plantas de clima frío, húmedo y templado no prosperan aquí normalmente se consideran resistentes para su latitud. </a:t>
            </a:r>
          </a:p>
          <a:p>
            <a:r>
              <a:rPr lang="es-ES" dirty="0"/>
              <a:t>Los jardines cuentan con amplios jardines del pantano, donde se encuentran el Ruibarbo gigante elefante Gunnera manicata y la  col americana mofeta.</a:t>
            </a:r>
          </a:p>
          <a:p>
            <a:r>
              <a:rPr lang="es-ES" dirty="0"/>
              <a:t> El mirador a la derecha del castillo fue construido por el Almirante para ver los barcos que llegaban al entrar en Swansea Bay. El mirador esta rodeado de un bosque de pino de Monterrey 'Pinus radiata'.</a:t>
            </a:r>
          </a:p>
        </p:txBody>
      </p:sp>
    </p:spTree>
    <p:extLst>
      <p:ext uri="{BB962C8B-B14F-4D97-AF65-F5344CB8AC3E}">
        <p14:creationId xmlns:p14="http://schemas.microsoft.com/office/powerpoint/2010/main" val="45621914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571184" cy="5001419"/>
          </a:xfrm>
        </p:spPr>
        <p:txBody>
          <a:bodyPr>
            <a:normAutofit/>
          </a:bodyPr>
          <a:lstStyle/>
          <a:p>
            <a:r>
              <a:rPr lang="es-ES" dirty="0"/>
              <a:t>Estos árboles han conservado sus ramas más bajas que filtran los vientos dominantes y dar mayor cobertura (protección) a la zona. </a:t>
            </a:r>
          </a:p>
          <a:p>
            <a:r>
              <a:rPr lang="es-ES" dirty="0"/>
              <a:t>Un jardín japonés en la parte superior de los jardines tiene un puente rojo y blanco pintado, muchos de bambú y un lago artificial con cascada que pasa por debajo del puente.</a:t>
            </a:r>
          </a:p>
          <a:p>
            <a:r>
              <a:rPr lang="es-ES" dirty="0"/>
              <a:t> El agua que sale por Clyne Common, viaja bajo el puente japonés y por los Jardines de unirse a la mar en Blackpill. Junto al puente hay un hermoso ejemplar de Davidia involucrata var.vilmoriana ,el Árbol Handkerchief  '. </a:t>
            </a:r>
          </a:p>
          <a:p>
            <a:endParaRPr lang="es-ES" dirty="0"/>
          </a:p>
        </p:txBody>
      </p:sp>
    </p:spTree>
    <p:extLst>
      <p:ext uri="{BB962C8B-B14F-4D97-AF65-F5344CB8AC3E}">
        <p14:creationId xmlns:p14="http://schemas.microsoft.com/office/powerpoint/2010/main" val="360470211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643192" cy="6048672"/>
          </a:xfrm>
        </p:spPr>
        <p:txBody>
          <a:bodyPr>
            <a:normAutofit/>
          </a:bodyPr>
          <a:lstStyle/>
          <a:p>
            <a:r>
              <a:rPr lang="es-ES" dirty="0"/>
              <a:t>El parque está sembrado de tumbas perros pequeños para conmemorar las mascotas de la familia del almirante. </a:t>
            </a:r>
          </a:p>
          <a:p>
            <a:r>
              <a:rPr lang="es-ES" dirty="0"/>
              <a:t>Cottage Joy en la entrada frente al mar fue construido como una casa en miniatura para la relajación y la educación de las hijas del almirante por niñeras empleadas para enseñarles a leer, escribir y cocina.</a:t>
            </a:r>
          </a:p>
          <a:p>
            <a:r>
              <a:rPr lang="es-ES" dirty="0"/>
              <a:t> La más alta registrada Magnolia en Gran Bretaña ' Magnolia var campbellii. alba 'se puede encontrar aquí. </a:t>
            </a:r>
          </a:p>
          <a:p>
            <a:r>
              <a:rPr lang="es-ES" dirty="0"/>
              <a:t>El Oak bosque es un vestigio de Clyne Bosque , un importante Norman característica histórica del siglo XI . </a:t>
            </a:r>
          </a:p>
        </p:txBody>
      </p:sp>
    </p:spTree>
    <p:extLst>
      <p:ext uri="{BB962C8B-B14F-4D97-AF65-F5344CB8AC3E}">
        <p14:creationId xmlns:p14="http://schemas.microsoft.com/office/powerpoint/2010/main" val="121815960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lstStyle/>
          <a:p>
            <a:r>
              <a:rPr lang="es-ES" dirty="0"/>
              <a:t>Glynn Vivian plantaron tres árboles notables todavía vivos en frente del castillo - una Wellingtonia ' Sequoiadendron giganteum 'y dos Monterey Cypress' Cupressus macrocarpa ', una forma fastigiadas que es también uno de los más altos registrados en Gran Bretaña. </a:t>
            </a:r>
          </a:p>
          <a:p>
            <a:endParaRPr lang="es-ES" dirty="0"/>
          </a:p>
        </p:txBody>
      </p:sp>
    </p:spTree>
    <p:extLst>
      <p:ext uri="{BB962C8B-B14F-4D97-AF65-F5344CB8AC3E}">
        <p14:creationId xmlns:p14="http://schemas.microsoft.com/office/powerpoint/2010/main" val="419483479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566496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130568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48962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637587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427422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569883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405193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329709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Dewston Garden and Grottoes</a:t>
            </a:r>
          </a:p>
        </p:txBody>
      </p:sp>
      <p:sp>
        <p:nvSpPr>
          <p:cNvPr id="3" name="2 Marcador de contenido"/>
          <p:cNvSpPr>
            <a:spLocks noGrp="1"/>
          </p:cNvSpPr>
          <p:nvPr>
            <p:ph sz="quarter" idx="1"/>
          </p:nvPr>
        </p:nvSpPr>
        <p:spPr/>
        <p:txBody>
          <a:bodyPr/>
          <a:lstStyle/>
          <a:p>
            <a:r>
              <a:rPr lang="es-ES" dirty="0"/>
              <a:t>En Dewstow la casa fue construida antes de l804, cuando John Proctor (m. l837) vivieron allí. </a:t>
            </a:r>
          </a:p>
          <a:p>
            <a:r>
              <a:rPr lang="es-ES" dirty="0"/>
              <a:t>Los Jardines de  Dewstow fueron construidos después de 1895 y enterrados tras la Segunda Guerra Mundial.</a:t>
            </a:r>
          </a:p>
          <a:p>
            <a:r>
              <a:rPr lang="es-ES" dirty="0"/>
              <a:t> El redescubrimiento y restauración a gran escala de los jardines se inició en 2000. </a:t>
            </a:r>
          </a:p>
          <a:p>
            <a:r>
              <a:rPr lang="es-ES" dirty="0"/>
              <a:t>Hay un laberinto de cuevas interconectadas con túneles subterráneos, lagunas, casas tropicales de vidrio, jardín de rocas y un jardín alpino. </a:t>
            </a:r>
          </a:p>
        </p:txBody>
      </p:sp>
    </p:spTree>
    <p:extLst>
      <p:ext uri="{BB962C8B-B14F-4D97-AF65-F5344CB8AC3E}">
        <p14:creationId xmlns:p14="http://schemas.microsoft.com/office/powerpoint/2010/main" val="363418396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8229600" cy="5577483"/>
          </a:xfrm>
        </p:spPr>
        <p:txBody>
          <a:bodyPr/>
          <a:lstStyle/>
          <a:p>
            <a:r>
              <a:rPr lang="es-ES" dirty="0"/>
              <a:t>Imagínese descubrir un jardín perdido con túneles y grutas subterráneas enterrados bajo miles de toneladas de suelo por más de 50 años.</a:t>
            </a:r>
          </a:p>
          <a:p>
            <a:r>
              <a:rPr lang="es-ES" dirty="0"/>
              <a:t> Eso es lo que sucedió en los jardines Dewstow. construidos alrededor de 1895 los jardines fueron enterrados poco después de la Segunda Guerra Mundial y redescubiertos en el 2000. </a:t>
            </a:r>
          </a:p>
          <a:p>
            <a:r>
              <a:rPr lang="es-ES" dirty="0"/>
              <a:t>Los jardines contienen muchas lagunas y riachuelos, pero curiosamente un laberinto de grutas subterráneas, túneles y ferneries hundidos. </a:t>
            </a:r>
          </a:p>
          <a:p>
            <a:r>
              <a:rPr lang="es-ES" dirty="0"/>
              <a:t>Los jardines de rocas se componen de una mezcla de piedra real y cara de piedra con diferentes tipos de Pulhamite. </a:t>
            </a:r>
          </a:p>
        </p:txBody>
      </p:sp>
    </p:spTree>
    <p:extLst>
      <p:ext uri="{BB962C8B-B14F-4D97-AF65-F5344CB8AC3E}">
        <p14:creationId xmlns:p14="http://schemas.microsoft.com/office/powerpoint/2010/main" val="384729839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0650797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614069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66096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005969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347045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894723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60122"/>
            <a:ext cx="4644008" cy="66675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5976" y="64872"/>
            <a:ext cx="4788024" cy="6858000"/>
          </a:xfrm>
          <a:prstGeom prst="rect">
            <a:avLst/>
          </a:prstGeom>
        </p:spPr>
      </p:pic>
    </p:spTree>
    <p:extLst>
      <p:ext uri="{BB962C8B-B14F-4D97-AF65-F5344CB8AC3E}">
        <p14:creationId xmlns:p14="http://schemas.microsoft.com/office/powerpoint/2010/main" val="208550147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716016"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8637"/>
            <a:ext cx="4572000" cy="6858000"/>
          </a:xfrm>
          <a:prstGeom prst="rect">
            <a:avLst/>
          </a:prstGeom>
        </p:spPr>
      </p:pic>
    </p:spTree>
    <p:extLst>
      <p:ext uri="{BB962C8B-B14F-4D97-AF65-F5344CB8AC3E}">
        <p14:creationId xmlns:p14="http://schemas.microsoft.com/office/powerpoint/2010/main" val="129800971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65240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774209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488534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397918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148586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426008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20749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874831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854931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874115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603039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907575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367684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654408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820177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Duffryn.-</a:t>
            </a:r>
          </a:p>
        </p:txBody>
      </p:sp>
      <p:sp>
        <p:nvSpPr>
          <p:cNvPr id="3" name="2 Marcador de contenido"/>
          <p:cNvSpPr>
            <a:spLocks noGrp="1"/>
          </p:cNvSpPr>
          <p:nvPr>
            <p:ph sz="quarter" idx="1"/>
          </p:nvPr>
        </p:nvSpPr>
        <p:spPr/>
        <p:txBody>
          <a:bodyPr/>
          <a:lstStyle/>
          <a:p>
            <a:r>
              <a:rPr lang="es-ES" dirty="0"/>
              <a:t>Dyffryn Gardens ( galés : Gerddi Dyffryn) es una colección de jardines botánicos situados cerca de las aldeas de Dyffryn y St. Nicholas en el Vale of Glamorgan , Gales . </a:t>
            </a:r>
          </a:p>
          <a:p>
            <a:r>
              <a:rPr lang="es-ES" dirty="0"/>
              <a:t>Los jardines fueron seleccionados por la Autoridad Británica de Turismo como uno de los 100 mejores jardines en el Reino Unido.</a:t>
            </a:r>
          </a:p>
          <a:p>
            <a:r>
              <a:rPr lang="es-ES" dirty="0"/>
              <a:t>La finca Dyffryn se remonta a 640 dC, cuando la mansión de Worlton (también conocido como Worleton), que incluyó Lythans St y San Nicolás, se le concedió al obispo Oudoceus de Llandaff </a:t>
            </a:r>
          </a:p>
          <a:p>
            <a:endParaRPr lang="es-ES" dirty="0"/>
          </a:p>
        </p:txBody>
      </p:sp>
    </p:spTree>
    <p:extLst>
      <p:ext uri="{BB962C8B-B14F-4D97-AF65-F5344CB8AC3E}">
        <p14:creationId xmlns:p14="http://schemas.microsoft.com/office/powerpoint/2010/main" val="282636451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643192" cy="6048672"/>
          </a:xfrm>
        </p:spPr>
        <p:txBody>
          <a:bodyPr>
            <a:normAutofit/>
          </a:bodyPr>
          <a:lstStyle/>
          <a:p>
            <a:r>
              <a:rPr lang="es-ES" dirty="0"/>
              <a:t>El nombre de la mansión de Worlton fue cambiado a la mansión de Dyffryn, San Nicolás en el siglo 18, cuando la finca fue vendida a Dyffryn Thomas Pryce, quien construyó el primer edificio que se conoce como Dyffryn House, una mansión georgiana, en el sitio en 1749. </a:t>
            </a:r>
          </a:p>
          <a:p>
            <a:r>
              <a:rPr lang="es-ES" dirty="0"/>
              <a:t>Aunque no se llevó a cabo una amplia labor de los motivos, Pryce se inició algunas adiciones, incluyendo la construcción del jardín amurallado, piscinas de inmersión y algunas plantas ornamentales.</a:t>
            </a:r>
          </a:p>
          <a:p>
            <a:r>
              <a:rPr lang="es-ES" dirty="0"/>
              <a:t>En 1891 la finca fue vendida a Dyffryn John Cory por el entonces propietario, un banquero llamado Henry Ellis Collins. Cory entonces comenzó la construcción de la actual casa en 1893. </a:t>
            </a:r>
          </a:p>
        </p:txBody>
      </p:sp>
    </p:spTree>
    <p:extLst>
      <p:ext uri="{BB962C8B-B14F-4D97-AF65-F5344CB8AC3E}">
        <p14:creationId xmlns:p14="http://schemas.microsoft.com/office/powerpoint/2010/main" val="255003173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normAutofit lnSpcReduction="10000"/>
          </a:bodyPr>
          <a:lstStyle/>
          <a:p>
            <a:r>
              <a:rPr lang="es-ES" dirty="0"/>
              <a:t>Más tarde, Thomas Mawson , un arquitecto de paisaje conocido y primer presidente del Instituto de Arquitectura del Paisaje, fue el encargado de diseñar un jardín para complementar la nueva casa;. paisajismo comenzó en 1894 y se terminó en 1909 .</a:t>
            </a:r>
          </a:p>
          <a:p>
            <a:r>
              <a:rPr lang="es-ES" dirty="0"/>
              <a:t>En 2000 Cadw ha otorgado estos jardines Grado I estado en su registro de paisajes, parques y jardines de especial interés histórico en el País de Gales. </a:t>
            </a:r>
          </a:p>
          <a:p>
            <a:r>
              <a:rPr lang="es-ES" dirty="0"/>
              <a:t> El Grado I citación lee "Los jardines de Dyffryn son más grandioso y jardines de estilo eduardiano más destacados en Gales. Ellos son comparables a algunos de los jardines más extravagantes de la época en Gran Bretaña “.</a:t>
            </a:r>
          </a:p>
          <a:p>
            <a:endParaRPr lang="es-ES" dirty="0"/>
          </a:p>
        </p:txBody>
      </p:sp>
    </p:spTree>
    <p:extLst>
      <p:ext uri="{BB962C8B-B14F-4D97-AF65-F5344CB8AC3E}">
        <p14:creationId xmlns:p14="http://schemas.microsoft.com/office/powerpoint/2010/main" val="126293937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571184" cy="5721499"/>
          </a:xfrm>
        </p:spPr>
        <p:txBody>
          <a:bodyPr>
            <a:normAutofit/>
          </a:bodyPr>
          <a:lstStyle/>
          <a:p>
            <a:r>
              <a:rPr lang="es-ES" dirty="0"/>
              <a:t>Dyffryn House and Gardens fueron restaurados en 2006 con una subvención de £ 8.000.000,  £ 6.150.000 del Heritage Lottery Fund , y el grado I Edwardian jardines han sido restaurados a su diseño original elaborado por Thomas Mawson en 1904 para el barón John Cory.</a:t>
            </a:r>
          </a:p>
          <a:p>
            <a:r>
              <a:rPr lang="es-ES" dirty="0"/>
              <a:t> Hoy en día, los jardines de Dyffryn es una atracción turística abierta todo el año. </a:t>
            </a:r>
          </a:p>
          <a:p>
            <a:r>
              <a:rPr lang="es-ES" dirty="0"/>
              <a:t> A los jardines se accede a través de la construcción de admisión, que también alberga una tienda y una sala de té adjunto.</a:t>
            </a:r>
          </a:p>
          <a:p>
            <a:r>
              <a:rPr lang="es-ES" dirty="0"/>
              <a:t> A partir de aquí los jardines se dividen en tres áreas principales, el arboretum, Casa Dyffryn y sus jardines y las habitaciones del jardín. </a:t>
            </a:r>
          </a:p>
          <a:p>
            <a:endParaRPr lang="es-ES" dirty="0"/>
          </a:p>
        </p:txBody>
      </p:sp>
    </p:spTree>
    <p:extLst>
      <p:ext uri="{BB962C8B-B14F-4D97-AF65-F5344CB8AC3E}">
        <p14:creationId xmlns:p14="http://schemas.microsoft.com/office/powerpoint/2010/main" val="402113221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95536" y="404664"/>
            <a:ext cx="7704856" cy="6170948"/>
          </a:xfrm>
        </p:spPr>
        <p:txBody>
          <a:bodyPr>
            <a:normAutofit/>
          </a:bodyPr>
          <a:lstStyle/>
          <a:p>
            <a:r>
              <a:rPr lang="es-ES" dirty="0"/>
              <a:t>La sección oriental y más grande de los jardines contiene el arboretum, que comienza con el banco brezo, que conduce a la rocalla. </a:t>
            </a:r>
          </a:p>
          <a:p>
            <a:r>
              <a:rPr lang="es-ES" dirty="0"/>
              <a:t>La sección central, que divide el jardín botánico, en el este de las habitaciones del jardín hacia el oeste, contiene Dyffryn House y sus jardines, empezando por la casa a los del norte hacia el sur se extiende hasta el Paseo de Parra, una serie de arcos que contienen cada uno una especie diferente de vid. </a:t>
            </a:r>
          </a:p>
          <a:p>
            <a:r>
              <a:rPr lang="es-ES" dirty="0"/>
              <a:t>Los dos principales son el césped de croquet, más cerca de Dyffryn House, que corre de este a oeste paralelo al edificio principal, y el Great Lawn.</a:t>
            </a:r>
          </a:p>
          <a:p>
            <a:endParaRPr lang="es-ES" dirty="0"/>
          </a:p>
          <a:p>
            <a:endParaRPr lang="es-ES" dirty="0"/>
          </a:p>
        </p:txBody>
      </p:sp>
    </p:spTree>
    <p:extLst>
      <p:ext uri="{BB962C8B-B14F-4D97-AF65-F5344CB8AC3E}">
        <p14:creationId xmlns:p14="http://schemas.microsoft.com/office/powerpoint/2010/main" val="109616253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571184" cy="5217443"/>
          </a:xfrm>
        </p:spPr>
        <p:txBody>
          <a:bodyPr>
            <a:normAutofit/>
          </a:bodyPr>
          <a:lstStyle/>
          <a:p>
            <a:r>
              <a:rPr lang="es-ES" dirty="0"/>
              <a:t>El gran césped corre de norte a sur y en el centro un canal longitudinal, que tiene en su centro una fuente de bronce de gran tamaño.</a:t>
            </a:r>
          </a:p>
          <a:p>
            <a:r>
              <a:rPr lang="es-ES" dirty="0"/>
              <a:t>La fuente es de estilo chino y tiene una medalla de bronce del dragón chino envuelto alrededor de él;. cree que a partir de la década de 1950 .</a:t>
            </a:r>
          </a:p>
          <a:p>
            <a:r>
              <a:rPr lang="es-ES" dirty="0"/>
              <a:t> El gran césped termina con un estanque de nenúfares, que alberga dos estatuas de bronce más impresionantes, un par de demonios del viento orientales. </a:t>
            </a:r>
          </a:p>
          <a:p>
            <a:r>
              <a:rPr lang="es-ES" dirty="0"/>
              <a:t> En el extremo sur de los jardines es el Paseo de la Vid, y Lavanda, Jardín de la tarde contiene un ladrillo rojo . </a:t>
            </a:r>
          </a:p>
          <a:p>
            <a:endParaRPr lang="es-ES" dirty="0"/>
          </a:p>
        </p:txBody>
      </p:sp>
    </p:spTree>
    <p:extLst>
      <p:ext uri="{BB962C8B-B14F-4D97-AF65-F5344CB8AC3E}">
        <p14:creationId xmlns:p14="http://schemas.microsoft.com/office/powerpoint/2010/main" val="46089683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96752"/>
            <a:ext cx="7499176" cy="4929411"/>
          </a:xfrm>
        </p:spPr>
        <p:txBody>
          <a:bodyPr>
            <a:normAutofit lnSpcReduction="10000"/>
          </a:bodyPr>
          <a:lstStyle/>
          <a:p>
            <a:r>
              <a:rPr lang="es-ES" dirty="0"/>
              <a:t>La sección final de los jardines es las habitaciones del jardín, una serie de terrazas de jardines temáticos.</a:t>
            </a:r>
          </a:p>
          <a:p>
            <a:r>
              <a:rPr lang="es-ES" dirty="0"/>
              <a:t> Los 'cuartos' contienen una terraza italiana, australiana y el jardines Mediterráneos , plantas que contienen cada una de sus regiones respectivas. </a:t>
            </a:r>
          </a:p>
          <a:p>
            <a:r>
              <a:rPr lang="es-ES" dirty="0"/>
              <a:t>Otras áreas incluyen un jardín físico , jardín de rosas, lo que refleja piscina y los jardines de Pompeya. </a:t>
            </a:r>
          </a:p>
          <a:p>
            <a:r>
              <a:rPr lang="es-ES" dirty="0"/>
              <a:t>A los jardines de Pompeya,se  entra a través de un arco de 1909, se inspiraron originalmente por Reginald en viajes de Cory a Italia. </a:t>
            </a:r>
          </a:p>
          <a:p>
            <a:endParaRPr lang="es-ES" dirty="0"/>
          </a:p>
          <a:p>
            <a:endParaRPr lang="es-ES" dirty="0"/>
          </a:p>
        </p:txBody>
      </p:sp>
    </p:spTree>
    <p:extLst>
      <p:ext uri="{BB962C8B-B14F-4D97-AF65-F5344CB8AC3E}">
        <p14:creationId xmlns:p14="http://schemas.microsoft.com/office/powerpoint/2010/main" val="44511196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27168" cy="5361459"/>
          </a:xfrm>
        </p:spPr>
        <p:txBody>
          <a:bodyPr>
            <a:normAutofit lnSpcReduction="10000"/>
          </a:bodyPr>
          <a:lstStyle/>
          <a:p>
            <a:r>
              <a:rPr lang="es-ES" dirty="0"/>
              <a:t>A lo largo de los jardines hay una serie de estatuas, muchas de ellas con motivo de las personas con los animales.</a:t>
            </a:r>
          </a:p>
          <a:p>
            <a:r>
              <a:rPr lang="es-ES" dirty="0"/>
              <a:t> De las obras más notables son un león de tamaño natural de piedra propensa, una estatua de terracota de una mujer portadora de palma, firmado 'E. Kuhse ', (1881), de origen alemán  y en la parte trasera de la casa en las afueras del centro de visitantes es un gran bronce de un mandarín que monta un toro. </a:t>
            </a:r>
          </a:p>
          <a:p>
            <a:r>
              <a:rPr lang="es-ES" dirty="0"/>
              <a:t>El National Trust está prevista para administración de la casa Dyffryn  y los Jardines del Valle of Glamorgan en un contrato de arrendamiento de 50 años en 2012.</a:t>
            </a:r>
          </a:p>
          <a:p>
            <a:endParaRPr lang="es-ES" dirty="0"/>
          </a:p>
        </p:txBody>
      </p:sp>
    </p:spTree>
    <p:extLst>
      <p:ext uri="{BB962C8B-B14F-4D97-AF65-F5344CB8AC3E}">
        <p14:creationId xmlns:p14="http://schemas.microsoft.com/office/powerpoint/2010/main" val="213723539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847649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17024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9436825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257945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627801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799135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574186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367820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619669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353756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061596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917917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152644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336025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206319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620810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836427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000296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592883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184937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73819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614520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191038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4723902"/>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929593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252520" cy="6741368"/>
          </a:xfrm>
          <a:prstGeom prst="rect">
            <a:avLst/>
          </a:prstGeom>
        </p:spPr>
      </p:pic>
    </p:spTree>
    <p:extLst>
      <p:ext uri="{BB962C8B-B14F-4D97-AF65-F5344CB8AC3E}">
        <p14:creationId xmlns:p14="http://schemas.microsoft.com/office/powerpoint/2010/main" val="107799971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5206348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332656"/>
            <a:ext cx="8229600" cy="1143000"/>
          </a:xfrm>
        </p:spPr>
        <p:txBody>
          <a:bodyPr/>
          <a:lstStyle/>
          <a:p>
            <a:r>
              <a:rPr lang="es-ES" dirty="0"/>
              <a:t>Erddig Gardens.</a:t>
            </a:r>
          </a:p>
        </p:txBody>
      </p:sp>
      <p:sp>
        <p:nvSpPr>
          <p:cNvPr id="3" name="2 Marcador de contenido"/>
          <p:cNvSpPr>
            <a:spLocks noGrp="1"/>
          </p:cNvSpPr>
          <p:nvPr>
            <p:ph sz="quarter" idx="1"/>
          </p:nvPr>
        </p:nvSpPr>
        <p:spPr/>
        <p:txBody>
          <a:bodyPr>
            <a:normAutofit lnSpcReduction="10000"/>
          </a:bodyPr>
          <a:lstStyle/>
          <a:p>
            <a:r>
              <a:rPr lang="es-ES" dirty="0"/>
              <a:t>Erddig Hall es un National Trust propiedad en las afueras de Wrexham , Gales .</a:t>
            </a:r>
          </a:p>
          <a:p>
            <a:r>
              <a:rPr lang="es-ES" dirty="0"/>
              <a:t> Ubicado a 2 millas (3,2 km) al sur de Wrexham centro de la ciudad, fue construida en 1684-1687 por Josué Edisbury , el Alguacil Mayor de Denbighshire , fue diseñado en 1683 por Thomas Webb (- 1699), "masón", de Middlewich, Cheshire .  </a:t>
            </a:r>
          </a:p>
          <a:p>
            <a:r>
              <a:rPr lang="es-ES" dirty="0"/>
              <a:t>Erddig es una de las mejores casas señoriales del país, en septiembre de 2007 fue votado como "Casa  histórica" del Reino Unido y el "sitio octavo histórico más popular" en el Reino Unido por Mejor Gran Bretaña. </a:t>
            </a:r>
          </a:p>
        </p:txBody>
      </p:sp>
    </p:spTree>
    <p:extLst>
      <p:ext uri="{BB962C8B-B14F-4D97-AF65-F5344CB8AC3E}">
        <p14:creationId xmlns:p14="http://schemas.microsoft.com/office/powerpoint/2010/main" val="338907156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643192" cy="5433467"/>
          </a:xfrm>
        </p:spPr>
        <p:txBody>
          <a:bodyPr>
            <a:normAutofit lnSpcReduction="10000"/>
          </a:bodyPr>
          <a:lstStyle/>
          <a:p>
            <a:r>
              <a:rPr lang="es-ES" dirty="0"/>
              <a:t>En 2003 fue votado por los lectores de los tiempos de la radio y los espectadores del canal 5 de la serie de televisión "mejores casas solariegas de Gran Bretaña" como "el mejor segundo de Gran Bretaña".</a:t>
            </a:r>
          </a:p>
          <a:p>
            <a:r>
              <a:rPr lang="es-ES" dirty="0"/>
              <a:t> El edificio fue vendido al dueño de la Cancillería , Juan Meller en 1714.</a:t>
            </a:r>
          </a:p>
          <a:p>
            <a:r>
              <a:rPr lang="es-ES" dirty="0"/>
              <a:t> John Meller reformado y ampliado la casa (incluyendo la adición de dos alas en la década de 1720), y, a su muerte en 1733 soltera y sin hijos, se lo pasó a su sobrino, Simon Yorke (d. 1767) (primo hermano de Philip Yorke, 1r conde de Hardwicke ). </a:t>
            </a:r>
          </a:p>
          <a:p>
            <a:r>
              <a:rPr lang="es-ES" dirty="0"/>
              <a:t>La casa fue transmitida a través de la familia Yorke hasta marzo de 1973, cuando se le dono a la National Trust .</a:t>
            </a:r>
          </a:p>
          <a:p>
            <a:endParaRPr lang="es-ES" dirty="0"/>
          </a:p>
          <a:p>
            <a:endParaRPr lang="es-ES" dirty="0"/>
          </a:p>
        </p:txBody>
      </p:sp>
    </p:spTree>
    <p:extLst>
      <p:ext uri="{BB962C8B-B14F-4D97-AF65-F5344CB8AC3E}">
        <p14:creationId xmlns:p14="http://schemas.microsoft.com/office/powerpoint/2010/main" val="363220646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27168" cy="5721499"/>
          </a:xfrm>
        </p:spPr>
        <p:txBody>
          <a:bodyPr>
            <a:normAutofit lnSpcReduction="10000"/>
          </a:bodyPr>
          <a:lstStyle/>
          <a:p>
            <a:r>
              <a:rPr lang="es-ES" dirty="0"/>
              <a:t>El jardín amurallado Erddig es uno de los más importantes de sobrevivientes jardines  del siglo XVIII  en Gran Bretaña. </a:t>
            </a:r>
          </a:p>
          <a:p>
            <a:r>
              <a:rPr lang="es-ES" dirty="0"/>
              <a:t>Los jardines contienen raros frutales árboles , un conducto , un estanque , una época victoriana parterre , y son el hogar de una NCCPG Colección Nacional de Plantas de Hedera (hiedra). </a:t>
            </a:r>
          </a:p>
          <a:p>
            <a:r>
              <a:rPr lang="es-ES" dirty="0"/>
              <a:t>Hay también un buen ejemplo de las puertas y rejas hechas por herreros el hermanos Davies , de la cercana Bersham , por Stansty Parque ; las puertas se trasladó a Erddig en 1908. </a:t>
            </a:r>
          </a:p>
          <a:p>
            <a:r>
              <a:rPr lang="es-ES" dirty="0"/>
              <a:t>La disposición de los huecos en el seto de tejo  en los jardines formales puede tener una forma de panal de abejas. . </a:t>
            </a:r>
          </a:p>
        </p:txBody>
      </p:sp>
    </p:spTree>
    <p:extLst>
      <p:ext uri="{BB962C8B-B14F-4D97-AF65-F5344CB8AC3E}">
        <p14:creationId xmlns:p14="http://schemas.microsoft.com/office/powerpoint/2010/main" val="202216765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482924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194132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588495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533162619"/>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7"/>
          </a:xfrm>
          <a:prstGeom prst="rect">
            <a:avLst/>
          </a:prstGeom>
        </p:spPr>
      </p:pic>
    </p:spTree>
    <p:extLst>
      <p:ext uri="{BB962C8B-B14F-4D97-AF65-F5344CB8AC3E}">
        <p14:creationId xmlns:p14="http://schemas.microsoft.com/office/powerpoint/2010/main" val="2983423550"/>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069452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8046525"/>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7714274"/>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94" y="1"/>
            <a:ext cx="9144000" cy="6858000"/>
          </a:xfrm>
          <a:prstGeom prst="rect">
            <a:avLst/>
          </a:prstGeom>
        </p:spPr>
      </p:pic>
    </p:spTree>
    <p:extLst>
      <p:ext uri="{BB962C8B-B14F-4D97-AF65-F5344CB8AC3E}">
        <p14:creationId xmlns:p14="http://schemas.microsoft.com/office/powerpoint/2010/main" val="28672145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552708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758716"/>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0930659"/>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0119019"/>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8607548"/>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8325676"/>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248604"/>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172408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4740978"/>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6593250"/>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554595"/>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47" y="-315416"/>
            <a:ext cx="9144000" cy="6984776"/>
          </a:xfrm>
          <a:prstGeom prst="rect">
            <a:avLst/>
          </a:prstGeom>
        </p:spPr>
      </p:pic>
    </p:spTree>
    <p:extLst>
      <p:ext uri="{BB962C8B-B14F-4D97-AF65-F5344CB8AC3E}">
        <p14:creationId xmlns:p14="http://schemas.microsoft.com/office/powerpoint/2010/main" val="3770273258"/>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3625752"/>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9259581"/>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6210926"/>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5098211"/>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61356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242</TotalTime>
  <Words>3174</Words>
  <Application>Microsoft Office PowerPoint</Application>
  <PresentationFormat>Presentación en pantalla (4:3)</PresentationFormat>
  <Paragraphs>121</Paragraphs>
  <Slides>191</Slides>
  <Notes>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191</vt:i4>
      </vt:variant>
    </vt:vector>
  </HeadingPairs>
  <TitlesOfParts>
    <vt:vector size="196" baseType="lpstr">
      <vt:lpstr>Calibri</vt:lpstr>
      <vt:lpstr>Century Schoolbook</vt:lpstr>
      <vt:lpstr>Wingdings</vt:lpstr>
      <vt:lpstr>Wingdings 2</vt:lpstr>
      <vt:lpstr>Default Theme</vt:lpstr>
      <vt:lpstr>EUROPA.-LA VUELTA AL MUNDO EN 885 JARDINES.-PAIS DE GALES.-</vt:lpstr>
      <vt:lpstr>Aberglasney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Cae Hir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Chirk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Cilwyn Lodge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Clyne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Dewston Garden and Grottoes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Duffryn.-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Erddig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14</cp:revision>
  <dcterms:created xsi:type="dcterms:W3CDTF">2013-08-24T06:13:10Z</dcterms:created>
  <dcterms:modified xsi:type="dcterms:W3CDTF">2018-03-13T07:41:11Z</dcterms:modified>
</cp:coreProperties>
</file>