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264696" cy="1894362"/>
          </a:xfrm>
        </p:spPr>
        <p:txBody>
          <a:bodyPr>
            <a:noAutofit/>
          </a:bodyPr>
          <a:lstStyle/>
          <a:p>
            <a:r>
              <a:rPr lang="es-ES" sz="3200" dirty="0"/>
              <a:t>EUROPA.-LA VUELTA AL MUNDO EN 885 JARDINES.-PAIS DE GALES.-F</a:t>
            </a:r>
          </a:p>
        </p:txBody>
      </p:sp>
      <p:sp>
        <p:nvSpPr>
          <p:cNvPr id="3" name="2 Subtítulo"/>
          <p:cNvSpPr>
            <a:spLocks noGrp="1"/>
          </p:cNvSpPr>
          <p:nvPr>
            <p:ph type="subTitle" idx="1"/>
          </p:nvPr>
        </p:nvSpPr>
        <p:spPr>
          <a:xfrm>
            <a:off x="3995936" y="4581128"/>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Aberglassney House </a:t>
            </a:r>
          </a:p>
        </p:txBody>
      </p:sp>
      <p:sp>
        <p:nvSpPr>
          <p:cNvPr id="7171" name="2 Marcador de contenido"/>
          <p:cNvSpPr>
            <a:spLocks noGrp="1"/>
          </p:cNvSpPr>
          <p:nvPr>
            <p:ph sz="quarter" idx="1"/>
          </p:nvPr>
        </p:nvSpPr>
        <p:spPr>
          <a:xfrm>
            <a:off x="914400" y="1989138"/>
            <a:ext cx="7185992" cy="4032250"/>
          </a:xfrm>
        </p:spPr>
        <p:txBody>
          <a:bodyPr/>
          <a:lstStyle/>
          <a:p>
            <a:r>
              <a:rPr lang="es-ES" dirty="0"/>
              <a:t>Aberglasney House Gardens es una casa medieval y los jardines situado en el valle Tywi , Carmarthenshire , Oeste de Gales . </a:t>
            </a:r>
          </a:p>
          <a:p>
            <a:r>
              <a:rPr lang="es-ES" dirty="0"/>
              <a:t>Es propiedad y esta administrada por Aberglasney Restauración Trust, una organización benéfica registrada.</a:t>
            </a:r>
          </a:p>
          <a:p>
            <a:r>
              <a:rPr lang="es-ES" dirty="0"/>
              <a:t>En 1995, una transferencia se acordó con el Fondo Aberglasney Restauración</a:t>
            </a:r>
          </a:p>
          <a:p>
            <a:pPr eaLnBrk="1" hangingPunct="1"/>
            <a:endParaRPr lang="es-ES" dirty="0"/>
          </a:p>
        </p:txBody>
      </p:sp>
    </p:spTree>
    <p:extLst>
      <p:ext uri="{BB962C8B-B14F-4D97-AF65-F5344CB8AC3E}">
        <p14:creationId xmlns:p14="http://schemas.microsoft.com/office/powerpoint/2010/main" val="395297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85992" cy="5254625"/>
          </a:xfrm>
        </p:spPr>
        <p:txBody>
          <a:bodyPr/>
          <a:lstStyle/>
          <a:p>
            <a:r>
              <a:rPr lang="es-ES" dirty="0"/>
              <a:t>Como la restauración de la casa ya había comenzado, que no era elegible para la BBC Restauración serie, por lo que el director William Wilkins hizo un llamamiento a los Estados Unidos horticultores y benefactores Frank y Cabot Ann .</a:t>
            </a:r>
          </a:p>
          <a:p>
            <a:r>
              <a:rPr lang="es-ES" dirty="0"/>
              <a:t>Las (4,0 hectáreas) jardines abiertos al público en 1999, contienen tres espacios protegidos:</a:t>
            </a:r>
          </a:p>
          <a:p>
            <a:r>
              <a:rPr lang="es-ES" dirty="0"/>
              <a:t>Jardín del claustro, que sobre la base de un estudio arqueológico en 1999 tomó la posible edad del sitio se remonta al siglo XIII, con el descubrimiento de una moneda de plata de la Cruz de larga data del reinado de Eduardo I .</a:t>
            </a:r>
          </a:p>
          <a:p>
            <a:endParaRPr lang="es-ES" dirty="0"/>
          </a:p>
          <a:p>
            <a:endParaRPr lang="es-ES" dirty="0"/>
          </a:p>
        </p:txBody>
      </p:sp>
    </p:spTree>
    <p:extLst>
      <p:ext uri="{BB962C8B-B14F-4D97-AF65-F5344CB8AC3E}">
        <p14:creationId xmlns:p14="http://schemas.microsoft.com/office/powerpoint/2010/main" val="717230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969968" cy="5470525"/>
          </a:xfrm>
        </p:spPr>
        <p:txBody>
          <a:bodyPr/>
          <a:lstStyle/>
          <a:p>
            <a:pPr eaLnBrk="1" hangingPunct="1"/>
            <a:r>
              <a:rPr lang="es-ES" dirty="0"/>
              <a:t>Ninfarium premiado jardín basado en los jardines de Ninfa, cerca de Roma. </a:t>
            </a:r>
          </a:p>
          <a:p>
            <a:pPr eaLnBrk="1" hangingPunct="1"/>
            <a:r>
              <a:rPr lang="es-ES" dirty="0"/>
              <a:t>Construido sobre las ruinas central de la mansión y se llena de una gran variedad de plantas exóticas. </a:t>
            </a:r>
          </a:p>
          <a:p>
            <a:pPr eaLnBrk="1" hangingPunct="1"/>
            <a:r>
              <a:rPr lang="es-ES" dirty="0"/>
              <a:t>De abril a septiembre, Aberglasney está abierto de 10 am - 6 pm; en el invierno (octubre a marzo) - 10:30 am - 16:00. </a:t>
            </a:r>
          </a:p>
        </p:txBody>
      </p:sp>
    </p:spTree>
    <p:extLst>
      <p:ext uri="{BB962C8B-B14F-4D97-AF65-F5344CB8AC3E}">
        <p14:creationId xmlns:p14="http://schemas.microsoft.com/office/powerpoint/2010/main" val="2253553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berglasn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25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berglasney Hous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870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berglasney_gardens_mans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89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erglasney.-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285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erglasney.-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31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berglasney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12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berglasney Gardens.-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690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berglasney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327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berglasney.-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68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berglasney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143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Aberglasn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831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berglasne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07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berglasney.-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626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berglasney.-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09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berglasney.-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03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berglasney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842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berglasney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987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berglasney Gardens.-.s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462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berglasney Gardens.-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303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berglasney.-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958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berglasney Gardens.-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69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berglasney_Gardens.-s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207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berglasney.-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774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berglasney.-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8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berglasney.-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701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berglasney.-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354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berglasney.-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807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berglasney.-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415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Aberglasney Garden.-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937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berglasney Gardens.-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847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berglasney Gardens.-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1910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berglasney Gardens.-a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638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berglasney Gardens.-x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655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berglasney_gardens.-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090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hangingPunct="1"/>
            <a:r>
              <a:rPr lang="es-ES" dirty="0"/>
              <a:t>Cae Hir Garden</a:t>
            </a:r>
          </a:p>
        </p:txBody>
      </p:sp>
      <p:sp>
        <p:nvSpPr>
          <p:cNvPr id="45059" name="2 Marcador de contenido"/>
          <p:cNvSpPr>
            <a:spLocks noGrp="1"/>
          </p:cNvSpPr>
          <p:nvPr>
            <p:ph sz="quarter" idx="1"/>
          </p:nvPr>
        </p:nvSpPr>
        <p:spPr/>
        <p:txBody>
          <a:bodyPr/>
          <a:lstStyle/>
          <a:p>
            <a:pPr eaLnBrk="1" hangingPunct="1"/>
            <a:r>
              <a:rPr lang="es-ES" dirty="0"/>
              <a:t>Un jardín de Gales con una historia holandesa, Cae Jardines Hir fueron creados por Wil tradición familiar Akkermans con más de 200 años de la horticultura holandesa ha culminado en la creación de este eco-amigable y único de 6 acres de jardín creado a partir de cuatro prados de edad.</a:t>
            </a:r>
          </a:p>
          <a:p>
            <a:pPr eaLnBrk="1" hangingPunct="1"/>
            <a:r>
              <a:rPr lang="es-ES" dirty="0"/>
              <a:t> Una experiencia estimulante en realidad.</a:t>
            </a:r>
          </a:p>
          <a:p>
            <a:pPr eaLnBrk="1" hangingPunct="1"/>
            <a:r>
              <a:rPr lang="es-ES" dirty="0"/>
              <a:t>Las características incluyen un jardín de bonsáis, colección de cactus, jardín del pantano, río, plantas herbáceas, piedra y lagunas, algunas de las cuales son naturales. </a:t>
            </a:r>
          </a:p>
        </p:txBody>
      </p:sp>
    </p:spTree>
    <p:extLst>
      <p:ext uri="{BB962C8B-B14F-4D97-AF65-F5344CB8AC3E}">
        <p14:creationId xmlns:p14="http://schemas.microsoft.com/office/powerpoint/2010/main" val="4052208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549275"/>
            <a:ext cx="7113984" cy="5470525"/>
          </a:xfrm>
        </p:spPr>
        <p:txBody>
          <a:bodyPr/>
          <a:lstStyle/>
          <a:p>
            <a:pPr eaLnBrk="1" hangingPunct="1"/>
            <a:r>
              <a:rPr lang="es-ES" dirty="0"/>
              <a:t>Wil Akkermans se retiró en 2009, pero aún se le puede ver casi todos los días de lectura o escarda en el jardín, que ahora es mantenido por su hijo Stuart. </a:t>
            </a:r>
          </a:p>
          <a:p>
            <a:pPr eaLnBrk="1" hangingPunct="1"/>
            <a:r>
              <a:rPr lang="es-ES" dirty="0"/>
              <a:t> El salón de té está a cargo de su hija Julie. </a:t>
            </a:r>
          </a:p>
          <a:p>
            <a:pPr eaLnBrk="1" hangingPunct="1"/>
            <a:r>
              <a:rPr lang="es-ES" dirty="0"/>
              <a:t>Una verdadera empresa familiar donde se le garantiza la más cordial de las bienvenidas.</a:t>
            </a:r>
          </a:p>
        </p:txBody>
      </p:sp>
    </p:spTree>
    <p:extLst>
      <p:ext uri="{BB962C8B-B14F-4D97-AF65-F5344CB8AC3E}">
        <p14:creationId xmlns:p14="http://schemas.microsoft.com/office/powerpoint/2010/main" val="2467549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ae Hi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185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ae Hi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58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ae Hi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442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ae Hi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09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ae Hi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494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ae Hir.-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1769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ae Hi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600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ae Hi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44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ae Hi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050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ae Hi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112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ae Hir.-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3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ae Hir.-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65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ae Hir.-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890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ae Hir.-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Cae Hir.-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886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ae_hir_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0146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p:txBody>
          <a:bodyPr/>
          <a:lstStyle/>
          <a:p>
            <a:pPr eaLnBrk="1" hangingPunct="1"/>
            <a:r>
              <a:rPr lang="es-ES" dirty="0"/>
              <a:t>  Chirk Castle</a:t>
            </a:r>
          </a:p>
        </p:txBody>
      </p:sp>
      <p:sp>
        <p:nvSpPr>
          <p:cNvPr id="62467" name="2 Marcador de contenido"/>
          <p:cNvSpPr>
            <a:spLocks noGrp="1"/>
          </p:cNvSpPr>
          <p:nvPr>
            <p:ph sz="quarter" idx="1"/>
          </p:nvPr>
        </p:nvSpPr>
        <p:spPr>
          <a:xfrm>
            <a:off x="914400" y="1447800"/>
            <a:ext cx="7258000" cy="5149850"/>
          </a:xfrm>
        </p:spPr>
        <p:txBody>
          <a:bodyPr/>
          <a:lstStyle/>
          <a:p>
            <a:r>
              <a:rPr lang="es-ES" b="1" dirty="0"/>
              <a:t>Chirk Castle</a:t>
            </a:r>
            <a:r>
              <a:rPr lang="es-ES" dirty="0"/>
              <a:t>  es un castillo situado en Chirk , Wrexham , Gales . </a:t>
            </a:r>
          </a:p>
          <a:p>
            <a:r>
              <a:rPr lang="es-ES" dirty="0"/>
              <a:t>El castillo fue construido en 1295 por Roger Mortimer de Chirk , tío de Roger Mortimer, 1er Conde de Marcher como parte de la cadena de fortalezas del rey Eduardo I a través del norte de Gales .</a:t>
            </a:r>
          </a:p>
          <a:p>
            <a:r>
              <a:rPr lang="es-ES" dirty="0"/>
              <a:t>  Que guarda la entrada a la Valle Ceiriog . </a:t>
            </a:r>
          </a:p>
          <a:p>
            <a:r>
              <a:rPr lang="es-ES" dirty="0"/>
              <a:t>Fue el centro administrativo  de Chirkland </a:t>
            </a:r>
          </a:p>
          <a:p>
            <a:r>
              <a:rPr lang="es-ES" dirty="0"/>
              <a:t>El castillo fue comprado por Thomas Myddelton en 1595 por £ 5.000 (aprox. £ 11 millones ´de 2008)</a:t>
            </a:r>
          </a:p>
        </p:txBody>
      </p:sp>
    </p:spTree>
    <p:extLst>
      <p:ext uri="{BB962C8B-B14F-4D97-AF65-F5344CB8AC3E}">
        <p14:creationId xmlns:p14="http://schemas.microsoft.com/office/powerpoint/2010/main" val="14538568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476250"/>
            <a:ext cx="7113984" cy="5832475"/>
          </a:xfrm>
        </p:spPr>
        <p:txBody>
          <a:bodyPr/>
          <a:lstStyle/>
          <a:p>
            <a:r>
              <a:rPr lang="es-ES" dirty="0"/>
              <a:t>Su hijo, Thomas Myddelton de Chirk Castle era un parlamentario durante la Guerra Civil Inglésa , pero se convirtió en un realista en el Cheshire Rising de 1659. Después de la Restauración , su hijo se convirtió en Sir Thomas Myddelton, 1r Barón de Chirke. </a:t>
            </a:r>
          </a:p>
          <a:p>
            <a:r>
              <a:rPr lang="es-ES" dirty="0"/>
              <a:t> Durante la década de 1930 el castillo fue el hogar de Thomas Scott-Ellis,8º barón Howard de Walden , un cliente importante de las artes y defensor de la cultura galesa . </a:t>
            </a:r>
          </a:p>
          <a:p>
            <a:r>
              <a:rPr lang="es-ES" dirty="0"/>
              <a:t> La familia Myddelton residió en Chirk Castle hasta el año 2004. teniente coronel Ririd Myddleton era un escudero adicional de la reina Isabel II desde 1952 hasta su muerte en 1988. </a:t>
            </a:r>
          </a:p>
        </p:txBody>
      </p:sp>
    </p:spTree>
    <p:extLst>
      <p:ext uri="{BB962C8B-B14F-4D97-AF65-F5344CB8AC3E}">
        <p14:creationId xmlns:p14="http://schemas.microsoft.com/office/powerpoint/2010/main" val="34067354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76250"/>
            <a:ext cx="7113984" cy="5543550"/>
          </a:xfrm>
        </p:spPr>
        <p:txBody>
          <a:bodyPr/>
          <a:lstStyle/>
          <a:p>
            <a:r>
              <a:rPr lang="es-ES" dirty="0"/>
              <a:t>El castillo se encuentra actualmente en la propiedad de la Fundación Nacional para Lugares de Interés Histórico o de Belleza Natural y está abierto al público entre febrero y octubre. </a:t>
            </a:r>
          </a:p>
          <a:p>
            <a:r>
              <a:rPr lang="es-ES" dirty="0"/>
              <a:t>La propiedad también se destaca por sus jardines, con recortados setos de tejo,  borduras de herbáceas, jardines y terrazas de rocalla y rodeado de zonas verdes del siglo XVIII. </a:t>
            </a:r>
          </a:p>
          <a:p>
            <a:endParaRPr lang="es-ES" dirty="0"/>
          </a:p>
        </p:txBody>
      </p:sp>
    </p:spTree>
    <p:extLst>
      <p:ext uri="{BB962C8B-B14F-4D97-AF65-F5344CB8AC3E}">
        <p14:creationId xmlns:p14="http://schemas.microsoft.com/office/powerpoint/2010/main" val="2396399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hirk Castle.-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905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irk Castle.-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568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irk Castle Garden.-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014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irk Castl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282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hirk Castl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0543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hirk Castle Gardens.-Wal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510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Chirk Castl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1814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irk Castl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7922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irck Castle.jpg"/>
          <p:cNvPicPr>
            <a:picLocks noChangeAspect="1"/>
          </p:cNvPicPr>
          <p:nvPr/>
        </p:nvPicPr>
        <p:blipFill rotWithShape="1">
          <a:blip r:embed="rId2">
            <a:extLst>
              <a:ext uri="{28A0092B-C50C-407E-A947-70E740481C1C}">
                <a14:useLocalDpi xmlns:a14="http://schemas.microsoft.com/office/drawing/2010/main" val="0"/>
              </a:ext>
            </a:extLst>
          </a:blip>
          <a:srcRect l="3363" t="4706" r="3318"/>
          <a:stretch/>
        </p:blipFill>
        <p:spPr bwMode="auto">
          <a:xfrm>
            <a:off x="0" y="0"/>
            <a:ext cx="9574306" cy="74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0808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irk Castle.-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1002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irk Castl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5340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irk Castle Gardens.-x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2303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irk_Castle_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553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Chirk Castl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868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irk Castle Gardens.-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3626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irk Castle.-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61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irk Castle.-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645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irk Castl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3887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irk Castl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013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irk Castle.-x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4196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irk Castle.-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263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irk Castle.-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9704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irk Castle.-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3308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hirk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920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irk Castl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025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irk Castle.-x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642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irk Castle .-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331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irk_Castle_gard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6563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3 Imagen" descr="Chirk Castle Gardens.-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3058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irk Castle Gardens.-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30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irk Castle Gardens.-Wal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8118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dirty="0"/>
              <a:t>National Botanic Garden Wales</a:t>
            </a:r>
          </a:p>
        </p:txBody>
      </p:sp>
      <p:sp>
        <p:nvSpPr>
          <p:cNvPr id="97283" name="2 Marcador de contenido"/>
          <p:cNvSpPr>
            <a:spLocks noGrp="1"/>
          </p:cNvSpPr>
          <p:nvPr>
            <p:ph sz="quarter" idx="1"/>
          </p:nvPr>
        </p:nvSpPr>
        <p:spPr>
          <a:xfrm>
            <a:off x="914400" y="2060575"/>
            <a:ext cx="7185992" cy="3959225"/>
          </a:xfrm>
        </p:spPr>
        <p:txBody>
          <a:bodyPr/>
          <a:lstStyle/>
          <a:p>
            <a:pPr eaLnBrk="1" hangingPunct="1"/>
            <a:r>
              <a:rPr lang="es-ES" dirty="0"/>
              <a:t>El </a:t>
            </a:r>
            <a:r>
              <a:rPr lang="es-ES" b="1" dirty="0"/>
              <a:t>Jardín Botánico Nacional de Gales</a:t>
            </a:r>
            <a:r>
              <a:rPr lang="es-ES" dirty="0"/>
              <a:t> (NBGW) está situado cerca de Llanarthney en el Towy Valley, Carmarthenshire, País de Gales . </a:t>
            </a:r>
          </a:p>
          <a:p>
            <a:pPr eaLnBrk="1" hangingPunct="1"/>
            <a:r>
              <a:rPr lang="es-ES" dirty="0"/>
              <a:t>El jardín es a la vez una atracción turística y un centro  de investigación y conservación botanica,  las características más grande del mundo es un solo segmento de invernadero de 110 m  de largo por 60 m  de ancho. </a:t>
            </a:r>
          </a:p>
        </p:txBody>
      </p:sp>
    </p:spTree>
    <p:extLst>
      <p:ext uri="{BB962C8B-B14F-4D97-AF65-F5344CB8AC3E}">
        <p14:creationId xmlns:p14="http://schemas.microsoft.com/office/powerpoint/2010/main" val="16234499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914400" y="981075"/>
            <a:ext cx="7185992" cy="5038725"/>
          </a:xfrm>
        </p:spPr>
        <p:txBody>
          <a:bodyPr/>
          <a:lstStyle/>
          <a:p>
            <a:r>
              <a:rPr lang="es-ES" dirty="0"/>
              <a:t>NBGW busca "desarrollar una solución viable a nivel mundial de los jardínes botánicos nacionales dedicado a la investigación y conservación de la biodiversidad y su utilización sostenible, el aprendizaje permanente y al disfrute del visitante.</a:t>
            </a:r>
          </a:p>
          <a:p>
            <a:r>
              <a:rPr lang="es-ES" dirty="0"/>
              <a:t>La familia Middleton de Oswestry construyó una mansión en el siglo XVII temprano</a:t>
            </a:r>
          </a:p>
          <a:p>
            <a:r>
              <a:rPr lang="es-ES" dirty="0"/>
              <a:t> En 1789, Sir William Paxton compró la finca de £ 40,000 para crear un parque acuático.</a:t>
            </a:r>
          </a:p>
          <a:p>
            <a:endParaRPr lang="es-ES" dirty="0"/>
          </a:p>
          <a:p>
            <a:endParaRPr lang="es-ES" dirty="0"/>
          </a:p>
        </p:txBody>
      </p:sp>
    </p:spTree>
    <p:extLst>
      <p:ext uri="{BB962C8B-B14F-4D97-AF65-F5344CB8AC3E}">
        <p14:creationId xmlns:p14="http://schemas.microsoft.com/office/powerpoint/2010/main" val="38787058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836613"/>
            <a:ext cx="6969968" cy="5183187"/>
          </a:xfrm>
        </p:spPr>
        <p:txBody>
          <a:bodyPr/>
          <a:lstStyle/>
          <a:p>
            <a:r>
              <a:rPr lang="es-ES" dirty="0"/>
              <a:t>Él utilizó su gran riqueza para emplear algunas de las mejores mentes creativas de su época, entre ellos el eminente arquitecto Samuel Pepys Cockerell, a quien le encargo  diseñar y construir un nuevo Middleton Hall, convirtiendo  el original en una granja. </a:t>
            </a:r>
          </a:p>
          <a:p>
            <a:r>
              <a:rPr lang="es-ES" dirty="0"/>
              <a:t>El nuevo Middleton Hall se convirtió en "una de las mansiones más espléndidas de Gales del Sur" que "eclipsó la más orgullosa de las mansiones del Cámbrico en la pompa y el esplendor asiático".</a:t>
            </a:r>
          </a:p>
        </p:txBody>
      </p:sp>
    </p:spTree>
    <p:extLst>
      <p:ext uri="{BB962C8B-B14F-4D97-AF65-F5344CB8AC3E}">
        <p14:creationId xmlns:p14="http://schemas.microsoft.com/office/powerpoint/2010/main" val="30871982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755651" y="333375"/>
            <a:ext cx="7272734" cy="6119813"/>
          </a:xfrm>
        </p:spPr>
        <p:txBody>
          <a:bodyPr/>
          <a:lstStyle/>
          <a:p>
            <a:r>
              <a:rPr lang="es-ES" dirty="0"/>
              <a:t>La idea de un Jardín Botánico Nacional de Gales la originó  el artista galés, William Wilkins, cuya tía le había descrito las ruinas de una elaboración de las características del agua que había descubierto mientras caminaba en el bosque local en Pont Felin Gat. </a:t>
            </a:r>
            <a:endParaRPr lang="es-ES" baseline="30000" dirty="0"/>
          </a:p>
          <a:p>
            <a:r>
              <a:rPr lang="es-ES" dirty="0"/>
              <a:t> En el marco del orientación de los galeses confianza Jardines Históricos, se solicitó a la Comisión del Milenio para financiar el primer jardín botánico nacional de Gran Bretaña  en 200 años.</a:t>
            </a:r>
          </a:p>
          <a:p>
            <a:r>
              <a:rPr lang="es-ES" dirty="0"/>
              <a:t>El jardín fue abierto al público por primera vez el 24 de mayo de 2000, y fue inaugurado oficialmente el 21 de julio por el Príncipe de Gales.</a:t>
            </a:r>
          </a:p>
        </p:txBody>
      </p:sp>
    </p:spTree>
    <p:extLst>
      <p:ext uri="{BB962C8B-B14F-4D97-AF65-F5344CB8AC3E}">
        <p14:creationId xmlns:p14="http://schemas.microsoft.com/office/powerpoint/2010/main" val="11887378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611188" y="620713"/>
            <a:ext cx="8208962" cy="5761037"/>
          </a:xfrm>
        </p:spPr>
        <p:txBody>
          <a:bodyPr/>
          <a:lstStyle/>
          <a:p>
            <a:r>
              <a:rPr lang="es-ES" dirty="0"/>
              <a:t>En 2003, el jardín se encontró con serias dificultades financieras, y en 2004 aceptó un paquete financiero de la Asamblea Nacional de Gales, Carmarthenshire County Council y la Comisión del Milenio para asegurar su futuro.</a:t>
            </a:r>
          </a:p>
          <a:p>
            <a:r>
              <a:rPr lang="es-ES" dirty="0"/>
              <a:t>El sitio se extiende a 568 hectáreas (2,30 km </a:t>
            </a:r>
            <a:r>
              <a:rPr lang="es-ES" baseline="30000" dirty="0"/>
              <a:t>2),</a:t>
            </a:r>
            <a:r>
              <a:rPr lang="es-ES" dirty="0"/>
              <a:t>  y entre las plantas raras y amenazadas del jardín es el mostajo </a:t>
            </a:r>
            <a:r>
              <a:rPr lang="es-ES" i="1" dirty="0"/>
              <a:t>Sorbus leyana</a:t>
            </a:r>
            <a:r>
              <a:rPr lang="es-ES" dirty="0"/>
              <a:t> . </a:t>
            </a:r>
            <a:endParaRPr lang="es-ES" baseline="30000" dirty="0"/>
          </a:p>
          <a:p>
            <a:r>
              <a:rPr lang="es-ES" dirty="0"/>
              <a:t>Los enfoques del siglo XXI para el reciclaje y la conservación se han utilizado en el diseño del centro: la biomasa reciclada se utiliza para proporcionar calefacción para algunas de las instalaciones como el centro de visitantes y los invernaderos.</a:t>
            </a:r>
          </a:p>
          <a:p>
            <a:endParaRPr lang="es-ES" dirty="0"/>
          </a:p>
        </p:txBody>
      </p:sp>
    </p:spTree>
    <p:extLst>
      <p:ext uri="{BB962C8B-B14F-4D97-AF65-F5344CB8AC3E}">
        <p14:creationId xmlns:p14="http://schemas.microsoft.com/office/powerpoint/2010/main" val="37016033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National Botanic Gardens of 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9287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National Botanic Gardens of Wal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8250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National Botanic Gardens of Wales..-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3154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National Botanic Gardens of Wal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6908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National Botanic Gardens of Wal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3242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National Botanic Gardens of Wale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9144000" cy="609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7286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National Botanic Gardens of Wal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1368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National Botanic Garden of Wales.-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2545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National Botanic Garden Wales.-x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5211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National Botanic Garden Wales.-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343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National Botanic Gardens of Wale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3271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National Botanic Gardens of Wal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2219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National_Botanical_Garden_of_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7138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Natiional Botanic Gardens.-Glasnevi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7762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National Garden Exibi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128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Natuional Gardens Exibi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574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1114</Words>
  <Application>Microsoft Office PowerPoint</Application>
  <PresentationFormat>Presentación en pantalla (4:3)</PresentationFormat>
  <Paragraphs>45</Paragraphs>
  <Slides>110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110</vt:i4>
      </vt:variant>
    </vt:vector>
  </HeadingPairs>
  <TitlesOfParts>
    <vt:vector size="114" baseType="lpstr">
      <vt:lpstr>Century Schoolbook</vt:lpstr>
      <vt:lpstr>Wingdings</vt:lpstr>
      <vt:lpstr>Wingdings 2</vt:lpstr>
      <vt:lpstr>Default Theme</vt:lpstr>
      <vt:lpstr>EUROPA.-LA VUELTA AL MUNDO EN 885 JARDINES.-PAIS DE GALES.-F</vt:lpstr>
      <vt:lpstr>Aberglassney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Cae Hir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Chirk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 Wales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7</cp:revision>
  <dcterms:created xsi:type="dcterms:W3CDTF">2013-09-07T04:16:19Z</dcterms:created>
  <dcterms:modified xsi:type="dcterms:W3CDTF">2018-03-13T07:55:10Z</dcterms:modified>
</cp:coreProperties>
</file>