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upload.wikimedia.org/wikipedia/commons/4/42/WXM-SDSC0055.jpg"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264696" cy="1894362"/>
          </a:xfrm>
        </p:spPr>
        <p:txBody>
          <a:bodyPr>
            <a:noAutofit/>
          </a:bodyPr>
          <a:lstStyle/>
          <a:p>
            <a:r>
              <a:rPr lang="es-ES" sz="3200" dirty="0"/>
              <a:t>EUROPA.-LA VUELTA AL MUNDO EN 885 JARDINES.-PAIS DE GALES.-I</a:t>
            </a:r>
          </a:p>
        </p:txBody>
      </p:sp>
      <p:sp>
        <p:nvSpPr>
          <p:cNvPr id="3" name="2 Subtítulo"/>
          <p:cNvSpPr>
            <a:spLocks noGrp="1"/>
          </p:cNvSpPr>
          <p:nvPr>
            <p:ph type="subTitle" idx="1"/>
          </p:nvPr>
        </p:nvSpPr>
        <p:spPr>
          <a:xfrm>
            <a:off x="4067944" y="450912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Erddig Garden</a:t>
            </a:r>
          </a:p>
        </p:txBody>
      </p:sp>
      <p:sp>
        <p:nvSpPr>
          <p:cNvPr id="7171" name="2 Marcador de contenido"/>
          <p:cNvSpPr>
            <a:spLocks noGrp="1"/>
          </p:cNvSpPr>
          <p:nvPr>
            <p:ph sz="quarter" idx="1"/>
          </p:nvPr>
        </p:nvSpPr>
        <p:spPr/>
        <p:txBody>
          <a:bodyPr/>
          <a:lstStyle/>
          <a:p>
            <a:pPr eaLnBrk="1" hangingPunct="1"/>
            <a:r>
              <a:rPr lang="es-ES" b="1" dirty="0"/>
              <a:t>Erddig Hall</a:t>
            </a:r>
            <a:r>
              <a:rPr lang="es-ES" dirty="0"/>
              <a:t> es propiedad de la National Trust en las afueras de Wrexham , Gales .</a:t>
            </a:r>
          </a:p>
          <a:p>
            <a:pPr eaLnBrk="1" hangingPunct="1"/>
            <a:r>
              <a:rPr lang="es-ES" dirty="0"/>
              <a:t>Ubicado a  (3.2 kilómetros) al sur de Wrexham centro de la ciudad, fue construida en 1684-1687 por Josué Edisbury , el en  Denbighshire y fue diseñado por Thomas Webb . </a:t>
            </a:r>
          </a:p>
          <a:p>
            <a:pPr eaLnBrk="1" hangingPunct="1"/>
            <a:r>
              <a:rPr lang="es-ES" dirty="0"/>
              <a:t> Erddig es uno de los mejores casas señoriales del país en septiembre de 2007 fue votada como "Casa histórica  favorita" del Reino Unido y el "sitio de octavo histórico más popular" en el Reino Unido de lo mejor de Gran Bretaña </a:t>
            </a:r>
            <a:endParaRPr lang="es-ES" baseline="30000" dirty="0"/>
          </a:p>
          <a:p>
            <a:pPr eaLnBrk="1" hangingPunct="1">
              <a:buFont typeface="Wingdings 2" pitchFamily="18" charset="2"/>
              <a:buNone/>
            </a:pPr>
            <a:endParaRPr lang="es-ES" dirty="0"/>
          </a:p>
        </p:txBody>
      </p:sp>
    </p:spTree>
    <p:extLst>
      <p:ext uri="{BB962C8B-B14F-4D97-AF65-F5344CB8AC3E}">
        <p14:creationId xmlns:p14="http://schemas.microsoft.com/office/powerpoint/2010/main" val="1058940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80728"/>
            <a:ext cx="7041976" cy="5039072"/>
          </a:xfrm>
        </p:spPr>
        <p:txBody>
          <a:bodyPr/>
          <a:lstStyle/>
          <a:p>
            <a:pPr eaLnBrk="1" hangingPunct="1"/>
            <a:r>
              <a:rPr lang="es-ES" dirty="0"/>
              <a:t>En 2003, fue votado por los lectores de el Radio Times y los espectadores del canal 5 de la serie de televisión "mejores casas señoriales de Gran Bretaña", como "el segundo mejor  de Gran Bretaña".</a:t>
            </a:r>
          </a:p>
          <a:p>
            <a:pPr eaLnBrk="1" hangingPunct="1"/>
            <a:r>
              <a:rPr lang="es-ES" dirty="0"/>
              <a:t>El jardín amurallado  de Erddig es uno de los jardines  supervivientes más importantes del siglo XVIII en Gran Bretaña. </a:t>
            </a:r>
          </a:p>
          <a:p>
            <a:pPr eaLnBrk="1" hangingPunct="1"/>
            <a:r>
              <a:rPr lang="es-ES" dirty="0"/>
              <a:t>Los jardines contienen ecosistemas raros de árboles  frutales, un canal de un estanque , un parterre de época victoriana  y son el hogar de una NCCPG Colección Nacional de Plantas de </a:t>
            </a:r>
            <a:r>
              <a:rPr lang="es-ES" i="1" dirty="0"/>
              <a:t>Hedera</a:t>
            </a:r>
            <a:r>
              <a:rPr lang="es-ES" dirty="0"/>
              <a:t>  (hiedra). </a:t>
            </a:r>
          </a:p>
        </p:txBody>
      </p:sp>
    </p:spTree>
    <p:extLst>
      <p:ext uri="{BB962C8B-B14F-4D97-AF65-F5344CB8AC3E}">
        <p14:creationId xmlns:p14="http://schemas.microsoft.com/office/powerpoint/2010/main" val="1991009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7113984" cy="5470525"/>
          </a:xfrm>
        </p:spPr>
        <p:txBody>
          <a:bodyPr/>
          <a:lstStyle/>
          <a:p>
            <a:pPr eaLnBrk="1" hangingPunct="1"/>
            <a:r>
              <a:rPr lang="es-ES" dirty="0"/>
              <a:t>También hay un buen ejemplo de las puertas y los pasamanos hechos por herreros de la hermanos Davies , de la cercana Bersham , por Stansty Park , las puertas fueron trasladados a Erddig en 1908.</a:t>
            </a:r>
          </a:p>
          <a:p>
            <a:pPr eaLnBrk="1" hangingPunct="1"/>
            <a:r>
              <a:rPr lang="es-ES" dirty="0"/>
              <a:t>La disposición de los huecos en los setos de tejo, setos en los jardines puede tener la forma de enjambre de abejas . </a:t>
            </a:r>
          </a:p>
          <a:p>
            <a:pPr eaLnBrk="1" hangingPunct="1"/>
            <a:endParaRPr lang="es-ES" dirty="0"/>
          </a:p>
        </p:txBody>
      </p:sp>
    </p:spTree>
    <p:extLst>
      <p:ext uri="{BB962C8B-B14F-4D97-AF65-F5344CB8AC3E}">
        <p14:creationId xmlns:p14="http://schemas.microsoft.com/office/powerpoint/2010/main" val="2332018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Erddig House Garden.-m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59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Erddig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231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Erddig Hous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633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Erddig House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11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Erddig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629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Erddig_Hall,_Wrexham,_North_Wal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401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Erddig Gardens.-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502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3 Imagen" descr="Eerddig House Garden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024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Erddig.-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9785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Erddig.-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466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Erddig.-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933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Erddig.-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423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Erddig Clok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524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Erddig.-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061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Erddig.-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628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Erddig House Garden.-Wale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69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Erddig House Garden.-m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541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Erddi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410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Erddig Gardens.-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753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Erddig Gardens.-Gales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255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Erddig Gardens.-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545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Archivo: WXM-SDSC005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9428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Erddig House.-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268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Erddig House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968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Erddig House Garde.-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690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Erddig House Garden.-m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2969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Erddig House Garden.-m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371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Erddig House Garden.-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287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Erddig House Garden.-x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166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Erddig Hous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2822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Erddig Walled 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0482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Erddig Gardens.-a.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6040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2 Imagen" descr="Erddig Gardens.-x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595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Erddig Gardens.-x6.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626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a:xfrm>
            <a:off x="914400" y="274638"/>
            <a:ext cx="7772400" cy="850900"/>
          </a:xfrm>
        </p:spPr>
        <p:txBody>
          <a:bodyPr/>
          <a:lstStyle/>
          <a:p>
            <a:pPr eaLnBrk="1" hangingPunct="1"/>
            <a:r>
              <a:rPr lang="es-ES" dirty="0"/>
              <a:t>Gwydir Castle</a:t>
            </a:r>
          </a:p>
        </p:txBody>
      </p:sp>
      <p:sp>
        <p:nvSpPr>
          <p:cNvPr id="45059" name="2 Marcador de contenido"/>
          <p:cNvSpPr>
            <a:spLocks noGrp="1"/>
          </p:cNvSpPr>
          <p:nvPr>
            <p:ph sz="quarter" idx="1"/>
          </p:nvPr>
        </p:nvSpPr>
        <p:spPr>
          <a:xfrm>
            <a:off x="755650" y="1916113"/>
            <a:ext cx="7272734" cy="4681537"/>
          </a:xfrm>
        </p:spPr>
        <p:txBody>
          <a:bodyPr/>
          <a:lstStyle/>
          <a:p>
            <a:pPr eaLnBrk="1" hangingPunct="1"/>
            <a:r>
              <a:rPr lang="es-ES" b="1" dirty="0"/>
              <a:t>Gwydir Castle</a:t>
            </a:r>
            <a:r>
              <a:rPr lang="es-ES" dirty="0"/>
              <a:t> está situado en el valle de Conwy , Gales del Norte , a una milla al oeste de la antigua ciudad comercial de Llanrwst y a (2,4 km) al sur de la gran aldea de Trefriw . </a:t>
            </a:r>
          </a:p>
          <a:p>
            <a:pPr eaLnBrk="1" hangingPunct="1"/>
            <a:r>
              <a:rPr lang="es-ES" dirty="0"/>
              <a:t>Un buen ejemplo de una fortificada mansión que data C1500, que se encuentra en el borde de la planicie de inundación del río Conwy , y pasado por alto desde el oeste por las laderas boscosas de ahora- Bosque de Gwydir .</a:t>
            </a:r>
          </a:p>
        </p:txBody>
      </p:sp>
    </p:spTree>
    <p:extLst>
      <p:ext uri="{BB962C8B-B14F-4D97-AF65-F5344CB8AC3E}">
        <p14:creationId xmlns:p14="http://schemas.microsoft.com/office/powerpoint/2010/main" val="1547885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914400" y="620713"/>
            <a:ext cx="6897960" cy="5399087"/>
          </a:xfrm>
        </p:spPr>
        <p:txBody>
          <a:bodyPr/>
          <a:lstStyle/>
          <a:p>
            <a:r>
              <a:rPr lang="es-ES" dirty="0"/>
              <a:t> El castillo tiene la reputación de ser una de las casas más embrujadas en País de Gales, la "Dama Gris" es el más comúnmente visto, junto con el fantasma de un monje dice que ha sido atrapado en un túnel que conduce a la habitación secreta, y Sir el mismo Juan Wynn.</a:t>
            </a:r>
          </a:p>
          <a:p>
            <a:r>
              <a:rPr lang="es-ES" dirty="0"/>
              <a:t>Muchos de los habitantes dará testimonio de haber visto fantasmas en el castillo .</a:t>
            </a:r>
          </a:p>
          <a:p>
            <a:r>
              <a:rPr lang="es-ES" dirty="0"/>
              <a:t>El castillo se encuentra en un grado 1  , de (40.000 m 2) de jardín, que contiene algunos antiguos cedros - uno de los cuales se plantó en 1625 para conmemorar la boda del rey Carlos I a la reina Enriqueta María </a:t>
            </a:r>
          </a:p>
          <a:p>
            <a:endParaRPr lang="es-ES" dirty="0"/>
          </a:p>
          <a:p>
            <a:endParaRPr lang="es-ES" dirty="0"/>
          </a:p>
          <a:p>
            <a:endParaRPr lang="es-ES" dirty="0"/>
          </a:p>
        </p:txBody>
      </p:sp>
    </p:spTree>
    <p:extLst>
      <p:ext uri="{BB962C8B-B14F-4D97-AF65-F5344CB8AC3E}">
        <p14:creationId xmlns:p14="http://schemas.microsoft.com/office/powerpoint/2010/main" val="628324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692150"/>
            <a:ext cx="7185992" cy="6165850"/>
          </a:xfrm>
        </p:spPr>
        <p:txBody>
          <a:bodyPr>
            <a:normAutofit/>
          </a:bodyPr>
          <a:lstStyle/>
          <a:p>
            <a:pPr eaLnBrk="1" hangingPunct="1"/>
            <a:r>
              <a:rPr lang="es-ES" dirty="0"/>
              <a:t>Un árbol de tejo, conocido como el "Árbol de los amantes" o "Gigante tejo", se estima que entre 600 y 1000 años, y por lo tanto, es anterior al propio castillo. </a:t>
            </a:r>
          </a:p>
          <a:p>
            <a:pPr eaLnBrk="1" hangingPunct="1"/>
            <a:r>
              <a:rPr lang="es-ES" dirty="0"/>
              <a:t>La terraza elevada contiene un imponente renacentista arco, que probablemente data de la década de 1590. </a:t>
            </a:r>
          </a:p>
          <a:p>
            <a:r>
              <a:rPr lang="es-ES" dirty="0"/>
              <a:t>El viejo jardín holandés contiene antiguos tejos en  topiaria y una fuente octogonal. </a:t>
            </a:r>
          </a:p>
          <a:p>
            <a:r>
              <a:rPr lang="es-ES" dirty="0"/>
              <a:t>La Real y sus jardines Statesman contienen robles galeses plantados durante la visita real de 1899, y en 1911. </a:t>
            </a:r>
          </a:p>
        </p:txBody>
      </p:sp>
    </p:spTree>
    <p:extLst>
      <p:ext uri="{BB962C8B-B14F-4D97-AF65-F5344CB8AC3E}">
        <p14:creationId xmlns:p14="http://schemas.microsoft.com/office/powerpoint/2010/main" val="926194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620713"/>
            <a:ext cx="7041976" cy="5399087"/>
          </a:xfrm>
        </p:spPr>
        <p:txBody>
          <a:bodyPr/>
          <a:lstStyle/>
          <a:p>
            <a:pPr eaLnBrk="1" hangingPunct="1"/>
            <a:r>
              <a:rPr lang="es-ES" dirty="0"/>
              <a:t>Una calzada isabelina llamada el Paseo de la China ejecuta a través de la felds al río Conwy, donde se pueden ver los restos del muelle Gwydir </a:t>
            </a:r>
          </a:p>
          <a:p>
            <a:pPr eaLnBrk="1" hangingPunct="1"/>
            <a:r>
              <a:rPr lang="es-ES" dirty="0"/>
              <a:t>  El río Conwy se navega hasta este punto.</a:t>
            </a:r>
          </a:p>
          <a:p>
            <a:pPr eaLnBrk="1" hangingPunct="1"/>
            <a:endParaRPr lang="es-ES" dirty="0"/>
          </a:p>
        </p:txBody>
      </p:sp>
    </p:spTree>
    <p:extLst>
      <p:ext uri="{BB962C8B-B14F-4D97-AF65-F5344CB8AC3E}">
        <p14:creationId xmlns:p14="http://schemas.microsoft.com/office/powerpoint/2010/main" val="2525823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Gwydir_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203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Gwydir Castle Garden and Courtyar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4057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Gwydir Castle Garden Archwa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7342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wydir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7916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Gwydir Castle Courtyard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0232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p:txBody>
          <a:bodyPr/>
          <a:lstStyle/>
          <a:p>
            <a:pPr eaLnBrk="1" hangingPunct="1"/>
            <a:r>
              <a:rPr lang="es-ES" dirty="0"/>
              <a:t>Tredegar House Park</a:t>
            </a:r>
          </a:p>
        </p:txBody>
      </p:sp>
      <p:sp>
        <p:nvSpPr>
          <p:cNvPr id="54275" name="2 Marcador de contenido"/>
          <p:cNvSpPr>
            <a:spLocks noGrp="1"/>
          </p:cNvSpPr>
          <p:nvPr>
            <p:ph sz="quarter" idx="1"/>
          </p:nvPr>
        </p:nvSpPr>
        <p:spPr>
          <a:xfrm>
            <a:off x="914400" y="2060575"/>
            <a:ext cx="7041976" cy="3959225"/>
          </a:xfrm>
        </p:spPr>
        <p:txBody>
          <a:bodyPr/>
          <a:lstStyle/>
          <a:p>
            <a:pPr eaLnBrk="1" hangingPunct="1"/>
            <a:r>
              <a:rPr lang="es-ES" b="1" dirty="0"/>
              <a:t>Tredegar House</a:t>
            </a:r>
            <a:r>
              <a:rPr lang="es-ES" dirty="0"/>
              <a:t> en Newport , situado en los  (360.000 m²) Tredegar Park, es uno de los mejores ejemplos de una mansión casa de campo del siglo XVII. </a:t>
            </a:r>
          </a:p>
          <a:p>
            <a:pPr eaLnBrk="1" hangingPunct="1"/>
            <a:r>
              <a:rPr lang="es-ES" dirty="0"/>
              <a:t>La parte antigua que se conserva del edificio se remonta a finales del siglo XV. </a:t>
            </a:r>
            <a:endParaRPr lang="es-ES" baseline="30000" dirty="0"/>
          </a:p>
          <a:p>
            <a:pPr eaLnBrk="1" hangingPunct="1"/>
            <a:r>
              <a:rPr lang="es-ES" dirty="0"/>
              <a:t> La casa fue originalmente construida de piedra y era muy grande de hecho, suficiente para que la visitara Carlos I.</a:t>
            </a:r>
          </a:p>
        </p:txBody>
      </p:sp>
    </p:spTree>
    <p:extLst>
      <p:ext uri="{BB962C8B-B14F-4D97-AF65-F5344CB8AC3E}">
        <p14:creationId xmlns:p14="http://schemas.microsoft.com/office/powerpoint/2010/main" val="15805336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549275"/>
            <a:ext cx="7113984" cy="5759450"/>
          </a:xfrm>
        </p:spPr>
        <p:txBody>
          <a:bodyPr/>
          <a:lstStyle/>
          <a:p>
            <a:r>
              <a:rPr lang="es-ES" dirty="0"/>
              <a:t>Entre 1664 y 1672, sin embargo, William Morgan decidió reconstruir la casa en una escala mayor de ladrillo rojo , en ese momento un material de construcción poco común en Gales. </a:t>
            </a:r>
          </a:p>
          <a:p>
            <a:r>
              <a:rPr lang="es-ES" dirty="0"/>
              <a:t>El nombre de Iñigo Jones se ha relacionado con la construcción -, pero esto es una ilusión, y parece que nunca se sabe quien fue el arquitecto. </a:t>
            </a:r>
          </a:p>
          <a:p>
            <a:r>
              <a:rPr lang="es-ES" dirty="0"/>
              <a:t>En su publicación de 1882, el historiador local Octavio Morgan ofrece un plan de un laberinto intrincado jardín que estaba en el lugar antes de la década de 1660 y las mejoras que probablemente datan de la época de la reina Isabel I de Inglaterra .</a:t>
            </a:r>
          </a:p>
          <a:p>
            <a:endParaRPr lang="es-ES" dirty="0"/>
          </a:p>
        </p:txBody>
      </p:sp>
    </p:spTree>
    <p:extLst>
      <p:ext uri="{BB962C8B-B14F-4D97-AF65-F5344CB8AC3E}">
        <p14:creationId xmlns:p14="http://schemas.microsoft.com/office/powerpoint/2010/main" val="35364537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914400" y="620713"/>
            <a:ext cx="7113984" cy="5399087"/>
          </a:xfrm>
        </p:spPr>
        <p:txBody>
          <a:bodyPr/>
          <a:lstStyle/>
          <a:p>
            <a:pPr eaLnBrk="1" hangingPunct="1"/>
            <a:r>
              <a:rPr lang="es-ES" dirty="0"/>
              <a:t>Después de 1951 la casa fue comprada por la Iglesia Católica como una escuela de monjas , con fronteras, después fue una escuela comprensiva San José. </a:t>
            </a:r>
          </a:p>
          <a:p>
            <a:pPr eaLnBrk="1" hangingPunct="1"/>
            <a:r>
              <a:rPr lang="es-ES" dirty="0"/>
              <a:t>Fue comprada por el Consejo de Newport Corporation en 1974, dando lugar a su estado actual como </a:t>
            </a:r>
            <a:r>
              <a:rPr lang="es-ES" i="1" dirty="0"/>
              <a:t>"la más grande casa con protección en Gran Bretaña.</a:t>
            </a:r>
            <a:endParaRPr lang="es-ES" dirty="0"/>
          </a:p>
          <a:p>
            <a:pPr eaLnBrk="1" hangingPunct="1"/>
            <a:endParaRPr lang="es-ES" dirty="0"/>
          </a:p>
        </p:txBody>
      </p:sp>
    </p:spTree>
    <p:extLst>
      <p:ext uri="{BB962C8B-B14F-4D97-AF65-F5344CB8AC3E}">
        <p14:creationId xmlns:p14="http://schemas.microsoft.com/office/powerpoint/2010/main" val="3712934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Tredegar House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0545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Tredegar House Lak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0606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Tredegar House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9324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Tredegar House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7470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Tredegar_house_sno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1423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Título"/>
          <p:cNvSpPr>
            <a:spLocks noGrp="1"/>
          </p:cNvSpPr>
          <p:nvPr>
            <p:ph type="title"/>
          </p:nvPr>
        </p:nvSpPr>
        <p:spPr/>
        <p:txBody>
          <a:bodyPr/>
          <a:lstStyle/>
          <a:p>
            <a:pPr eaLnBrk="1" hangingPunct="1"/>
            <a:r>
              <a:rPr lang="es-ES" dirty="0"/>
              <a:t>Penrhyn Castle</a:t>
            </a:r>
          </a:p>
        </p:txBody>
      </p:sp>
      <p:sp>
        <p:nvSpPr>
          <p:cNvPr id="62467" name="2 Marcador de contenido"/>
          <p:cNvSpPr>
            <a:spLocks noGrp="1"/>
          </p:cNvSpPr>
          <p:nvPr>
            <p:ph sz="quarter" idx="1"/>
          </p:nvPr>
        </p:nvSpPr>
        <p:spPr>
          <a:xfrm>
            <a:off x="914400" y="1447800"/>
            <a:ext cx="7041976" cy="4572000"/>
          </a:xfrm>
        </p:spPr>
        <p:txBody>
          <a:bodyPr>
            <a:normAutofit/>
          </a:bodyPr>
          <a:lstStyle/>
          <a:p>
            <a:pPr eaLnBrk="1" hangingPunct="1"/>
            <a:r>
              <a:rPr lang="es-ES" b="1" dirty="0"/>
              <a:t>Penrhyn Castle</a:t>
            </a:r>
            <a:r>
              <a:rPr lang="es-ES" dirty="0"/>
              <a:t> es una casa de campo en Llandegai , Bangor , Gwynedd , Norte de Gales , en la forma de castillo Norman.</a:t>
            </a:r>
          </a:p>
          <a:p>
            <a:pPr eaLnBrk="1" hangingPunct="1"/>
            <a:r>
              <a:rPr lang="es-ES" dirty="0"/>
              <a:t> Originalmente fue una fortaleza medieval , fundada por Ednyfed Fychan . </a:t>
            </a:r>
          </a:p>
          <a:p>
            <a:pPr eaLnBrk="1" hangingPunct="1"/>
            <a:r>
              <a:rPr lang="es-ES" dirty="0"/>
              <a:t>En 1438, Ioan Gruffudd ap se le concedió una licencia para almenar y fundó el castillo de piedra y se añade una casa-torre. Samuel Wyatt reconstruyo la propiedad en la década de 1780.</a:t>
            </a:r>
          </a:p>
        </p:txBody>
      </p:sp>
    </p:spTree>
    <p:extLst>
      <p:ext uri="{BB962C8B-B14F-4D97-AF65-F5344CB8AC3E}">
        <p14:creationId xmlns:p14="http://schemas.microsoft.com/office/powerpoint/2010/main" val="16580922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914400" y="1052736"/>
            <a:ext cx="7258000" cy="4967064"/>
          </a:xfrm>
        </p:spPr>
        <p:txBody>
          <a:bodyPr>
            <a:normAutofit lnSpcReduction="10000"/>
          </a:bodyPr>
          <a:lstStyle/>
          <a:p>
            <a:r>
              <a:rPr lang="es-ES" dirty="0"/>
              <a:t>El edificio actual fue construido entre 1820 y 1840 a ​​los diseños por Thomas Hopper , que amplió y transformó el edificio más allá de su restauración.</a:t>
            </a:r>
          </a:p>
          <a:p>
            <a:r>
              <a:rPr lang="es-ES" dirty="0"/>
              <a:t>Penrhyn  incluye varias atracciones, un jardín amurallado, amplias zonas informales, un museo de muñecas, un museo industrial de tren , un modelo de museo del ferrocarril y una zona de juegos</a:t>
            </a:r>
          </a:p>
          <a:p>
            <a:r>
              <a:rPr lang="es-ES" dirty="0"/>
              <a:t>Colgando de sus paredes hay una de las mejores colecciones de arte en el norte de Gales, con obras de artistas como Rembrandt, Canalletto, Richard Wilson y Palma Vecchio. </a:t>
            </a:r>
          </a:p>
          <a:p>
            <a:endParaRPr lang="es-ES" dirty="0"/>
          </a:p>
          <a:p>
            <a:endParaRPr lang="es-ES" dirty="0"/>
          </a:p>
        </p:txBody>
      </p:sp>
    </p:spTree>
    <p:extLst>
      <p:ext uri="{BB962C8B-B14F-4D97-AF65-F5344CB8AC3E}">
        <p14:creationId xmlns:p14="http://schemas.microsoft.com/office/powerpoint/2010/main" val="326510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476250"/>
            <a:ext cx="6969968" cy="5543550"/>
          </a:xfrm>
        </p:spPr>
        <p:txBody>
          <a:bodyPr/>
          <a:lstStyle/>
          <a:p>
            <a:pPr eaLnBrk="1" hangingPunct="1"/>
            <a:r>
              <a:rPr lang="es-ES" dirty="0"/>
              <a:t>La familia comenzó a coleccionar pinturas de los primeros años del siglo XIX, esta importante colección fue catalogada por la hija del segundo Sir  Penrhyn ,Alice Douglas-Banderín.</a:t>
            </a:r>
          </a:p>
          <a:p>
            <a:pPr eaLnBrk="1" hangingPunct="1"/>
            <a:r>
              <a:rPr lang="es-ES" dirty="0"/>
              <a:t> El castillo tiene vistas a las montañas de Snowdonia. </a:t>
            </a:r>
          </a:p>
          <a:p>
            <a:pPr eaLnBrk="1" hangingPunct="1"/>
            <a:r>
              <a:rPr lang="es-ES" dirty="0"/>
              <a:t>En 2008/09 fue el decimotercer castillo más visitado de la National Trust  con 156.575 visitantes. </a:t>
            </a:r>
          </a:p>
        </p:txBody>
      </p:sp>
    </p:spTree>
    <p:extLst>
      <p:ext uri="{BB962C8B-B14F-4D97-AF65-F5344CB8AC3E}">
        <p14:creationId xmlns:p14="http://schemas.microsoft.com/office/powerpoint/2010/main" val="33793074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enrhyn Castle.-x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2191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enrhyn Castl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954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enrhy Castle Gardens.-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8611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enrhyn Castle.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8930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enrhyn Castle.-x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15772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enrhy Castle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6144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enrhyn Castl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1878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enrhy Castl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2628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enrhyn Castle.-x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31135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enrhyn Castle.-x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835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enrhyn Castl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6338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enrhy Castle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5004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enrhy Castle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9651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enrhyn Castle.-x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1848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enrhyn Castle.-Walled 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288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enrhyn Castle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1327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enrhyn Castlñe.-x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9231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enrhy Castle Gardens.-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0628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enrhy Castle Gardens.-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67612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2 Imagen" descr="Penrhyn_garden_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0558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enryn_castle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24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p:txBody>
          <a:bodyPr/>
          <a:lstStyle/>
          <a:p>
            <a:pPr eaLnBrk="1" hangingPunct="1"/>
            <a:r>
              <a:rPr lang="es-ES" dirty="0"/>
              <a:t>  Plas Newydd Gardens</a:t>
            </a:r>
          </a:p>
        </p:txBody>
      </p:sp>
      <p:sp>
        <p:nvSpPr>
          <p:cNvPr id="87043" name="2 Marcador de contenido"/>
          <p:cNvSpPr>
            <a:spLocks noGrp="1"/>
          </p:cNvSpPr>
          <p:nvPr>
            <p:ph sz="quarter" idx="1"/>
          </p:nvPr>
        </p:nvSpPr>
        <p:spPr/>
        <p:txBody>
          <a:bodyPr/>
          <a:lstStyle/>
          <a:p>
            <a:pPr eaLnBrk="1" hangingPunct="1"/>
            <a:r>
              <a:rPr lang="es-ES" b="1" dirty="0"/>
              <a:t>Plas Newydd,</a:t>
            </a:r>
            <a:r>
              <a:rPr lang="es-ES" dirty="0"/>
              <a:t> ubicado en Llanfairpwllgwyngyll , Anglesey , Gales , es el país sede de la Marqués de Anglesey .</a:t>
            </a:r>
          </a:p>
          <a:p>
            <a:pPr eaLnBrk="1" hangingPunct="1"/>
            <a:r>
              <a:rPr lang="es-ES" dirty="0"/>
              <a:t>La familia antigua tenia sede principal en Beaudesert, Staffordshire , fue vendida y demolida en la década de 1930. </a:t>
            </a:r>
          </a:p>
          <a:p>
            <a:pPr eaLnBrk="1" hangingPunct="1"/>
            <a:r>
              <a:rPr lang="es-ES" dirty="0"/>
              <a:t>La casa está situada en la orilla del estrecho de Menai y tiene unas vistas sobre las montañas de  Snowdonia . </a:t>
            </a:r>
          </a:p>
          <a:p>
            <a:pPr eaLnBrk="1" hangingPunct="1"/>
            <a:endParaRPr lang="es-ES" dirty="0"/>
          </a:p>
        </p:txBody>
      </p:sp>
    </p:spTree>
    <p:extLst>
      <p:ext uri="{BB962C8B-B14F-4D97-AF65-F5344CB8AC3E}">
        <p14:creationId xmlns:p14="http://schemas.microsoft.com/office/powerpoint/2010/main" val="28410869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476250"/>
            <a:ext cx="7113984" cy="5543550"/>
          </a:xfrm>
        </p:spPr>
        <p:txBody>
          <a:bodyPr/>
          <a:lstStyle/>
          <a:p>
            <a:r>
              <a:rPr lang="es-ES" dirty="0"/>
              <a:t>La casa ha sido propiedad del National Trust desde 1976. </a:t>
            </a:r>
          </a:p>
          <a:p>
            <a:r>
              <a:rPr lang="es-ES" dirty="0"/>
              <a:t>En la actualidad hay un salón de té y una librería de segunda mano, y los cruceros históricos a lo largo de la Menai a partir de la casa.</a:t>
            </a:r>
          </a:p>
          <a:p>
            <a:r>
              <a:rPr lang="es-ES" dirty="0"/>
              <a:t>La casa dispone la pintura de Rex Whistler , que mide (18 por 3,7 m.</a:t>
            </a:r>
          </a:p>
          <a:p>
            <a:r>
              <a:rPr lang="es-ES" dirty="0"/>
              <a:t>Es el lienzo más grande  en Gran Bretaña. </a:t>
            </a:r>
          </a:p>
          <a:p>
            <a:r>
              <a:rPr lang="es-ES" dirty="0"/>
              <a:t>También hay una exposición con muchos ejemplos de su trabajo. </a:t>
            </a:r>
          </a:p>
          <a:p>
            <a:r>
              <a:rPr lang="es-ES" dirty="0"/>
              <a:t>El séptimo marqués de Anglesey  todavía conserva las habitaciones de la casa</a:t>
            </a:r>
          </a:p>
          <a:p>
            <a:endParaRPr lang="es-ES" dirty="0"/>
          </a:p>
        </p:txBody>
      </p:sp>
    </p:spTree>
    <p:extLst>
      <p:ext uri="{BB962C8B-B14F-4D97-AF65-F5344CB8AC3E}">
        <p14:creationId xmlns:p14="http://schemas.microsoft.com/office/powerpoint/2010/main" val="27626156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1052513"/>
            <a:ext cx="6897960" cy="4967287"/>
          </a:xfrm>
        </p:spPr>
        <p:txBody>
          <a:bodyPr/>
          <a:lstStyle/>
          <a:p>
            <a:pPr eaLnBrk="1" hangingPunct="1"/>
            <a:r>
              <a:rPr lang="es-ES" dirty="0"/>
              <a:t>Lady Rose McLaren se crio en la casa junto con el 7º marqués su hermano. </a:t>
            </a:r>
          </a:p>
          <a:p>
            <a:pPr eaLnBrk="1" hangingPunct="1"/>
            <a:r>
              <a:rPr lang="es-ES" dirty="0"/>
              <a:t>En la casa también hay un museo militar que contiene las reliquias de campaña que pertenecen a la primer marqués de Anglesey , recuerdos de la batalla de Waterloo y  Anglesey. </a:t>
            </a:r>
          </a:p>
        </p:txBody>
      </p:sp>
    </p:spTree>
    <p:extLst>
      <p:ext uri="{BB962C8B-B14F-4D97-AF65-F5344CB8AC3E}">
        <p14:creationId xmlns:p14="http://schemas.microsoft.com/office/powerpoint/2010/main" val="37073796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las Nedwydd.-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3518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las Newydd.-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8586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las Newyd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1967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las Newydd.-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9998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las Newydd.-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2628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las Newydd.-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2360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2 Imagen" descr="Plas Newydd.-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6749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2 Imagen" descr="Plas Newydd.-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7834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las Newyd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9850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pPr eaLnBrk="1" hangingPunct="1"/>
            <a:r>
              <a:rPr lang="es-ES" dirty="0"/>
              <a:t>Portmeirion</a:t>
            </a:r>
          </a:p>
        </p:txBody>
      </p:sp>
      <p:sp>
        <p:nvSpPr>
          <p:cNvPr id="99331" name="2 Marcador de contenido"/>
          <p:cNvSpPr>
            <a:spLocks noGrp="1"/>
          </p:cNvSpPr>
          <p:nvPr>
            <p:ph sz="quarter" idx="1"/>
          </p:nvPr>
        </p:nvSpPr>
        <p:spPr/>
        <p:txBody>
          <a:bodyPr/>
          <a:lstStyle/>
          <a:p>
            <a:pPr eaLnBrk="1" hangingPunct="1"/>
            <a:r>
              <a:rPr lang="es-ES" b="1" dirty="0"/>
              <a:t>Portmeirion</a:t>
            </a:r>
            <a:r>
              <a:rPr lang="es-ES" dirty="0"/>
              <a:t> es un popular pueblo turístico en Gwynedd , Gales del Norte.</a:t>
            </a:r>
          </a:p>
          <a:p>
            <a:pPr eaLnBrk="1" hangingPunct="1"/>
            <a:r>
              <a:rPr lang="es-ES" dirty="0"/>
              <a:t>Fue diseñado y construido por Sir Clough Williams-Ellis entre 1925 y 1975 en el estilo de una villa italiana y ahora es propiedad de una fundación benéfica. </a:t>
            </a:r>
          </a:p>
          <a:p>
            <a:pPr eaLnBrk="1" hangingPunct="1"/>
            <a:r>
              <a:rPr lang="es-ES" dirty="0"/>
              <a:t>Portmeirion ha servido como sede de numerosas películas y programas de televisión, lo más famoso que sirve como The Village en la década de 1960 muestran televisión </a:t>
            </a:r>
            <a:r>
              <a:rPr lang="es-ES" i="1" dirty="0"/>
              <a:t>The Prisoner</a:t>
            </a:r>
          </a:p>
        </p:txBody>
      </p:sp>
    </p:spTree>
    <p:extLst>
      <p:ext uri="{BB962C8B-B14F-4D97-AF65-F5344CB8AC3E}">
        <p14:creationId xmlns:p14="http://schemas.microsoft.com/office/powerpoint/2010/main" val="3517102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1268413"/>
            <a:ext cx="7041976" cy="4751387"/>
          </a:xfrm>
        </p:spPr>
        <p:txBody>
          <a:bodyPr/>
          <a:lstStyle/>
          <a:p>
            <a:r>
              <a:rPr lang="es-ES" dirty="0"/>
              <a:t>El pueblo de Portmeirion ha sido una fuente de inspiración para los escritores y productores de televisión. </a:t>
            </a:r>
          </a:p>
          <a:p>
            <a:r>
              <a:rPr lang="es-ES" dirty="0"/>
              <a:t>El terreno contiene una importante colección de rododendros y otras plantas exóticas en un jardín salvaje, que se inició antes de la hora de Williams-Ellis por el anterior propietario George Henry Caton Haigh y ha continuado a desarrollar desde la muerte de Williams-Ellis.</a:t>
            </a:r>
          </a:p>
          <a:p>
            <a:endParaRPr lang="es-ES" dirty="0"/>
          </a:p>
        </p:txBody>
      </p:sp>
    </p:spTree>
    <p:extLst>
      <p:ext uri="{BB962C8B-B14F-4D97-AF65-F5344CB8AC3E}">
        <p14:creationId xmlns:p14="http://schemas.microsoft.com/office/powerpoint/2010/main" val="40720020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467544" y="1196752"/>
            <a:ext cx="7632848" cy="4967287"/>
          </a:xfrm>
        </p:spPr>
        <p:txBody>
          <a:bodyPr/>
          <a:lstStyle/>
          <a:p>
            <a:pPr eaLnBrk="1" hangingPunct="1"/>
            <a:r>
              <a:rPr lang="es-ES" dirty="0"/>
              <a:t>Portmeirion es ahora propiedad de un fondo de caridad , y siempre ha sido gestionado como un hotel, que utiliza la mayoría de los edificios como habitaciones de hotel o cabañas con cocina, junto a tiendas, cafetería, salón de té, y un restaurante. </a:t>
            </a:r>
          </a:p>
          <a:p>
            <a:pPr eaLnBrk="1" hangingPunct="1"/>
            <a:r>
              <a:rPr lang="es-ES" dirty="0"/>
              <a:t>Portmeirion es hoy una parte superior de turismo atractivo en Gales del Norte y visitas de un día se puede hacer mediante el pago de un derecho de admisión. </a:t>
            </a:r>
            <a:br>
              <a:rPr lang="es-ES" dirty="0"/>
            </a:br>
            <a:endParaRPr lang="es-ES" dirty="0"/>
          </a:p>
        </p:txBody>
      </p:sp>
    </p:spTree>
    <p:extLst>
      <p:ext uri="{BB962C8B-B14F-4D97-AF65-F5344CB8AC3E}">
        <p14:creationId xmlns:p14="http://schemas.microsoft.com/office/powerpoint/2010/main" val="32007016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ortmeiriron Gardens.-Wales 03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869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2 Imagen" descr="Portmeirion Garden.-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3826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ortmeirion Gardens.-x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5044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Portmeirion Gardens.-Wal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0504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Portmeiro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6144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ortmeirion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8802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ortmeirion Gardens.-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4779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ortmeirion_gardens_wal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3901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ortmeirion Gardens.-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4956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ortmeirio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2460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ortmeirion.-North Wale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84830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ortmeir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1413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ortmeirion Gardens.-x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6346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ortmeirion Gardens.-x5.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07611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ortmeirion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4959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ortmeirion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6363"/>
            <a:ext cx="9144000" cy="664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05836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ortmeirion_wales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7874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ortmeiriron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5315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ortmeiro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5563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ortmeiron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9524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1501</Words>
  <Application>Microsoft Office PowerPoint</Application>
  <PresentationFormat>Presentación en pantalla (4:3)</PresentationFormat>
  <Paragraphs>64</Paragraphs>
  <Slides>114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114</vt:i4>
      </vt:variant>
    </vt:vector>
  </HeadingPairs>
  <TitlesOfParts>
    <vt:vector size="118" baseType="lpstr">
      <vt:lpstr>Century Schoolbook</vt:lpstr>
      <vt:lpstr>Wingdings</vt:lpstr>
      <vt:lpstr>Wingdings 2</vt:lpstr>
      <vt:lpstr>Default Theme</vt:lpstr>
      <vt:lpstr>EUROPA.-LA VUELTA AL MUNDO EN 885 JARDINES.-PAIS DE GALES.-I</vt:lpstr>
      <vt:lpstr>Erddig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Gwydir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Tredegar House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Penrhyn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Plas Newydd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Portmeirion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6</cp:revision>
  <dcterms:created xsi:type="dcterms:W3CDTF">2013-09-07T04:16:19Z</dcterms:created>
  <dcterms:modified xsi:type="dcterms:W3CDTF">2018-03-13T08:01:59Z</dcterms:modified>
</cp:coreProperties>
</file>