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319" r:id="rId43"/>
    <p:sldId id="320"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 id="333" r:id="rId57"/>
    <p:sldId id="334" r:id="rId58"/>
    <p:sldId id="335" r:id="rId59"/>
    <p:sldId id="336" r:id="rId60"/>
    <p:sldId id="337" r:id="rId61"/>
    <p:sldId id="338" r:id="rId62"/>
    <p:sldId id="339" r:id="rId63"/>
    <p:sldId id="340" r:id="rId64"/>
    <p:sldId id="341" r:id="rId65"/>
    <p:sldId id="342" r:id="rId66"/>
    <p:sldId id="343" r:id="rId67"/>
    <p:sldId id="344" r:id="rId68"/>
    <p:sldId id="345" r:id="rId69"/>
    <p:sldId id="346" r:id="rId70"/>
    <p:sldId id="347" r:id="rId71"/>
    <p:sldId id="348" r:id="rId72"/>
    <p:sldId id="349" r:id="rId73"/>
    <p:sldId id="350" r:id="rId74"/>
    <p:sldId id="351" r:id="rId75"/>
    <p:sldId id="352" r:id="rId76"/>
    <p:sldId id="353" r:id="rId77"/>
    <p:sldId id="354" r:id="rId78"/>
    <p:sldId id="355" r:id="rId79"/>
    <p:sldId id="356" r:id="rId80"/>
    <p:sldId id="357" r:id="rId81"/>
    <p:sldId id="358" r:id="rId82"/>
    <p:sldId id="359" r:id="rId83"/>
    <p:sldId id="360" r:id="rId84"/>
    <p:sldId id="361" r:id="rId85"/>
    <p:sldId id="362" r:id="rId86"/>
    <p:sldId id="363" r:id="rId87"/>
    <p:sldId id="364" r:id="rId88"/>
    <p:sldId id="365" r:id="rId89"/>
    <p:sldId id="298" r:id="rId90"/>
    <p:sldId id="299" r:id="rId91"/>
    <p:sldId id="300" r:id="rId92"/>
    <p:sldId id="301" r:id="rId93"/>
    <p:sldId id="302" r:id="rId94"/>
    <p:sldId id="303" r:id="rId95"/>
    <p:sldId id="304" r:id="rId96"/>
    <p:sldId id="305" r:id="rId97"/>
    <p:sldId id="306" r:id="rId98"/>
    <p:sldId id="307" r:id="rId99"/>
    <p:sldId id="308" r:id="rId100"/>
    <p:sldId id="309" r:id="rId101"/>
    <p:sldId id="310" r:id="rId102"/>
    <p:sldId id="311" r:id="rId103"/>
    <p:sldId id="312" r:id="rId104"/>
    <p:sldId id="313" r:id="rId105"/>
    <p:sldId id="314" r:id="rId106"/>
    <p:sldId id="315" r:id="rId107"/>
    <p:sldId id="316" r:id="rId108"/>
    <p:sldId id="317" r:id="rId109"/>
    <p:sldId id="318"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83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738D74-771A-48FB-A974-EAF0695B993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BC228-0020-4D0C-9FC5-7C837DDFDF3D}" type="slidenum">
              <a:rPr lang="es-ES" smtClean="0"/>
              <a:t>‹Nº›</a:t>
            </a:fld>
            <a:endParaRPr lang="es-ES" dirty="0"/>
          </a:p>
        </p:txBody>
      </p:sp>
    </p:spTree>
    <p:extLst>
      <p:ext uri="{BB962C8B-B14F-4D97-AF65-F5344CB8AC3E}">
        <p14:creationId xmlns:p14="http://schemas.microsoft.com/office/powerpoint/2010/main" val="406866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Saski Park en primavera</a:t>
            </a:r>
          </a:p>
        </p:txBody>
      </p:sp>
      <p:sp>
        <p:nvSpPr>
          <p:cNvPr id="4" name="3 Marcador de número de diapositiva"/>
          <p:cNvSpPr>
            <a:spLocks noGrp="1"/>
          </p:cNvSpPr>
          <p:nvPr>
            <p:ph type="sldNum" sz="quarter" idx="5"/>
          </p:nvPr>
        </p:nvSpPr>
        <p:spPr/>
        <p:txBody>
          <a:bodyPr/>
          <a:lstStyle/>
          <a:p>
            <a:pPr>
              <a:defRPr/>
            </a:pPr>
            <a:fld id="{3AFB0623-3810-413D-9E0E-AE14D91A9B39}"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Saski Park en Primavera</a:t>
            </a:r>
          </a:p>
        </p:txBody>
      </p:sp>
      <p:sp>
        <p:nvSpPr>
          <p:cNvPr id="4" name="3 Marcador de número de diapositiva"/>
          <p:cNvSpPr>
            <a:spLocks noGrp="1"/>
          </p:cNvSpPr>
          <p:nvPr>
            <p:ph type="sldNum" sz="quarter" idx="5"/>
          </p:nvPr>
        </p:nvSpPr>
        <p:spPr/>
        <p:txBody>
          <a:bodyPr/>
          <a:lstStyle/>
          <a:p>
            <a:pPr>
              <a:defRPr/>
            </a:pPr>
            <a:fld id="{8FC374B6-7CB6-4799-BF63-44F6A89F507C}"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Saski Park en primavera</a:t>
            </a:r>
          </a:p>
        </p:txBody>
      </p:sp>
      <p:sp>
        <p:nvSpPr>
          <p:cNvPr id="4" name="3 Marcador de número de diapositiva"/>
          <p:cNvSpPr>
            <a:spLocks noGrp="1"/>
          </p:cNvSpPr>
          <p:nvPr>
            <p:ph type="sldNum" sz="quarter" idx="5"/>
          </p:nvPr>
        </p:nvSpPr>
        <p:spPr/>
        <p:txBody>
          <a:bodyPr/>
          <a:lstStyle/>
          <a:p>
            <a:pPr>
              <a:defRPr/>
            </a:pPr>
            <a:fld id="{506D9FA6-490C-48F1-B699-2189CA7EF2EA}"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Saski Park en verano</a:t>
            </a:r>
          </a:p>
        </p:txBody>
      </p:sp>
      <p:sp>
        <p:nvSpPr>
          <p:cNvPr id="4" name="3 Marcador de número de diapositiva"/>
          <p:cNvSpPr>
            <a:spLocks noGrp="1"/>
          </p:cNvSpPr>
          <p:nvPr>
            <p:ph type="sldNum" sz="quarter" idx="5"/>
          </p:nvPr>
        </p:nvSpPr>
        <p:spPr/>
        <p:txBody>
          <a:bodyPr/>
          <a:lstStyle/>
          <a:p>
            <a:pPr>
              <a:defRPr/>
            </a:pPr>
            <a:fld id="{9AC24F81-393B-4138-8026-E9487D9D0A4A}"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Saski Park en verano</a:t>
            </a:r>
          </a:p>
        </p:txBody>
      </p:sp>
      <p:sp>
        <p:nvSpPr>
          <p:cNvPr id="4" name="3 Marcador de número de diapositiva"/>
          <p:cNvSpPr>
            <a:spLocks noGrp="1"/>
          </p:cNvSpPr>
          <p:nvPr>
            <p:ph type="sldNum" sz="quarter" idx="5"/>
          </p:nvPr>
        </p:nvSpPr>
        <p:spPr/>
        <p:txBody>
          <a:bodyPr/>
          <a:lstStyle/>
          <a:p>
            <a:pPr>
              <a:defRPr/>
            </a:pPr>
            <a:fld id="{5080C96C-D8F6-46A4-B16B-C023423B4AD1}"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Ssaki Park en primavera</a:t>
            </a:r>
          </a:p>
        </p:txBody>
      </p:sp>
      <p:sp>
        <p:nvSpPr>
          <p:cNvPr id="4" name="3 Marcador de número de diapositiva"/>
          <p:cNvSpPr>
            <a:spLocks noGrp="1"/>
          </p:cNvSpPr>
          <p:nvPr>
            <p:ph type="sldNum" sz="quarter" idx="5"/>
          </p:nvPr>
        </p:nvSpPr>
        <p:spPr/>
        <p:txBody>
          <a:bodyPr/>
          <a:lstStyle/>
          <a:p>
            <a:pPr>
              <a:defRPr/>
            </a:pPr>
            <a:fld id="{F4122012-8456-4F95-9475-3A8DA3197AA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2A9A97-8D2B-4840-8012-0F445956024F}"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009633-2DDA-4344-8316-903049596BD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Lazienskowski Park</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182E97-0FC2-413B-9027-F0E59C0B4E2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4159A9-2802-4494-AE18-041CFC07673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Ogros Saski</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111914-9319-4B6D-A309-06C2A45696DC}"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779124-041E-4240-89C4-688DD9CA21B9}"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1FBCD4-98F8-4AAF-BC7A-9D8AE372811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814777-90BA-414D-914F-A235BE4E228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DD2E6B-66FB-419E-8145-3D3D6157489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E6131E-7945-4583-A614-BDFC61C345B2}"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65F887-9F5F-4F2A-AC33-3F6B497C7E7D}"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B78A3F-8B44-49B5-AA64-9DBB1A6DC41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0978A5-FE66-45AA-A7EA-F7E2C5DC081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1F11A9-F8A0-4471-AB3A-358C05388C42}"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Ssaki</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AC0AF1-3F0D-400E-85E1-2AF709496FF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1AB60C-5011-4842-A3F0-17B9B1086FF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FA8757-44C5-43FB-9B40-E80D5CA0DEAF}"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4F34BA-D4C4-435F-8DF6-EF0B516C6C39}"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AEC3AE-D7BE-4F7D-900E-F2EFC3ACBB32}"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Ogrod Saski</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CFE782-019C-4B3E-93D4-8324744BDF52}"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Monumento al Soldado Desconocido</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744DEB-E4A8-48EF-AF9A-5421EB6A4946}"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Monumento al Soldado Desconocido</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9EEB2F-158C-4A04-BD5E-0375263AD13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Monumento al Soldado Desconocido</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FC7193-C8A8-4DC5-8DEA-3B056646171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Monumento al Soldado Desconocido</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9B1246-13FE-4E0D-8AD3-78D4041042F1}"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Monumento al Soldado Desconocido</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EEAB5F-E036-42CF-924C-0F8335387768}"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Varsovia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E53881-C39E-4BE1-AD0D-3E2A6610AB25}"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Saxon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647107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Saxon Gardens</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8381525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Saxon Gardens</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727151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Saxon Gardens</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041002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4054169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7148460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057063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5716452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4898332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2822728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0356976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004405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173188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0514760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7159038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3856847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5188395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2101475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5828322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3157711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7743791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2812104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5479561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017093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3284018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1927346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7096340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7794307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9015563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7040933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3765777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22873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3751403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3161129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3102777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9009485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3582281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6390779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5476378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3581487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5650493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2474800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8179510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0242365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9040514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Warsaw Park</a:t>
            </a:r>
          </a:p>
          <a:p>
            <a:endParaRPr lang="es-ES" dirty="0"/>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1020903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8194419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3033509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492380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2333895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3060574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5491636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320457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8548476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8051065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7393507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8268202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7116335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18942523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6750575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73370603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Kromeriz Gardens.</a:t>
            </a:r>
          </a:p>
        </p:txBody>
      </p:sp>
      <p:sp>
        <p:nvSpPr>
          <p:cNvPr id="4" name="3 Marcador de número de diapositiva"/>
          <p:cNvSpPr>
            <a:spLocks noGrp="1"/>
          </p:cNvSpPr>
          <p:nvPr>
            <p:ph type="sldNum" sz="quarter" idx="10"/>
          </p:nvPr>
        </p:nvSpPr>
        <p:spPr/>
        <p:txBody>
          <a:bodyPr/>
          <a:lstStyle/>
          <a:p>
            <a:fld id="{3E892E5C-A44D-4985-B2A5-EA6AB880F659}"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847611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32476" cy="1584176"/>
          </a:xfrm>
        </p:spPr>
        <p:txBody>
          <a:bodyPr>
            <a:noAutofit/>
          </a:bodyPr>
          <a:lstStyle/>
          <a:p>
            <a:r>
              <a:rPr lang="es-ES" sz="3200" dirty="0"/>
              <a:t>EUROPA.-LA VUELTA AL MUNDO EN 885 JARDINES.-POLONIA.- REPUBLICA CHECA </a:t>
            </a:r>
          </a:p>
        </p:txBody>
      </p:sp>
      <p:sp>
        <p:nvSpPr>
          <p:cNvPr id="3" name="2 Subtítulo"/>
          <p:cNvSpPr>
            <a:spLocks noGrp="1"/>
          </p:cNvSpPr>
          <p:nvPr>
            <p:ph type="subTitle" idx="1"/>
          </p:nvPr>
        </p:nvSpPr>
        <p:spPr>
          <a:xfrm>
            <a:off x="4297996" y="4581128"/>
            <a:ext cx="4320480"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PARQUE SAXON.-PARQUE SASKI</a:t>
            </a:r>
          </a:p>
        </p:txBody>
      </p:sp>
      <p:sp>
        <p:nvSpPr>
          <p:cNvPr id="73731" name="2 Marcador de contenido"/>
          <p:cNvSpPr>
            <a:spLocks noGrp="1"/>
          </p:cNvSpPr>
          <p:nvPr>
            <p:ph sz="quarter" idx="1"/>
          </p:nvPr>
        </p:nvSpPr>
        <p:spPr/>
        <p:txBody>
          <a:bodyPr/>
          <a:lstStyle/>
          <a:p>
            <a:r>
              <a:rPr lang="es-ES" b="1" dirty="0"/>
              <a:t>Jardín Saxon, Varsovia</a:t>
            </a:r>
            <a:r>
              <a:rPr lang="es-ES" dirty="0"/>
              <a:t> - Público parque de la ciudad en Varsovia.</a:t>
            </a:r>
          </a:p>
          <a:p>
            <a:r>
              <a:rPr lang="es-ES" dirty="0"/>
              <a:t>Ubicado en El centro, Originalmente un jardín real en el palacio Saxon , </a:t>
            </a:r>
          </a:p>
          <a:p>
            <a:r>
              <a:rPr lang="es-ES" dirty="0"/>
              <a:t>Hecho a disposición del público en 1727.</a:t>
            </a:r>
          </a:p>
          <a:p>
            <a:r>
              <a:rPr lang="es-ES" dirty="0"/>
              <a:t>Uno de los parques más antiguos Polonia.</a:t>
            </a:r>
          </a:p>
          <a:p>
            <a:r>
              <a:rPr lang="es-ES" dirty="0"/>
              <a:t> Hoy cubre  un área de 15,5 ha.</a:t>
            </a:r>
          </a:p>
          <a:p>
            <a:r>
              <a:rPr lang="es-ES" dirty="0"/>
              <a:t>Saxon Garden fue fundado entre el siglo XVII y el siglo XVIII por el Rey Augusto II el Fuerte  como un jardín estilo Francés.</a:t>
            </a:r>
          </a:p>
        </p:txBody>
      </p:sp>
    </p:spTree>
    <p:extLst>
      <p:ext uri="{BB962C8B-B14F-4D97-AF65-F5344CB8AC3E}">
        <p14:creationId xmlns:p14="http://schemas.microsoft.com/office/powerpoint/2010/main" val="127229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Saxon Gardens</a:t>
            </a:r>
          </a:p>
        </p:txBody>
      </p:sp>
      <p:sp>
        <p:nvSpPr>
          <p:cNvPr id="5" name="4 Marcador de contenido"/>
          <p:cNvSpPr>
            <a:spLocks noGrp="1"/>
          </p:cNvSpPr>
          <p:nvPr>
            <p:ph sz="quarter" idx="1"/>
          </p:nvPr>
        </p:nvSpPr>
        <p:spPr/>
        <p:txBody>
          <a:bodyPr/>
          <a:lstStyle/>
          <a:p>
            <a:r>
              <a:rPr lang="es-ES" dirty="0"/>
              <a:t>El jardín de Saxon ( polaco : Ogród Saski) es de 15,5 hectáreas  jardín público en el centro ( Śródmieście ) Varsovia , Polonia , frente a la Plaza Pilsudski . </a:t>
            </a:r>
          </a:p>
          <a:p>
            <a:r>
              <a:rPr lang="es-ES" dirty="0"/>
              <a:t>Es el parque público más antiguo de la ciudad. Fundada a finales del siglo XVII, que se abrió al público en 1727  como uno de los primeros parques de acceso público en el mundo. </a:t>
            </a:r>
          </a:p>
          <a:p>
            <a:r>
              <a:rPr lang="es-ES" dirty="0"/>
              <a:t>El jardín de Saxon fue originalmente la sede de Varsovia fortificaciones , " Segismundo 's Murallas ", y de un palacio construido en 1666 por el aristócrata poderoso ene Andrzej Morsztyn </a:t>
            </a:r>
          </a:p>
          <a:p>
            <a:endParaRPr lang="es-ES" dirty="0"/>
          </a:p>
        </p:txBody>
      </p:sp>
    </p:spTree>
    <p:extLst>
      <p:ext uri="{BB962C8B-B14F-4D97-AF65-F5344CB8AC3E}">
        <p14:creationId xmlns:p14="http://schemas.microsoft.com/office/powerpoint/2010/main" val="4178921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476672"/>
            <a:ext cx="7499176" cy="5619328"/>
          </a:xfrm>
        </p:spPr>
        <p:txBody>
          <a:bodyPr>
            <a:normAutofit/>
          </a:bodyPr>
          <a:lstStyle/>
          <a:p>
            <a:r>
              <a:rPr lang="es-ES" dirty="0"/>
              <a:t>El jardín fue ampliado en el reinado del rey Augusto II , que unido a la " Saxon Axis ", una línea de parques y palacios que unen las afueras de Varsovia con el río Vístula . </a:t>
            </a:r>
          </a:p>
          <a:p>
            <a:r>
              <a:rPr lang="es-ES" dirty="0"/>
              <a:t>El parque de la contigua Saxon Palace abrió sus puertas al público el 27 de mayo 1727. [4] Se convirtió en un parque público antes de Versalles (1791), el Palacio de Pavlovsk , Peterhof Palacio y Jardín de verano (1918), Villa d'Este (1920 ), Kuskovo (1939), Stourhead (1946), Sissinghurst (1967), Stowe (1990), Vaux-le-Vicomte (1990), y la mayoría de los parques y jardines de fama mundial. </a:t>
            </a:r>
          </a:p>
          <a:p>
            <a:endParaRPr lang="es-ES" dirty="0"/>
          </a:p>
        </p:txBody>
      </p:sp>
    </p:spTree>
    <p:extLst>
      <p:ext uri="{BB962C8B-B14F-4D97-AF65-F5344CB8AC3E}">
        <p14:creationId xmlns:p14="http://schemas.microsoft.com/office/powerpoint/2010/main" val="522168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548680"/>
            <a:ext cx="7283152" cy="5547320"/>
          </a:xfrm>
        </p:spPr>
        <p:txBody>
          <a:bodyPr/>
          <a:lstStyle/>
          <a:p>
            <a:pPr marL="0" indent="0">
              <a:buNone/>
            </a:pPr>
            <a:endParaRPr lang="es-ES" dirty="0"/>
          </a:p>
          <a:p>
            <a:r>
              <a:rPr lang="es-ES" dirty="0"/>
              <a:t>Inicialmente, un barroco parque de estilo francés, en el siglo 19 se convirtió en un romántico paisaje del parque de estilo Inglés . </a:t>
            </a:r>
          </a:p>
          <a:p>
            <a:r>
              <a:rPr lang="es-ES" dirty="0"/>
              <a:t>Destruido durante y después de la Insurrección de Varsovia , que fue parcialmente reconstruida tras la Segunda Guerra Mundial . </a:t>
            </a:r>
          </a:p>
          <a:p>
            <a:endParaRPr lang="es-ES" dirty="0"/>
          </a:p>
          <a:p>
            <a:endParaRPr lang="es-ES" dirty="0"/>
          </a:p>
        </p:txBody>
      </p:sp>
    </p:spTree>
    <p:extLst>
      <p:ext uri="{BB962C8B-B14F-4D97-AF65-F5344CB8AC3E}">
        <p14:creationId xmlns:p14="http://schemas.microsoft.com/office/powerpoint/2010/main" val="2742851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3 Marcador de contenido" descr="Saxon Gardens.-5.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80975" y="0"/>
            <a:ext cx="9324975" cy="6858000"/>
          </a:xfrm>
        </p:spPr>
      </p:pic>
    </p:spTree>
    <p:extLst>
      <p:ext uri="{BB962C8B-B14F-4D97-AF65-F5344CB8AC3E}">
        <p14:creationId xmlns:p14="http://schemas.microsoft.com/office/powerpoint/2010/main" val="2493013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3 Imagen" descr="Saxon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172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axon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761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3 Imagen" descr="Saxonian_Garden_Warsaw.-Polo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42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Saxon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206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axon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639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arsovia .-Sask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671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arsovia .-Sask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270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arsovia .-Lazienski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695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arsovia .-Ogrod Saski.-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816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arsovia .-Ogrod Saski.-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427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Varsovia .-Ogrod Saski.-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917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arsovia .-Ogrod Saski.-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719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arsovia .-Ogrod Sask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6951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arsovia .-Ogrod Saski.-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299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arsovia .-Ogrod Sask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14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arsovia .-Ogrod Sask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726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arsovia .-Ogrod Sask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307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arsovia .-Ogrod Sask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970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arsovia.-Ogrod Saski.-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059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arsovia.-Ogrod Saski.-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064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arsovia.-Ogrod Saski.-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518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arsovia.-Ogrod Sask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424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Varsovia.-Ogrod Sask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752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Varsovia.-Ogrod Sask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080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Varsovia.-Ogrod Sask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667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2 Imagen" descr="Varsovia .-Monumento al Soladado Desconocid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681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Varsovia .-Monumento al Solda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2 Imagen" descr="Varsovia .-Monumento al Solda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995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Varsovia .-Monumento al Soldado Desconocid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846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2 Imagen" descr="Varsovia.-Monumento al Soldado Desconoci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355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arsovia.-Monumento al Soldado Desconocid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800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arsov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802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7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31081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749877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35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Warsaw Park</a:t>
            </a:r>
          </a:p>
        </p:txBody>
      </p:sp>
      <p:sp>
        <p:nvSpPr>
          <p:cNvPr id="3" name="2 Marcador de contenido"/>
          <p:cNvSpPr>
            <a:spLocks noGrp="1"/>
          </p:cNvSpPr>
          <p:nvPr>
            <p:ph sz="quarter" idx="1"/>
          </p:nvPr>
        </p:nvSpPr>
        <p:spPr/>
        <p:txBody>
          <a:bodyPr/>
          <a:lstStyle/>
          <a:p>
            <a:r>
              <a:rPr lang="es-ES" dirty="0"/>
              <a:t>Fue en agosto de 1933, que José y Stephinia Kawala dieron cuenta de su sueño de ser propietario de una granja. Ellos compraron 87 acres en 2767 Hamlin carretera al este de Dequindre y en el lado norte de Hamlin Road. Un gran lugar para criar a sus hijos, Eduardo, 16, Henry, 14 años, y Sophie, 11. Joe sabía la granja porque él y Joe May eran socios en la gestión del Parque Swiss Valley. Swiss Valley se encontraba junto a su río Clinton Flats, que se convertiría en Varsovia Park. </a:t>
            </a:r>
          </a:p>
          <a:p>
            <a:endParaRPr lang="es-ES" dirty="0"/>
          </a:p>
          <a:p>
            <a:endParaRPr lang="es-ES" dirty="0"/>
          </a:p>
        </p:txBody>
      </p:sp>
    </p:spTree>
    <p:extLst>
      <p:ext uri="{BB962C8B-B14F-4D97-AF65-F5344CB8AC3E}">
        <p14:creationId xmlns:p14="http://schemas.microsoft.com/office/powerpoint/2010/main" val="13504264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620688"/>
            <a:ext cx="7571184" cy="5475312"/>
          </a:xfrm>
        </p:spPr>
        <p:txBody>
          <a:bodyPr>
            <a:normAutofit lnSpcReduction="10000"/>
          </a:bodyPr>
          <a:lstStyle/>
          <a:p>
            <a:r>
              <a:rPr lang="es-ES" dirty="0"/>
              <a:t>Durante la prohibición, Joe y Stephanie estaban involucrados en el negocio del contrabando. Stephanie haría que el whisky alcohol ilegal en la bañera.</a:t>
            </a:r>
          </a:p>
          <a:p>
            <a:r>
              <a:rPr lang="es-ES" dirty="0"/>
              <a:t> Los fines de semana, Joe y su hija Sophie entregarían el whisky a sus clientes. Sophie recuerda el momento en que ella y su padre entregó el whisky a la señora Matilde Dodge en su finca en Rochester. Fue en el invierno y hacía mucho frío. El whisky era botellas en la parte trasera del modelo "A" pickup cubierto con una alfombra vieja. </a:t>
            </a:r>
          </a:p>
          <a:p>
            <a:r>
              <a:rPr lang="es-ES" dirty="0"/>
              <a:t>Sophie tuvo que sentarse en la alfombra para que no se solapa con el viento. Tuvieron que entregar el whisky al establo a un hombre llamado Pete. </a:t>
            </a:r>
          </a:p>
        </p:txBody>
      </p:sp>
    </p:spTree>
    <p:extLst>
      <p:ext uri="{BB962C8B-B14F-4D97-AF65-F5344CB8AC3E}">
        <p14:creationId xmlns:p14="http://schemas.microsoft.com/office/powerpoint/2010/main" val="37205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692696"/>
            <a:ext cx="7571184" cy="5403304"/>
          </a:xfrm>
        </p:spPr>
        <p:txBody>
          <a:bodyPr/>
          <a:lstStyle/>
          <a:p>
            <a:r>
              <a:rPr lang="es-ES" dirty="0"/>
              <a:t>Después de la entrega de la siguiente parada era el jardinero Ed, para conseguir el dinero. </a:t>
            </a:r>
          </a:p>
          <a:p>
            <a:r>
              <a:rPr lang="es-ES" dirty="0"/>
              <a:t>Sophie nunca fue tan fría en su vida.</a:t>
            </a:r>
          </a:p>
          <a:p>
            <a:r>
              <a:rPr lang="es-ES" dirty="0"/>
              <a:t> El montar en la parte trasera de una camioneta en el frío invierno de Detroit a Rochester la heló hasta la médula. </a:t>
            </a:r>
          </a:p>
          <a:p>
            <a:r>
              <a:rPr lang="es-ES" dirty="0"/>
              <a:t>Joe era un agricultor en general, con vacas, caballos, cerdos, pollos y gallinas de guinea. También tenían un gran jardín para alimentar a la familia. Los cultivos fueron en general con el crecimiento del maíz, el trigo y la avena en los 50 acres. </a:t>
            </a:r>
          </a:p>
        </p:txBody>
      </p:sp>
    </p:spTree>
    <p:extLst>
      <p:ext uri="{BB962C8B-B14F-4D97-AF65-F5344CB8AC3E}">
        <p14:creationId xmlns:p14="http://schemas.microsoft.com/office/powerpoint/2010/main" val="768400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8957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99682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58496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8792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3895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2919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5682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160"/>
            <a:ext cx="9144000" cy="6583680"/>
          </a:xfrm>
          <a:prstGeom prst="rect">
            <a:avLst/>
          </a:prstGeom>
        </p:spPr>
      </p:pic>
    </p:spTree>
    <p:extLst>
      <p:ext uri="{BB962C8B-B14F-4D97-AF65-F5344CB8AC3E}">
        <p14:creationId xmlns:p14="http://schemas.microsoft.com/office/powerpoint/2010/main" val="27353828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1108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56599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916595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7713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87285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3953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4987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1528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0940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80609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0660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0623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9270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60681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3797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0430474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 y="0"/>
            <a:ext cx="9132570" cy="6858000"/>
          </a:xfrm>
          <a:prstGeom prst="rect">
            <a:avLst/>
          </a:prstGeom>
        </p:spPr>
      </p:pic>
    </p:spTree>
    <p:extLst>
      <p:ext uri="{BB962C8B-B14F-4D97-AF65-F5344CB8AC3E}">
        <p14:creationId xmlns:p14="http://schemas.microsoft.com/office/powerpoint/2010/main" val="21467449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6930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66459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9238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5095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8335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4313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327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65845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80196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4924372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25866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48114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6347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7100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21535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20682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91572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6715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11728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Kromeriz Gardens.</a:t>
            </a:r>
          </a:p>
        </p:txBody>
      </p:sp>
      <p:sp>
        <p:nvSpPr>
          <p:cNvPr id="3" name="2 Marcador de contenido"/>
          <p:cNvSpPr>
            <a:spLocks noGrp="1"/>
          </p:cNvSpPr>
          <p:nvPr>
            <p:ph sz="quarter" idx="1"/>
          </p:nvPr>
        </p:nvSpPr>
        <p:spPr/>
        <p:txBody>
          <a:bodyPr/>
          <a:lstStyle/>
          <a:p>
            <a:r>
              <a:rPr lang="es-ES" dirty="0"/>
              <a:t>El Palacio de Kroměříž ( alemán : Schloss Kremsier, Checa : Zámek Kroměříž o Arcibiskupský zámek) en Kroměříž , República Checa , que solía ser la residencia principal de los obispos y (desde 1777) arzobispos de Olomouc . </a:t>
            </a:r>
          </a:p>
          <a:p>
            <a:r>
              <a:rPr lang="es-ES" dirty="0"/>
              <a:t>La primera residencia en el sitio fue fundado por el obispo Stanislas Thurzo en 1497.</a:t>
            </a:r>
          </a:p>
          <a:p>
            <a:r>
              <a:rPr lang="es-ES" dirty="0"/>
              <a:t> El edificio estaba en un tardío estilo gótico , con un mínimo de Renaissance detalle. Durante la Guerra de los Treinta Años , el castillo fue capturado por el ejército sueco (1643). </a:t>
            </a:r>
          </a:p>
          <a:p>
            <a:endParaRPr lang="es-ES" dirty="0"/>
          </a:p>
        </p:txBody>
      </p:sp>
    </p:spTree>
    <p:extLst>
      <p:ext uri="{BB962C8B-B14F-4D97-AF65-F5344CB8AC3E}">
        <p14:creationId xmlns:p14="http://schemas.microsoft.com/office/powerpoint/2010/main" val="1417867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260648"/>
            <a:ext cx="7571184" cy="6192688"/>
          </a:xfrm>
        </p:spPr>
        <p:txBody>
          <a:bodyPr>
            <a:normAutofit lnSpcReduction="10000"/>
          </a:bodyPr>
          <a:lstStyle/>
          <a:p>
            <a:r>
              <a:rPr lang="es-ES" dirty="0"/>
              <a:t>No fue sino hasta 1664 que un obispo de la poderosa Liechtenstein familia cargada arquitecto Filiberto Lucchese , con la renovación del palacio en un estilo barroco . </a:t>
            </a:r>
          </a:p>
          <a:p>
            <a:r>
              <a:rPr lang="es-ES" dirty="0"/>
              <a:t>El principal monumento de la obra de Lucchese en Kroměříž es el jardín de la alegría frente al castillo. Tras la muerte de Lucchese en 1666, Giovanni Pietro Tencalla completado su trabajo en el jardín formal y tenía el palacio reconstruido en un estilo que recuerda a la turinesa la escuela a la que pertenecía. </a:t>
            </a:r>
          </a:p>
          <a:p>
            <a:r>
              <a:rPr lang="es-ES" dirty="0"/>
              <a:t>Después de que el castillo fue destruida por un gran incendio 03 1752, obispo Hamilton encargó dos artistas imperiales principales, Franz Anton Maulbertsch y Josef popa , llegaron a la residencia con el fin de decorar los salones del palacio con sus obras.</a:t>
            </a:r>
          </a:p>
        </p:txBody>
      </p:sp>
    </p:spTree>
    <p:extLst>
      <p:ext uri="{BB962C8B-B14F-4D97-AF65-F5344CB8AC3E}">
        <p14:creationId xmlns:p14="http://schemas.microsoft.com/office/powerpoint/2010/main" val="37828455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548680"/>
            <a:ext cx="7499176" cy="5547320"/>
          </a:xfrm>
        </p:spPr>
        <p:txBody>
          <a:bodyPr/>
          <a:lstStyle/>
          <a:p>
            <a:r>
              <a:rPr lang="es-ES" dirty="0"/>
              <a:t>Además de sus pinturas, el palacio todavía alberga una colección de arte, generalmente considerado el segundo mejor en el país, que incluye Titian última pintura mitológica 's, El desollamiento de Marsias.</a:t>
            </a:r>
          </a:p>
          <a:p>
            <a:r>
              <a:rPr lang="es-ES" dirty="0"/>
              <a:t> La mayor parte de la colección fue adquirida por el obispo Karel en Colonia en 1673. </a:t>
            </a:r>
          </a:p>
          <a:p>
            <a:r>
              <a:rPr lang="es-ES" dirty="0"/>
              <a:t>El palacio también contiene un archivo musical excepcional y una biblioteca de 33.000 volúmenes. </a:t>
            </a:r>
          </a:p>
          <a:p>
            <a:r>
              <a:rPr lang="es-ES" dirty="0"/>
              <a:t>UNESCO enumera el palacio y el jardín entre los sitios del Patrimonio Mundial . </a:t>
            </a:r>
          </a:p>
        </p:txBody>
      </p:sp>
    </p:spTree>
    <p:extLst>
      <p:ext uri="{BB962C8B-B14F-4D97-AF65-F5344CB8AC3E}">
        <p14:creationId xmlns:p14="http://schemas.microsoft.com/office/powerpoint/2010/main" val="21521786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1124744"/>
            <a:ext cx="7427168" cy="4971256"/>
          </a:xfrm>
        </p:spPr>
        <p:txBody>
          <a:bodyPr/>
          <a:lstStyle/>
          <a:p>
            <a:r>
              <a:rPr lang="es-ES" dirty="0"/>
              <a:t>En el expediente de candidatura, explica, "el castillo es una buena, pero no excepcional ejemplo de un tipo de residencia de la aristocracia o del príncipe que ha sobrevivido ampliamente en Europa. </a:t>
            </a:r>
          </a:p>
          <a:p>
            <a:r>
              <a:rPr lang="es-ES" dirty="0"/>
              <a:t>The Pleasure Garden, por el contrario, es un ejemplo muy raro y casi intacto de un jardín barroco " .</a:t>
            </a:r>
          </a:p>
          <a:p>
            <a:r>
              <a:rPr lang="es-ES" dirty="0"/>
              <a:t>Además de los oficiales parterres también hay una decimonónica menos formal jardín Inglés , que sufrió daños durante las inundaciones de 1997. </a:t>
            </a:r>
          </a:p>
          <a:p>
            <a:endParaRPr lang="es-ES" dirty="0"/>
          </a:p>
          <a:p>
            <a:endParaRPr lang="es-ES" dirty="0"/>
          </a:p>
          <a:p>
            <a:endParaRPr lang="es-ES" dirty="0"/>
          </a:p>
        </p:txBody>
      </p:sp>
    </p:spTree>
    <p:extLst>
      <p:ext uri="{BB962C8B-B14F-4D97-AF65-F5344CB8AC3E}">
        <p14:creationId xmlns:p14="http://schemas.microsoft.com/office/powerpoint/2010/main" val="31941241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457200" y="404664"/>
            <a:ext cx="7643192" cy="5691336"/>
          </a:xfrm>
        </p:spPr>
        <p:txBody>
          <a:bodyPr/>
          <a:lstStyle/>
          <a:p>
            <a:r>
              <a:rPr lang="es-ES" dirty="0"/>
              <a:t>Los interiores del palacio fueron ampliamente utilizados por Miloš Forman como un sustituto de la Viena Hofburg Palacio Imperial durante la filmación de Amadeus (1984), basada en la vida de Wolfgang Amadeus Mozart (que en realidad nunca visitó Kroměříž). </a:t>
            </a:r>
          </a:p>
          <a:p>
            <a:r>
              <a:rPr lang="es-ES" dirty="0"/>
              <a:t>La sala de audiencias principal también se utilizó en la película Amor inmortal (1994), en la escena del concierto para piano. </a:t>
            </a:r>
          </a:p>
          <a:p>
            <a:endParaRPr lang="es-ES" dirty="0"/>
          </a:p>
        </p:txBody>
      </p:sp>
    </p:spTree>
    <p:extLst>
      <p:ext uri="{BB962C8B-B14F-4D97-AF65-F5344CB8AC3E}">
        <p14:creationId xmlns:p14="http://schemas.microsoft.com/office/powerpoint/2010/main" val="26760363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02971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566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6561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588144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5176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0723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14617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815431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69906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65913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23232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56657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8658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6141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85553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45315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1489</Words>
  <Application>Microsoft Office PowerPoint</Application>
  <PresentationFormat>Presentación en pantalla (4:3)</PresentationFormat>
  <Paragraphs>234</Paragraphs>
  <Slides>109</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109</vt:i4>
      </vt:variant>
    </vt:vector>
  </HeadingPairs>
  <TitlesOfParts>
    <vt:vector size="114" baseType="lpstr">
      <vt:lpstr>Calibri</vt:lpstr>
      <vt:lpstr>Century Schoolbook</vt:lpstr>
      <vt:lpstr>Wingdings</vt:lpstr>
      <vt:lpstr>Wingdings 2</vt:lpstr>
      <vt:lpstr>Default Theme</vt:lpstr>
      <vt:lpstr>EUROPA.-LA VUELTA AL MUNDO EN 885 JARDINES.-POLONIA.- REPUBLICA CHECA </vt:lpstr>
      <vt:lpstr>PARQUE SAXON.-PARQUE SASKI</vt:lpstr>
      <vt:lpstr>Saxon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Warsaw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Kromeriz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2018-03-13T08:09:48Z</dcterms:modified>
</cp:coreProperties>
</file>