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2"/>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309" r:id="rId43"/>
    <p:sldId id="367" r:id="rId44"/>
    <p:sldId id="310" r:id="rId45"/>
    <p:sldId id="311" r:id="rId46"/>
    <p:sldId id="312" r:id="rId47"/>
    <p:sldId id="313" r:id="rId48"/>
    <p:sldId id="314" r:id="rId49"/>
    <p:sldId id="315" r:id="rId50"/>
    <p:sldId id="316" r:id="rId51"/>
    <p:sldId id="317" r:id="rId52"/>
    <p:sldId id="318" r:id="rId53"/>
    <p:sldId id="319" r:id="rId54"/>
    <p:sldId id="320" r:id="rId55"/>
    <p:sldId id="321" r:id="rId56"/>
    <p:sldId id="322" r:id="rId57"/>
    <p:sldId id="323" r:id="rId58"/>
    <p:sldId id="324" r:id="rId59"/>
    <p:sldId id="325" r:id="rId60"/>
    <p:sldId id="326" r:id="rId61"/>
    <p:sldId id="327" r:id="rId62"/>
    <p:sldId id="328" r:id="rId63"/>
    <p:sldId id="329" r:id="rId64"/>
    <p:sldId id="330" r:id="rId65"/>
    <p:sldId id="331" r:id="rId66"/>
    <p:sldId id="332" r:id="rId67"/>
    <p:sldId id="333" r:id="rId68"/>
    <p:sldId id="334" r:id="rId69"/>
    <p:sldId id="335" r:id="rId70"/>
    <p:sldId id="336" r:id="rId71"/>
    <p:sldId id="337" r:id="rId72"/>
    <p:sldId id="338" r:id="rId73"/>
    <p:sldId id="339" r:id="rId74"/>
    <p:sldId id="340" r:id="rId75"/>
    <p:sldId id="341" r:id="rId76"/>
    <p:sldId id="342" r:id="rId77"/>
    <p:sldId id="343" r:id="rId78"/>
    <p:sldId id="344" r:id="rId79"/>
    <p:sldId id="345" r:id="rId80"/>
    <p:sldId id="346" r:id="rId81"/>
    <p:sldId id="347" r:id="rId82"/>
    <p:sldId id="348" r:id="rId83"/>
    <p:sldId id="349" r:id="rId84"/>
    <p:sldId id="350" r:id="rId85"/>
    <p:sldId id="351" r:id="rId86"/>
    <p:sldId id="352" r:id="rId87"/>
    <p:sldId id="353" r:id="rId88"/>
    <p:sldId id="354" r:id="rId89"/>
    <p:sldId id="355" r:id="rId90"/>
    <p:sldId id="356" r:id="rId91"/>
    <p:sldId id="357" r:id="rId92"/>
    <p:sldId id="358" r:id="rId93"/>
    <p:sldId id="359" r:id="rId94"/>
    <p:sldId id="360" r:id="rId95"/>
    <p:sldId id="361" r:id="rId96"/>
    <p:sldId id="362" r:id="rId97"/>
    <p:sldId id="363" r:id="rId98"/>
    <p:sldId id="364" r:id="rId99"/>
    <p:sldId id="365" r:id="rId100"/>
    <p:sldId id="366" r:id="rId10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5B4940-75FA-4BAB-8AE1-B1D86519B19A}"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D50630-E26D-43E6-90CF-D37FE07D41AD}" type="slidenum">
              <a:rPr lang="es-ES" smtClean="0"/>
              <a:t>‹Nº›</a:t>
            </a:fld>
            <a:endParaRPr lang="es-ES" dirty="0"/>
          </a:p>
        </p:txBody>
      </p:sp>
    </p:spTree>
    <p:extLst>
      <p:ext uri="{BB962C8B-B14F-4D97-AF65-F5344CB8AC3E}">
        <p14:creationId xmlns:p14="http://schemas.microsoft.com/office/powerpoint/2010/main" val="807348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Beth Chatto</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B46B2A-474A-4442-8E8C-EE3A80E8C9DA}" type="slidenum">
              <a:rPr lang="es-ES">
                <a:solidFill>
                  <a:prstClr val="black"/>
                </a:solidFill>
              </a:rPr>
              <a:pPr>
                <a:defRPr/>
              </a:pPr>
              <a:t>3</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Beth Chatto</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14D7B4-7CDA-47DF-B122-55AED53AA39F}"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Beth Chatto</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CB8AED-1B05-4526-9DB0-1FAD6C2EFBB6}"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Beth Chatto</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8B1ADB-E468-4F13-B6C2-726EE1964623}"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Beth Chatto</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752187-1BD5-4362-A8C8-5FE821AA6BB1}"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Beth Chatto</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2DC823-5D3A-49E0-891A-5212A4850844}"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Beth Chatto</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BF21F8-0895-4578-A05C-E445DB94FDEB}"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Beth Chatto</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04A672-FD4F-4A12-B0A9-CE74F1ED70C5}"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Beth Chatto</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F35AF6-278B-45AC-A4AD-344FE35C18B2}"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Physic Garden</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1DC703-EB6C-4B14-B5E3-16AE82857D19}"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Physic Garden</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E3D624-58A4-41B3-8126-F0162643AFA2}"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Physic Garden</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3812E8-92C3-43B3-B78A-551E23481D5E}"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Physic Garden</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EAFBC2-9E6A-4633-B9BB-FBED3CEC7320}"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Physic Garden</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E4D5D8-E6C5-443E-AC0B-0E15DE751F7C}"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Physic Garden</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6D9C98-62B0-450F-BE8E-8C55232D90CE}"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Physic Garden</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01DF7A-263B-45EC-85C4-8500C2C6E90E}"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Chenies</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35EBD6-B408-4EA5-AA1A-173052E13247}"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Chenies</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A3EC8E-53FD-4D4C-BF6B-4AAD8585A9CE}"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Chenies</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9DD86B-8EA1-4EF8-B540-452DB98E5A68}"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Chenies</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33058C-4AB4-467C-B6CA-108939213A4F}"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Chenies</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ADA5DF-3270-478B-8A2B-2FD4541FE8BA}"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AA9B7A-67B3-488B-9F7D-12B554594793}"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9C1310-C300-44FB-B992-5D64A8701A37}"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1D7934-79B9-401E-8407-A40E4FD3F7BD}"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FEC85A-3089-458A-9578-59ADE9D0A8AD}"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F9347E-C0A3-424A-B04F-4B89898FBC15}"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B1236D-02A3-420B-8FA6-FE5C39F2A951}"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69AADB-76D5-4CA0-B54A-40C7D0404510}"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4075F0-DF80-4002-B0B9-31B75B45A01E}"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883336-B4AE-45BF-8685-CBEA9468C970}"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576BFB-8688-4AA7-8FC8-A72785C87F6C}"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4E1DCA-887D-4FEB-9FF5-878A98B6D01D}"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F40DC4-649B-4EB1-9DB9-CF5A548EC465}"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E1FDDB-7C92-49C7-B411-A83EAFDC5C77}"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25F2A5-B38D-43CE-B09F-D32E3851ED9E}"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D21015-57AB-472D-9BBE-9A51C0715D3C}"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Great Dixter</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1BBF54-19D1-4F69-8BC7-BB6DEBDE2600}"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Great Dixter</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D6A237-4644-489A-9184-CB2FCCD4D792}"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Great Dixter</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8AC1D0-F61C-44E8-AD90-BD64167DDC15}"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Great Dixter</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CC2253-DB46-423C-8467-28F83063746A}"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Great Dixter</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5CD7BF-C4D6-4835-8CD8-C88417A59FE8}"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Great Dixter</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F0D1D8-1DF1-48B9-B3C0-EF5AA16E3F0C}"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Great Dixter</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1941F3-AF10-46E6-917A-6DC17753D7DB}"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Great Dixter</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486CCA-8833-4411-8C90-30FD520E3D05}"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Great Dixter</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E0FF79-2927-49C7-8784-1A13F44F69B2}"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Great Dixter</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C7D4C3-B5AE-47BD-8E85-CF5E7AC366C7}"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Great Dixter</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3A0F3B-03E6-4AF8-BBE6-01B599B5F75A}"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Great Dixter</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B32E9E-5F71-49EA-A53D-E98EBEFB9C54}"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Great Dixter</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F854863-9350-42EB-A89F-6D01543E9D82}"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Great Dixter</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24D49F-413E-47D0-8B0D-112DA0B931B7}"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Great Dixter</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54748A-C6E6-4053-8D46-6E01FED89C71}"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Hatfield House</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050068-EAA3-4794-BF25-CA545F4D3597}"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Hatfield House</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B98837-024D-4C58-9F22-21529A601A9E}"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Hatfield House</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CCD3B3-7820-4833-BF00-DD9E3278905B}"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Hatfield House</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F99070-98BE-42C8-8238-8540118BB7F9}"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Hatfield House</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118BAB-5F6F-4517-93CD-45AA1D70322B}"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Hatfield House</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6AA704-1697-4D87-B58D-ECD0AF16FC14}"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Hatfield House</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E2127D-E7DF-4879-B1F2-1C7318B9A705}"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Hatfield House</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ADD299-CF06-4F4B-9B3D-04FBA0142649}"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Hatfield House</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31460A-1291-418B-A71E-94EF14D64711}"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Hatfield House</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58DB3F-0317-4D0F-9E23-5A0876C7DB3B}"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Highwood Ash</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DCF8B0-0AC4-47D3-859A-F24A81BEA1F6}"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Highwood Ash</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E19B82-92EB-40B5-8314-B7AC5C847445}"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Highwood Ash</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4357F5-79B4-48EF-9937-F63920740AD6}"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Highwood Ash</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446BD3-C26D-4BA1-A15F-CE52186E21AF}"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Highwood Ash</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14BE18-DA4C-4930-BE43-2B0CF3CFCED1}"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Highwood Ash</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E1C656-210C-4D81-872F-E076DF3F982A}"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Highwood Ash</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DE0494-3BC2-4FFF-A320-1BE8BCFCB363}"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Highwood Ash</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3E3F95-DD10-4FC7-9FD9-7855EE223E3A}"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Highwood Ash</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10C81B-A4D4-425C-9424-ED8A1B0AD4EC}"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Highwood Ash</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A133DB-1E68-4D2F-9C2B-6897CAC9D3D5}"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Highwood Ash</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1EF1B7-EF91-47A7-85BC-A3ADE87B1FC4}"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Hyde Hall</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51600C-88F0-40A0-90FA-8757B6D9DBA1}"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Hyde Hall</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D6C503-8A7E-4DB9-8015-FEA2EBAA3FF7}"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Hyde Hall</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3921CC-6BBA-4881-930F-FE8DDCB2E18D}"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Hyde Hall</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4F8323-3F3C-4196-B15A-38DCAB5CF9F7}"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Hyde Hall</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B9740E-2176-4983-8AF1-C02B509532B9}"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Hyde Hall</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018A17-29DC-4ADE-B0C0-8C35C918A408}"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Hyde Hall</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B86C2A-DDE1-4550-A076-4C23A07BA33B}"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Hyde Hall</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A1B59E-1573-4834-9BF9-F6B8FDE67E34}"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Hyde Hall</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E7DF03-CB1D-4B0E-8752-B203EF0E51EB}"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Hyde Hall</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D5CF43-EF67-47DB-B92D-0791F0E88019}"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Hyde Hall</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7770CD-7AC9-40AD-B87F-3984E74833A8}"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Hyde Hall</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B56168-2634-4A57-BC55-5A05A65B3487}"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Hyde Hall</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036322-E9E2-4480-89A7-19CF3A187533}"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Hyde Hall</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3EC73D-38D5-44E3-885B-317A0058A902}" type="slidenum">
              <a:rPr lang="es-ES">
                <a:solidFill>
                  <a:prstClr val="black"/>
                </a:solidFill>
              </a:rPr>
              <a:pPr>
                <a:defRPr/>
              </a:pPr>
              <a:t>99</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318448" cy="2016224"/>
          </a:xfrm>
        </p:spPr>
        <p:txBody>
          <a:bodyPr>
            <a:normAutofit/>
          </a:bodyPr>
          <a:lstStyle/>
          <a:p>
            <a:r>
              <a:rPr lang="es-ES" sz="3200" dirty="0"/>
              <a:t>EUROPA.-LA VUELTA AL MUNDO EN 885 JARDINES.-REINO UNIDO.-</a:t>
            </a:r>
          </a:p>
        </p:txBody>
      </p:sp>
      <p:sp>
        <p:nvSpPr>
          <p:cNvPr id="3" name="2 Subtítulo"/>
          <p:cNvSpPr>
            <a:spLocks noGrp="1"/>
          </p:cNvSpPr>
          <p:nvPr>
            <p:ph type="subTitle" idx="1"/>
          </p:nvPr>
        </p:nvSpPr>
        <p:spPr>
          <a:xfrm>
            <a:off x="2555776" y="4437112"/>
            <a:ext cx="5184576"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1775811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p:txBody>
          <a:bodyPr/>
          <a:lstStyle/>
          <a:p>
            <a:pPr eaLnBrk="1" hangingPunct="1"/>
            <a:r>
              <a:rPr lang="es-ES" dirty="0"/>
              <a:t>BETH CHATTO</a:t>
            </a:r>
          </a:p>
        </p:txBody>
      </p:sp>
      <p:sp>
        <p:nvSpPr>
          <p:cNvPr id="3075" name="2 Marcador de contenido"/>
          <p:cNvSpPr>
            <a:spLocks noGrp="1"/>
          </p:cNvSpPr>
          <p:nvPr>
            <p:ph sz="quarter" idx="1"/>
          </p:nvPr>
        </p:nvSpPr>
        <p:spPr>
          <a:xfrm>
            <a:off x="457200" y="1916832"/>
            <a:ext cx="7643192" cy="4298231"/>
          </a:xfrm>
        </p:spPr>
        <p:txBody>
          <a:bodyPr>
            <a:normAutofit lnSpcReduction="10000"/>
          </a:bodyPr>
          <a:lstStyle/>
          <a:p>
            <a:pPr eaLnBrk="1" hangingPunct="1"/>
            <a:r>
              <a:rPr lang="es-ES" sz="2400" dirty="0">
                <a:latin typeface="Century Schoolbook" panose="02040604050505020304" pitchFamily="18" charset="0"/>
                <a:ea typeface="Verdana" pitchFamily="34" charset="0"/>
                <a:cs typeface="Verdana" pitchFamily="34" charset="0"/>
              </a:rPr>
              <a:t>Los jardines se iniciaron en 1960 como jardín de la familia Chatto junto a una huerta de frutales.</a:t>
            </a:r>
          </a:p>
          <a:p>
            <a:pPr eaLnBrk="1" hangingPunct="1"/>
            <a:r>
              <a:rPr lang="es-ES" sz="2400" dirty="0">
                <a:latin typeface="Century Schoolbook" panose="02040604050505020304" pitchFamily="18" charset="0"/>
                <a:ea typeface="Verdana" pitchFamily="34" charset="0"/>
                <a:cs typeface="Verdana" pitchFamily="34" charset="0"/>
              </a:rPr>
              <a:t>El terreno no fue dedicado a la agricultura por ser seco en algunas áreas y excesivamente húmedo en otras.</a:t>
            </a:r>
          </a:p>
          <a:p>
            <a:pPr eaLnBrk="1" hangingPunct="1"/>
            <a:r>
              <a:rPr lang="es-ES" sz="2400" dirty="0">
                <a:latin typeface="Century Schoolbook" panose="02040604050505020304" pitchFamily="18" charset="0"/>
                <a:ea typeface="Verdana" pitchFamily="34" charset="0"/>
                <a:cs typeface="Verdana" pitchFamily="34" charset="0"/>
              </a:rPr>
              <a:t>El jardín se construyo adaptando las plantas a cada una de las áreas del jardin, seco, húmedo, bosque, plantas calcifugas, alpinas etc.....</a:t>
            </a:r>
          </a:p>
          <a:p>
            <a:pPr eaLnBrk="1" hangingPunct="1"/>
            <a:r>
              <a:rPr lang="es-ES" sz="2400" dirty="0">
                <a:latin typeface="Century Schoolbook" panose="02040604050505020304" pitchFamily="18" charset="0"/>
                <a:ea typeface="Verdana" pitchFamily="34" charset="0"/>
                <a:cs typeface="Verdana" pitchFamily="34" charset="0"/>
              </a:rPr>
              <a:t>Beth  Chatto escribió libros de jardines sobre las dificultades y problemas de construcción cuando se encuentran estos problemas.</a:t>
            </a:r>
          </a:p>
        </p:txBody>
      </p:sp>
    </p:spTree>
    <p:extLst>
      <p:ext uri="{BB962C8B-B14F-4D97-AF65-F5344CB8AC3E}">
        <p14:creationId xmlns:p14="http://schemas.microsoft.com/office/powerpoint/2010/main" val="3225999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3 Imagen" descr="Beth Cha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9045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1 Imagen" descr="Beth Chat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7284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1 Imagen" descr="Beth Chat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5338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1 Imagen" descr="Beth Chat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8588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1 Imagen" descr="Beth Chat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1499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Beth Chato.-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3476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Beth Chat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0116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Bethn Chato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0782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Beth Chato.-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2 Imagen" descr="Beth Chato.-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4301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Título"/>
          <p:cNvSpPr>
            <a:spLocks noGrp="1"/>
          </p:cNvSpPr>
          <p:nvPr>
            <p:ph type="title"/>
          </p:nvPr>
        </p:nvSpPr>
        <p:spPr/>
        <p:txBody>
          <a:bodyPr/>
          <a:lstStyle/>
          <a:p>
            <a:pPr eaLnBrk="1" hangingPunct="1"/>
            <a:r>
              <a:rPr lang="es-ES" dirty="0"/>
              <a:t>CHELSEA PHYSIC GARDEN</a:t>
            </a:r>
          </a:p>
        </p:txBody>
      </p:sp>
      <p:sp>
        <p:nvSpPr>
          <p:cNvPr id="13315" name="2 Marcador de contenido"/>
          <p:cNvSpPr>
            <a:spLocks noGrp="1"/>
          </p:cNvSpPr>
          <p:nvPr>
            <p:ph sz="quarter" idx="1"/>
          </p:nvPr>
        </p:nvSpPr>
        <p:spPr/>
        <p:txBody>
          <a:bodyPr/>
          <a:lstStyle/>
          <a:p>
            <a:pPr eaLnBrk="1" hangingPunct="1"/>
            <a:r>
              <a:rPr lang="es-ES" sz="2400" dirty="0">
                <a:latin typeface="Century Schoolbook" panose="02040604050505020304" pitchFamily="18" charset="0"/>
                <a:ea typeface="Verdana" pitchFamily="34" charset="0"/>
                <a:cs typeface="Verdana" pitchFamily="34" charset="0"/>
              </a:rPr>
              <a:t>Fue establecido por el Apothecaries´Garden en Londres. Inglaterra en el 1673.</a:t>
            </a:r>
          </a:p>
          <a:p>
            <a:pPr eaLnBrk="1" hangingPunct="1"/>
            <a:r>
              <a:rPr lang="es-ES" sz="2400" dirty="0">
                <a:latin typeface="Century Schoolbook" panose="02040604050505020304" pitchFamily="18" charset="0"/>
                <a:ea typeface="Verdana" pitchFamily="34" charset="0"/>
                <a:cs typeface="Verdana" pitchFamily="34" charset="0"/>
              </a:rPr>
              <a:t>Es el segundo jardín botánico mas antiguo de Inglaterra después del de la Universidad de Oxford fundado en 1621.</a:t>
            </a:r>
          </a:p>
          <a:p>
            <a:pPr eaLnBrk="1" hangingPunct="1"/>
            <a:r>
              <a:rPr lang="es-ES" sz="2400" dirty="0">
                <a:latin typeface="Century Schoolbook" panose="02040604050505020304" pitchFamily="18" charset="0"/>
                <a:ea typeface="Verdana" pitchFamily="34" charset="0"/>
                <a:cs typeface="Verdana" pitchFamily="34" charset="0"/>
              </a:rPr>
              <a:t>El jardín tiene en la actualidad 14.000 m2 en el corazón de Londres.</a:t>
            </a:r>
          </a:p>
        </p:txBody>
      </p:sp>
    </p:spTree>
    <p:extLst>
      <p:ext uri="{BB962C8B-B14F-4D97-AF65-F5344CB8AC3E}">
        <p14:creationId xmlns:p14="http://schemas.microsoft.com/office/powerpoint/2010/main" val="562664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Chelsea Physic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14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2 Imagen" descr="Chelsea Physic Garden.-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93996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Chelsea Physic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0103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Chelsea Physic Gard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1091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Chelsea Physic 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93415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Chelsea Physic Gard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7756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Chelsea Physic Garde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6416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Chelse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24411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Título"/>
          <p:cNvSpPr>
            <a:spLocks noGrp="1"/>
          </p:cNvSpPr>
          <p:nvPr>
            <p:ph type="title"/>
          </p:nvPr>
        </p:nvSpPr>
        <p:spPr/>
        <p:txBody>
          <a:bodyPr/>
          <a:lstStyle/>
          <a:p>
            <a:pPr eaLnBrk="1" hangingPunct="1"/>
            <a:r>
              <a:rPr lang="es-ES" dirty="0"/>
              <a:t>CHENIES MANOR HOUSE</a:t>
            </a:r>
          </a:p>
        </p:txBody>
      </p:sp>
      <p:sp>
        <p:nvSpPr>
          <p:cNvPr id="21507" name="2 Marcador de contenido"/>
          <p:cNvSpPr>
            <a:spLocks noGrp="1"/>
          </p:cNvSpPr>
          <p:nvPr>
            <p:ph sz="quarter" idx="1"/>
          </p:nvPr>
        </p:nvSpPr>
        <p:spPr>
          <a:xfrm>
            <a:off x="457200" y="2132856"/>
            <a:ext cx="7467600" cy="4341096"/>
          </a:xfrm>
        </p:spPr>
        <p:txBody>
          <a:bodyPr/>
          <a:lstStyle/>
          <a:p>
            <a:pPr eaLnBrk="1" hangingPunct="1"/>
            <a:r>
              <a:rPr lang="es-ES" sz="2400" dirty="0">
                <a:latin typeface="Century Schoolbook" panose="02040604050505020304" pitchFamily="18" charset="0"/>
                <a:ea typeface="Verdana" pitchFamily="34" charset="0"/>
                <a:cs typeface="Verdana" pitchFamily="34" charset="0"/>
              </a:rPr>
              <a:t>Mac Leod Matthews adquirió la casa Tudor del siglo XV-XVI y la doto de un jardín Arts &amp; Crafts donde se han realizado varios programas de TV.</a:t>
            </a:r>
          </a:p>
          <a:p>
            <a:pPr eaLnBrk="1" hangingPunct="1"/>
            <a:r>
              <a:rPr lang="es-ES" sz="2400" dirty="0">
                <a:latin typeface="Century Schoolbook" panose="02040604050505020304" pitchFamily="18" charset="0"/>
                <a:ea typeface="Verdana" pitchFamily="34" charset="0"/>
                <a:cs typeface="Verdana" pitchFamily="34" charset="0"/>
              </a:rPr>
              <a:t>Tiene un jardín hundido, mixed borders, topiaria y un patio con fuente etc....</a:t>
            </a:r>
          </a:p>
          <a:p>
            <a:pPr eaLnBrk="1" hangingPunct="1"/>
            <a:r>
              <a:rPr lang="es-ES" sz="2400" dirty="0">
                <a:latin typeface="Century Schoolbook" panose="02040604050505020304" pitchFamily="18" charset="0"/>
                <a:ea typeface="Verdana" pitchFamily="34" charset="0"/>
                <a:cs typeface="Verdana" pitchFamily="34" charset="0"/>
              </a:rPr>
              <a:t>El laberinto se ejecuto en 1961.</a:t>
            </a:r>
          </a:p>
        </p:txBody>
      </p:sp>
    </p:spTree>
    <p:extLst>
      <p:ext uri="{BB962C8B-B14F-4D97-AF65-F5344CB8AC3E}">
        <p14:creationId xmlns:p14="http://schemas.microsoft.com/office/powerpoint/2010/main" val="12950587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Chenie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3556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Cheni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01271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Chenie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66944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Chenie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17562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Chenie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08301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Título"/>
          <p:cNvSpPr>
            <a:spLocks noGrp="1"/>
          </p:cNvSpPr>
          <p:nvPr>
            <p:ph type="title"/>
          </p:nvPr>
        </p:nvSpPr>
        <p:spPr/>
        <p:txBody>
          <a:bodyPr/>
          <a:lstStyle/>
          <a:p>
            <a:pPr eaLnBrk="1" hangingPunct="1"/>
            <a:r>
              <a:rPr lang="es-ES" dirty="0"/>
              <a:t>CLIVEDEN GARDENS</a:t>
            </a:r>
          </a:p>
        </p:txBody>
      </p:sp>
      <p:sp>
        <p:nvSpPr>
          <p:cNvPr id="27651" name="2 Marcador de contenido"/>
          <p:cNvSpPr>
            <a:spLocks noGrp="1"/>
          </p:cNvSpPr>
          <p:nvPr>
            <p:ph sz="quarter" idx="1"/>
          </p:nvPr>
        </p:nvSpPr>
        <p:spPr>
          <a:xfrm>
            <a:off x="457200" y="1988839"/>
            <a:ext cx="7643192" cy="4608513"/>
          </a:xfrm>
        </p:spPr>
        <p:txBody>
          <a:bodyPr>
            <a:normAutofit/>
          </a:bodyPr>
          <a:lstStyle/>
          <a:p>
            <a:pPr eaLnBrk="1" hangingPunct="1"/>
            <a:r>
              <a:rPr lang="es-ES" sz="2400" dirty="0">
                <a:latin typeface="Century Schoolbook" panose="02040604050505020304" pitchFamily="18" charset="0"/>
                <a:ea typeface="Verdana" pitchFamily="34" charset="0"/>
                <a:cs typeface="Verdana" pitchFamily="34" charset="0"/>
              </a:rPr>
              <a:t>Cliveden esta situado con vistas al rio Támesis.</a:t>
            </a:r>
          </a:p>
          <a:p>
            <a:pPr eaLnBrk="1" hangingPunct="1"/>
            <a:r>
              <a:rPr lang="es-ES" sz="2400" dirty="0">
                <a:latin typeface="Century Schoolbook" panose="02040604050505020304" pitchFamily="18" charset="0"/>
                <a:ea typeface="Verdana" pitchFamily="34" charset="0"/>
                <a:cs typeface="Verdana" pitchFamily="34" charset="0"/>
              </a:rPr>
              <a:t>La casa original fue construida en 1666, Charles Bridgeman diseño los paseos y las avenidas.</a:t>
            </a:r>
          </a:p>
          <a:p>
            <a:pPr eaLnBrk="1" hangingPunct="1"/>
            <a:r>
              <a:rPr lang="es-ES" sz="2400" dirty="0">
                <a:latin typeface="Century Schoolbook" panose="02040604050505020304" pitchFamily="18" charset="0"/>
                <a:ea typeface="Verdana" pitchFamily="34" charset="0"/>
                <a:cs typeface="Verdana" pitchFamily="34" charset="0"/>
              </a:rPr>
              <a:t>La actual casa fue diseñada por Sir Charles Barry en e1849.</a:t>
            </a:r>
          </a:p>
          <a:p>
            <a:pPr eaLnBrk="1" hangingPunct="1"/>
            <a:r>
              <a:rPr lang="es-ES" sz="2400" dirty="0">
                <a:latin typeface="Century Schoolbook" panose="02040604050505020304" pitchFamily="18" charset="0"/>
                <a:ea typeface="Verdana" pitchFamily="34" charset="0"/>
                <a:cs typeface="Verdana" pitchFamily="34" charset="0"/>
              </a:rPr>
              <a:t>El jardín es de estilo italiano. Una balaustrada fue adquirida en Villa Borghese en Roma en 1896.</a:t>
            </a:r>
          </a:p>
          <a:p>
            <a:pPr eaLnBrk="1" hangingPunct="1"/>
            <a:r>
              <a:rPr lang="es-ES" sz="2400" dirty="0">
                <a:latin typeface="Century Schoolbook" panose="02040604050505020304" pitchFamily="18" charset="0"/>
                <a:ea typeface="Verdana" pitchFamily="34" charset="0"/>
                <a:cs typeface="Verdana" pitchFamily="34" charset="0"/>
              </a:rPr>
              <a:t>Sir Geofrey Jellicoe diseño la rosaleda para Lord Astor en 1959</a:t>
            </a:r>
          </a:p>
        </p:txBody>
      </p:sp>
    </p:spTree>
    <p:extLst>
      <p:ext uri="{BB962C8B-B14F-4D97-AF65-F5344CB8AC3E}">
        <p14:creationId xmlns:p14="http://schemas.microsoft.com/office/powerpoint/2010/main" val="35307789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Cliveden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65610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Cliveden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7582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Cliveden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27411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Cliveden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12183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Cliveden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15139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Cliveden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01224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Cliveden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77502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Cliveden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18099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Cliveden Garden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86361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Cliveden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76844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Cliveden Gardens.-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98906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Cliveden Garden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9" name="2 Imagen" descr="Cliveden Gardens.-1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84514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Cliveden Garden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50602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Cliveden Gardens.-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62468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Cliveden Gardens.-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43232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Título"/>
          <p:cNvSpPr>
            <a:spLocks noGrp="1"/>
          </p:cNvSpPr>
          <p:nvPr>
            <p:ph type="title"/>
          </p:nvPr>
        </p:nvSpPr>
        <p:spPr/>
        <p:txBody>
          <a:bodyPr/>
          <a:lstStyle/>
          <a:p>
            <a:pPr eaLnBrk="1" hangingPunct="1"/>
            <a:r>
              <a:rPr lang="es-ES" dirty="0"/>
              <a:t>GREAT DIXTER</a:t>
            </a:r>
          </a:p>
        </p:txBody>
      </p:sp>
      <p:sp>
        <p:nvSpPr>
          <p:cNvPr id="55299" name="2 Marcador de contenido"/>
          <p:cNvSpPr>
            <a:spLocks noGrp="1"/>
          </p:cNvSpPr>
          <p:nvPr>
            <p:ph sz="quarter" idx="1"/>
          </p:nvPr>
        </p:nvSpPr>
        <p:spPr>
          <a:xfrm>
            <a:off x="457201" y="1700808"/>
            <a:ext cx="7283152" cy="5157192"/>
          </a:xfrm>
        </p:spPr>
        <p:txBody>
          <a:bodyPr>
            <a:normAutofit/>
          </a:bodyPr>
          <a:lstStyle/>
          <a:p>
            <a:pPr eaLnBrk="1" hangingPunct="1"/>
            <a:r>
              <a:rPr lang="es-ES" sz="2400" dirty="0">
                <a:latin typeface="Century Schoolbook" panose="02040604050505020304" pitchFamily="18" charset="0"/>
                <a:ea typeface="Verdana" pitchFamily="34" charset="0"/>
                <a:cs typeface="Verdana" pitchFamily="34" charset="0"/>
              </a:rPr>
              <a:t>Es una casa en Northiam ,East Sussex cerca de la costa de Inglaterra.</a:t>
            </a:r>
          </a:p>
          <a:p>
            <a:pPr eaLnBrk="1" hangingPunct="1"/>
            <a:r>
              <a:rPr lang="es-ES" sz="2400" dirty="0">
                <a:latin typeface="Century Schoolbook" panose="02040604050505020304" pitchFamily="18" charset="0"/>
                <a:ea typeface="Verdana" pitchFamily="34" charset="0"/>
                <a:cs typeface="Verdana" pitchFamily="34" charset="0"/>
              </a:rPr>
              <a:t>La casa original data del siglo XV,en 1909 fue adquirida por Nathalie Lloyd.</a:t>
            </a:r>
          </a:p>
          <a:p>
            <a:pPr eaLnBrk="1" hangingPunct="1"/>
            <a:r>
              <a:rPr lang="es-ES" sz="2400" dirty="0">
                <a:latin typeface="Century Schoolbook" panose="02040604050505020304" pitchFamily="18" charset="0"/>
                <a:ea typeface="Verdana" pitchFamily="34" charset="0"/>
                <a:cs typeface="Verdana" pitchFamily="34" charset="0"/>
              </a:rPr>
              <a:t>Es una recreación romántica de una casa medieval.</a:t>
            </a:r>
          </a:p>
          <a:p>
            <a:pPr eaLnBrk="1" hangingPunct="1"/>
            <a:r>
              <a:rPr lang="es-ES" sz="2400" dirty="0">
                <a:latin typeface="Century Schoolbook" panose="02040604050505020304" pitchFamily="18" charset="0"/>
                <a:ea typeface="Verdana" pitchFamily="34" charset="0"/>
                <a:cs typeface="Verdana" pitchFamily="34" charset="0"/>
              </a:rPr>
              <a:t>Nathalie y Lutyens iniciaron el jardin,pero fue su hijo Cristopher Lloyd,un reconocido escritos sobre jardines y telepresentador quien lo hizo famoso.</a:t>
            </a:r>
          </a:p>
          <a:p>
            <a:pPr eaLnBrk="1" hangingPunct="1"/>
            <a:endParaRPr lang="es-ES" sz="2400" dirty="0"/>
          </a:p>
        </p:txBody>
      </p:sp>
    </p:spTree>
    <p:extLst>
      <p:ext uri="{BB962C8B-B14F-4D97-AF65-F5344CB8AC3E}">
        <p14:creationId xmlns:p14="http://schemas.microsoft.com/office/powerpoint/2010/main" val="3024691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ES" dirty="0"/>
              <a:t>El jardín de estilo Arts &amp; Crafts esta abierto al publico.</a:t>
            </a:r>
          </a:p>
          <a:p>
            <a:r>
              <a:rPr lang="es-ES" dirty="0"/>
              <a:t>Se ha creado La Great Dixter Charitable Trust para asegurar la conservación de la casa y el jardín.</a:t>
            </a:r>
          </a:p>
          <a:p>
            <a:endParaRPr lang="es-ES" dirty="0"/>
          </a:p>
        </p:txBody>
      </p:sp>
    </p:spTree>
    <p:extLst>
      <p:ext uri="{BB962C8B-B14F-4D97-AF65-F5344CB8AC3E}">
        <p14:creationId xmlns:p14="http://schemas.microsoft.com/office/powerpoint/2010/main" val="31901067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Great Dix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30751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Great Dixer.-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73144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Great Dix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79383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Great Dixter.-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24718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Great Dixter.-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57742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Great Dixter.-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71869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Great Dixter.-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37625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Great Dixter.-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81905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great Dixter.-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99823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Great Dixter.-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33243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Great Dixter.-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64163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Great Dixter.-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04498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Great Dixter.-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00981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Great Dixter.-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96316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Great Dixter.-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30798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Great Dixter.-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69076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Título"/>
          <p:cNvSpPr>
            <a:spLocks noGrp="1"/>
          </p:cNvSpPr>
          <p:nvPr>
            <p:ph type="title"/>
          </p:nvPr>
        </p:nvSpPr>
        <p:spPr/>
        <p:txBody>
          <a:bodyPr/>
          <a:lstStyle/>
          <a:p>
            <a:pPr eaLnBrk="1" hangingPunct="1"/>
            <a:r>
              <a:rPr lang="es-ES" dirty="0"/>
              <a:t>HATFIELD HOUSE</a:t>
            </a:r>
          </a:p>
        </p:txBody>
      </p:sp>
      <p:sp>
        <p:nvSpPr>
          <p:cNvPr id="72707" name="2 Marcador de contenido"/>
          <p:cNvSpPr>
            <a:spLocks noGrp="1"/>
          </p:cNvSpPr>
          <p:nvPr>
            <p:ph sz="quarter" idx="1"/>
          </p:nvPr>
        </p:nvSpPr>
        <p:spPr>
          <a:xfrm>
            <a:off x="457200" y="1772816"/>
            <a:ext cx="7715200" cy="4513684"/>
          </a:xfrm>
        </p:spPr>
        <p:txBody>
          <a:bodyPr/>
          <a:lstStyle/>
          <a:p>
            <a:pPr eaLnBrk="1" hangingPunct="1"/>
            <a:r>
              <a:rPr lang="es-ES" sz="2400" dirty="0">
                <a:latin typeface="Century Schoolbook" panose="02040604050505020304" pitchFamily="18" charset="0"/>
                <a:ea typeface="Verdana" pitchFamily="34" charset="0"/>
                <a:cs typeface="Verdana" pitchFamily="34" charset="0"/>
              </a:rPr>
              <a:t>Es una casa de campo instalada en un gran parque al este de Hatfield en el condado de Herefordshire en Inglaterra.</a:t>
            </a:r>
          </a:p>
          <a:p>
            <a:pPr eaLnBrk="1" hangingPunct="1"/>
            <a:r>
              <a:rPr lang="es-ES" sz="2400" dirty="0">
                <a:latin typeface="Century Schoolbook" panose="02040604050505020304" pitchFamily="18" charset="0"/>
                <a:ea typeface="Verdana" pitchFamily="34" charset="0"/>
                <a:cs typeface="Verdana" pitchFamily="34" charset="0"/>
              </a:rPr>
              <a:t>La casa actual fue construida en 1661 por Robert Cecil, primer conde de Salisbury y Ministro del Rey Jacobo I, desde entonces ha sido residencia de la familia Cecil.</a:t>
            </a:r>
          </a:p>
          <a:p>
            <a:pPr eaLnBrk="1" hangingPunct="1"/>
            <a:r>
              <a:rPr lang="es-ES" sz="2400" dirty="0">
                <a:latin typeface="Century Schoolbook" panose="02040604050505020304" pitchFamily="18" charset="0"/>
                <a:ea typeface="Verdana" pitchFamily="34" charset="0"/>
                <a:cs typeface="Verdana" pitchFamily="34" charset="0"/>
              </a:rPr>
              <a:t>El parque estilo elizabetiano fue diseñado por Thomas Chandler, Salomón de Caus y John Tradescant.</a:t>
            </a:r>
          </a:p>
        </p:txBody>
      </p:sp>
    </p:spTree>
    <p:extLst>
      <p:ext uri="{BB962C8B-B14F-4D97-AF65-F5344CB8AC3E}">
        <p14:creationId xmlns:p14="http://schemas.microsoft.com/office/powerpoint/2010/main" val="34321473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Hatfield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02400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Hatfiel Hous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0987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Hatfield Hous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28696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Hatfield Hous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51122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Hatfield Hous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98186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Hatfield Hous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3610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Hatfield Hous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58142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Hatfield Hous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69059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Hatfield House.-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61720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Hatfield House.-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0358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1 Título"/>
          <p:cNvSpPr>
            <a:spLocks noGrp="1"/>
          </p:cNvSpPr>
          <p:nvPr>
            <p:ph type="title"/>
          </p:nvPr>
        </p:nvSpPr>
        <p:spPr/>
        <p:txBody>
          <a:bodyPr/>
          <a:lstStyle/>
          <a:p>
            <a:pPr eaLnBrk="1" hangingPunct="1"/>
            <a:r>
              <a:rPr lang="es-ES" dirty="0"/>
              <a:t>HIGHWOOD ASH</a:t>
            </a:r>
          </a:p>
        </p:txBody>
      </p:sp>
      <p:sp>
        <p:nvSpPr>
          <p:cNvPr id="83971" name="2 Marcador de contenido"/>
          <p:cNvSpPr>
            <a:spLocks noGrp="1"/>
          </p:cNvSpPr>
          <p:nvPr>
            <p:ph sz="quarter" idx="1"/>
          </p:nvPr>
        </p:nvSpPr>
        <p:spPr/>
        <p:txBody>
          <a:bodyPr>
            <a:normAutofit/>
          </a:bodyPr>
          <a:lstStyle/>
          <a:p>
            <a:pPr marL="0" indent="0">
              <a:buNone/>
            </a:pPr>
            <a:r>
              <a:rPr lang="es-ES" dirty="0"/>
              <a:t> El Grado II casa Highwood Ash en Highwood Colina abre sus jardines al público en la ayuda del norte de Londres Hospice. </a:t>
            </a:r>
          </a:p>
          <a:p>
            <a:pPr marL="0" indent="0">
              <a:buNone/>
            </a:pPr>
            <a:r>
              <a:rPr lang="es-ES" dirty="0"/>
              <a:t>Los jardines de 14.000m2  incluyen un lago y herbáceas fronteras. </a:t>
            </a:r>
          </a:p>
          <a:p>
            <a:pPr marL="0" indent="0">
              <a:buNone/>
            </a:pPr>
            <a:r>
              <a:rPr lang="es-ES" dirty="0"/>
              <a:t>Los visitantes pueden abastecerse de plantas de las camas y disfrutar de té y pasteles hechos en casa, con todas las ganancias destinadas al hospicio. </a:t>
            </a:r>
          </a:p>
          <a:p>
            <a:pPr marL="0" indent="0">
              <a:buNone/>
            </a:pPr>
            <a:r>
              <a:rPr lang="es-ES" dirty="0"/>
              <a:t>Penny Gluckstein, de 74 años, que ha estado cultivando el jardín de más de 45 años, fundó el grupo de apoyo de Mill Hill para el norte de Londres Hospice en 1989. </a:t>
            </a:r>
          </a:p>
          <a:p>
            <a:pPr marL="0" indent="0">
              <a:buNone/>
            </a:pPr>
            <a:endParaRPr lang="es-ES" dirty="0"/>
          </a:p>
        </p:txBody>
      </p:sp>
    </p:spTree>
    <p:extLst>
      <p:ext uri="{BB962C8B-B14F-4D97-AF65-F5344CB8AC3E}">
        <p14:creationId xmlns:p14="http://schemas.microsoft.com/office/powerpoint/2010/main" val="28425500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Highwood As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64720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Highwood Ash.-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006570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Highwood Ash.-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94322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Highwood Ash.-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72969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Highwood Ash.-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26544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Highwood Ash.-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72933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Highwood Ash.-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633804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Highwood ASH.-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55138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Highwood Ash.-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75777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Highwood Ash.-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046966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Highwood Ash.-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36173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1 Título"/>
          <p:cNvSpPr>
            <a:spLocks noGrp="1"/>
          </p:cNvSpPr>
          <p:nvPr>
            <p:ph type="title"/>
          </p:nvPr>
        </p:nvSpPr>
        <p:spPr/>
        <p:txBody>
          <a:bodyPr/>
          <a:lstStyle/>
          <a:p>
            <a:pPr eaLnBrk="1" hangingPunct="1"/>
            <a:r>
              <a:rPr lang="es-ES" dirty="0"/>
              <a:t>HYDE HALL</a:t>
            </a:r>
          </a:p>
        </p:txBody>
      </p:sp>
      <p:sp>
        <p:nvSpPr>
          <p:cNvPr id="96259" name="2 Marcador de contenido"/>
          <p:cNvSpPr>
            <a:spLocks noGrp="1"/>
          </p:cNvSpPr>
          <p:nvPr>
            <p:ph sz="quarter" idx="1"/>
          </p:nvPr>
        </p:nvSpPr>
        <p:spPr>
          <a:xfrm>
            <a:off x="457200" y="1988840"/>
            <a:ext cx="7283152" cy="4369098"/>
          </a:xfrm>
        </p:spPr>
        <p:txBody>
          <a:bodyPr/>
          <a:lstStyle/>
          <a:p>
            <a:pPr eaLnBrk="1" hangingPunct="1"/>
            <a:r>
              <a:rPr lang="es-ES" sz="2400" dirty="0">
                <a:latin typeface="Century Schoolbook" panose="02040604050505020304" pitchFamily="18" charset="0"/>
                <a:ea typeface="Verdana" pitchFamily="34" charset="0"/>
                <a:cs typeface="Verdana" pitchFamily="34" charset="0"/>
              </a:rPr>
              <a:t>Es uno de los cuatro jardines públicos administrado por la Royal Horticultural Society en el Reino Unido.</a:t>
            </a:r>
          </a:p>
          <a:p>
            <a:pPr eaLnBrk="1" hangingPunct="1"/>
            <a:r>
              <a:rPr lang="es-ES" sz="2400" dirty="0">
                <a:latin typeface="Century Schoolbook" panose="02040604050505020304" pitchFamily="18" charset="0"/>
                <a:ea typeface="Verdana" pitchFamily="34" charset="0"/>
                <a:cs typeface="Verdana" pitchFamily="34" charset="0"/>
              </a:rPr>
              <a:t>Tiene 144 has y se encuentra en el condado ingles de Essex, al este de Londres.</a:t>
            </a:r>
          </a:p>
          <a:p>
            <a:pPr eaLnBrk="1" hangingPunct="1"/>
            <a:r>
              <a:rPr lang="es-ES" sz="2400" dirty="0">
                <a:latin typeface="Century Schoolbook" panose="02040604050505020304" pitchFamily="18" charset="0"/>
                <a:ea typeface="Verdana" pitchFamily="34" charset="0"/>
                <a:cs typeface="Verdana" pitchFamily="34" charset="0"/>
              </a:rPr>
              <a:t>Fue fundado por la Sra. Robinson en el 1955.</a:t>
            </a:r>
          </a:p>
          <a:p>
            <a:pPr eaLnBrk="1" hangingPunct="1"/>
            <a:r>
              <a:rPr lang="es-ES" dirty="0">
                <a:latin typeface="Century Schoolbook" panose="02040604050505020304" pitchFamily="18" charset="0"/>
                <a:ea typeface="Verdana" pitchFamily="34" charset="0"/>
                <a:cs typeface="Verdana" pitchFamily="34" charset="0"/>
              </a:rPr>
              <a:t>E</a:t>
            </a:r>
            <a:r>
              <a:rPr lang="es-ES" sz="2400" dirty="0">
                <a:latin typeface="Century Schoolbook" panose="02040604050505020304" pitchFamily="18" charset="0"/>
                <a:ea typeface="Verdana" pitchFamily="34" charset="0"/>
                <a:cs typeface="Verdana" pitchFamily="34" charset="0"/>
              </a:rPr>
              <a:t>n 1976 se constituyo la sociedad “ Hyde Hall Garden Trust “ que administro el jardín hasta que en 1993 se dono a la Royal Horticultural Society.</a:t>
            </a:r>
          </a:p>
        </p:txBody>
      </p:sp>
    </p:spTree>
    <p:extLst>
      <p:ext uri="{BB962C8B-B14F-4D97-AF65-F5344CB8AC3E}">
        <p14:creationId xmlns:p14="http://schemas.microsoft.com/office/powerpoint/2010/main" val="9167726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Hyde Hall.-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68962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Hyde H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450294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Hyde Hal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42321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Hyde Hall.-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49763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Hyde Hall.-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363575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Hyde Hall.-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794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Hyde Hall.-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967812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Hyde Hall.-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578559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Hyde Hall.-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772548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Hyde Hall.-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785406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Hyde Hall.-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810273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Hyde Hall.-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217766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Hyde Hall.-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760523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Hyde Hall.-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052982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Hyde Hall.-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902725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Hyde Hall.-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740838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Hyde Hall.-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96613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TotalTime>
  <Words>895</Words>
  <Application>Microsoft Office PowerPoint</Application>
  <PresentationFormat>Presentación en pantalla (4:3)</PresentationFormat>
  <Paragraphs>215</Paragraphs>
  <Slides>100</Slides>
  <Notes>86</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100</vt:i4>
      </vt:variant>
    </vt:vector>
  </HeadingPairs>
  <TitlesOfParts>
    <vt:vector size="106" baseType="lpstr">
      <vt:lpstr>Calibri</vt:lpstr>
      <vt:lpstr>Century Schoolbook</vt:lpstr>
      <vt:lpstr>Verdana</vt:lpstr>
      <vt:lpstr>Wingdings</vt:lpstr>
      <vt:lpstr>Wingdings 2</vt:lpstr>
      <vt:lpstr>Default Theme</vt:lpstr>
      <vt:lpstr>EUROPA.-LA VUELTA AL MUNDO EN 885 JARDINES.-REINO UNIDO.-</vt:lpstr>
      <vt:lpstr>BETH CHATTO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CHELSEA PHYSIC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CHENIES MANOR HOUSE</vt:lpstr>
      <vt:lpstr>Presentación de PowerPoint</vt:lpstr>
      <vt:lpstr>Presentación de PowerPoint</vt:lpstr>
      <vt:lpstr>Presentación de PowerPoint</vt:lpstr>
      <vt:lpstr>Presentación de PowerPoint</vt:lpstr>
      <vt:lpstr>Presentación de PowerPoint</vt:lpstr>
      <vt:lpstr>CLIVEDEN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GREAT DIXTER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HATFIELD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HIGHWOOD ASH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HYDE HALL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JARDINES.-FRANCIA.-AÑ</dc:title>
  <dc:creator>Josep</dc:creator>
  <cp:lastModifiedBy>Usuario</cp:lastModifiedBy>
  <cp:revision>10</cp:revision>
  <dcterms:created xsi:type="dcterms:W3CDTF">2013-09-07T10:02:19Z</dcterms:created>
  <dcterms:modified xsi:type="dcterms:W3CDTF">2018-03-09T16:05:01Z</dcterms:modified>
</cp:coreProperties>
</file>