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417" r:id="rId25"/>
    <p:sldId id="41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419" r:id="rId52"/>
    <p:sldId id="420" r:id="rId53"/>
    <p:sldId id="421" r:id="rId54"/>
    <p:sldId id="422" r:id="rId55"/>
    <p:sldId id="423" r:id="rId56"/>
    <p:sldId id="424" r:id="rId57"/>
    <p:sldId id="304" r:id="rId58"/>
    <p:sldId id="305" r:id="rId59"/>
    <p:sldId id="306" r:id="rId60"/>
    <p:sldId id="307" r:id="rId61"/>
    <p:sldId id="308" r:id="rId62"/>
    <p:sldId id="309" r:id="rId63"/>
    <p:sldId id="310" r:id="rId64"/>
    <p:sldId id="311" r:id="rId65"/>
    <p:sldId id="312" r:id="rId66"/>
    <p:sldId id="313" r:id="rId67"/>
    <p:sldId id="314" r:id="rId68"/>
    <p:sldId id="315" r:id="rId69"/>
    <p:sldId id="316" r:id="rId70"/>
    <p:sldId id="317" r:id="rId71"/>
    <p:sldId id="318" r:id="rId72"/>
    <p:sldId id="319" r:id="rId73"/>
    <p:sldId id="320" r:id="rId74"/>
    <p:sldId id="321" r:id="rId75"/>
    <p:sldId id="322" r:id="rId76"/>
    <p:sldId id="323" r:id="rId77"/>
    <p:sldId id="324" r:id="rId78"/>
    <p:sldId id="325" r:id="rId79"/>
    <p:sldId id="326" r:id="rId80"/>
    <p:sldId id="327" r:id="rId81"/>
    <p:sldId id="328" r:id="rId82"/>
    <p:sldId id="329" r:id="rId83"/>
    <p:sldId id="330" r:id="rId84"/>
    <p:sldId id="331" r:id="rId85"/>
    <p:sldId id="332" r:id="rId86"/>
    <p:sldId id="333" r:id="rId87"/>
    <p:sldId id="334" r:id="rId88"/>
    <p:sldId id="335" r:id="rId89"/>
    <p:sldId id="336" r:id="rId90"/>
    <p:sldId id="337" r:id="rId91"/>
    <p:sldId id="338" r:id="rId92"/>
    <p:sldId id="339" r:id="rId93"/>
    <p:sldId id="340" r:id="rId94"/>
    <p:sldId id="341" r:id="rId95"/>
    <p:sldId id="342" r:id="rId96"/>
    <p:sldId id="343" r:id="rId97"/>
    <p:sldId id="344" r:id="rId98"/>
    <p:sldId id="345" r:id="rId99"/>
    <p:sldId id="346" r:id="rId100"/>
    <p:sldId id="347" r:id="rId101"/>
    <p:sldId id="348" r:id="rId102"/>
    <p:sldId id="349" r:id="rId103"/>
    <p:sldId id="350" r:id="rId104"/>
    <p:sldId id="351" r:id="rId105"/>
    <p:sldId id="352" r:id="rId106"/>
    <p:sldId id="353" r:id="rId107"/>
    <p:sldId id="354" r:id="rId108"/>
    <p:sldId id="355" r:id="rId109"/>
    <p:sldId id="356" r:id="rId110"/>
    <p:sldId id="357" r:id="rId111"/>
    <p:sldId id="358" r:id="rId112"/>
    <p:sldId id="359" r:id="rId113"/>
    <p:sldId id="360" r:id="rId114"/>
    <p:sldId id="361" r:id="rId115"/>
    <p:sldId id="362" r:id="rId116"/>
    <p:sldId id="363" r:id="rId117"/>
    <p:sldId id="364" r:id="rId118"/>
    <p:sldId id="365" r:id="rId119"/>
    <p:sldId id="366" r:id="rId120"/>
    <p:sldId id="367" r:id="rId121"/>
    <p:sldId id="368" r:id="rId122"/>
    <p:sldId id="369" r:id="rId123"/>
    <p:sldId id="370" r:id="rId124"/>
    <p:sldId id="371" r:id="rId125"/>
    <p:sldId id="372" r:id="rId126"/>
    <p:sldId id="373" r:id="rId127"/>
    <p:sldId id="374" r:id="rId128"/>
    <p:sldId id="375" r:id="rId129"/>
    <p:sldId id="376" r:id="rId130"/>
    <p:sldId id="377" r:id="rId131"/>
    <p:sldId id="378" r:id="rId132"/>
    <p:sldId id="379" r:id="rId133"/>
    <p:sldId id="380" r:id="rId134"/>
    <p:sldId id="381" r:id="rId135"/>
    <p:sldId id="382" r:id="rId136"/>
    <p:sldId id="383" r:id="rId137"/>
    <p:sldId id="384" r:id="rId138"/>
    <p:sldId id="385" r:id="rId139"/>
    <p:sldId id="386" r:id="rId140"/>
    <p:sldId id="387" r:id="rId141"/>
    <p:sldId id="388" r:id="rId142"/>
    <p:sldId id="389" r:id="rId143"/>
    <p:sldId id="390" r:id="rId144"/>
    <p:sldId id="391" r:id="rId145"/>
    <p:sldId id="392" r:id="rId146"/>
    <p:sldId id="393" r:id="rId147"/>
    <p:sldId id="394" r:id="rId148"/>
    <p:sldId id="395" r:id="rId149"/>
    <p:sldId id="396" r:id="rId150"/>
    <p:sldId id="397" r:id="rId151"/>
    <p:sldId id="398" r:id="rId152"/>
    <p:sldId id="399" r:id="rId153"/>
    <p:sldId id="400" r:id="rId154"/>
    <p:sldId id="401" r:id="rId155"/>
    <p:sldId id="402" r:id="rId156"/>
    <p:sldId id="403" r:id="rId157"/>
    <p:sldId id="404" r:id="rId158"/>
    <p:sldId id="416" r:id="rId159"/>
    <p:sldId id="405" r:id="rId160"/>
    <p:sldId id="406" r:id="rId161"/>
    <p:sldId id="407" r:id="rId162"/>
    <p:sldId id="408" r:id="rId163"/>
    <p:sldId id="409" r:id="rId164"/>
    <p:sldId id="410" r:id="rId165"/>
    <p:sldId id="411" r:id="rId166"/>
    <p:sldId id="412" r:id="rId167"/>
    <p:sldId id="413" r:id="rId168"/>
    <p:sldId id="414" r:id="rId169"/>
    <p:sldId id="415" r:id="rId1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notesMaster" Target="notesMasters/notes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3F4801-77E8-4F43-BDA2-86F0E1EBE4F5}"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003FEA-E44C-4A4D-A675-4A778D03C26B}" type="slidenum">
              <a:rPr lang="es-ES" smtClean="0"/>
              <a:t>‹Nº›</a:t>
            </a:fld>
            <a:endParaRPr lang="es-ES" dirty="0"/>
          </a:p>
        </p:txBody>
      </p:sp>
    </p:spTree>
    <p:extLst>
      <p:ext uri="{BB962C8B-B14F-4D97-AF65-F5344CB8AC3E}">
        <p14:creationId xmlns:p14="http://schemas.microsoft.com/office/powerpoint/2010/main" val="736977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p:spPr>
        <p:txBody>
          <a:bodyPr/>
          <a:lstStyle/>
          <a:p>
            <a:fld id="{248B133F-8DFA-4A4E-A60E-EA212E01DE83}" type="slidenum">
              <a:rPr lang="es-ES_tradnl" smtClean="0">
                <a:solidFill>
                  <a:prstClr val="black"/>
                </a:solidFill>
              </a:rPr>
              <a:pPr/>
              <a:t>3</a:t>
            </a:fld>
            <a:endParaRPr lang="es-ES_tradnl" dirty="0">
              <a:solidFill>
                <a:prstClr val="black"/>
              </a:solidFill>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p:spPr>
        <p:txBody>
          <a:bodyPr/>
          <a:lstStyle/>
          <a:p>
            <a:pPr eaLnBrk="1" hangingPunct="1"/>
            <a:r>
              <a:rPr lang="es-ES_tradnl" dirty="0"/>
              <a:t>Embankment Gardens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p:spPr>
        <p:txBody>
          <a:bodyPr/>
          <a:lstStyle/>
          <a:p>
            <a:fld id="{3B3404A7-1133-4FE2-84CC-C0F911C219E0}" type="slidenum">
              <a:rPr lang="es-ES_tradnl" smtClean="0">
                <a:solidFill>
                  <a:prstClr val="black"/>
                </a:solidFill>
              </a:rPr>
              <a:pPr/>
              <a:t>4</a:t>
            </a:fld>
            <a:endParaRPr lang="es-ES_tradnl" dirty="0">
              <a:solidFill>
                <a:prstClr val="black"/>
              </a:solidFill>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p:spPr>
        <p:txBody>
          <a:bodyPr/>
          <a:lstStyle/>
          <a:p>
            <a:pPr eaLnBrk="1" hangingPunct="1"/>
            <a:r>
              <a:rPr lang="es-ES_tradnl" dirty="0"/>
              <a:t>Embankment Gardens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a:ln/>
        </p:spPr>
      </p:sp>
      <p:sp>
        <p:nvSpPr>
          <p:cNvPr id="247811" name="2 Marcador de notas"/>
          <p:cNvSpPr>
            <a:spLocks noGrp="1"/>
          </p:cNvSpPr>
          <p:nvPr>
            <p:ph type="body" idx="1"/>
          </p:nvPr>
        </p:nvSpPr>
        <p:spPr>
          <a:noFill/>
          <a:ln/>
        </p:spPr>
        <p:txBody>
          <a:bodyPr/>
          <a:lstStyle/>
          <a:p>
            <a:r>
              <a:rPr lang="es-ES" dirty="0"/>
              <a:t>Victoria Embankements Gardens</a:t>
            </a:r>
          </a:p>
        </p:txBody>
      </p:sp>
      <p:sp>
        <p:nvSpPr>
          <p:cNvPr id="247812" name="3 Marcador de número de diapositiva"/>
          <p:cNvSpPr>
            <a:spLocks noGrp="1"/>
          </p:cNvSpPr>
          <p:nvPr>
            <p:ph type="sldNum" sz="quarter" idx="5"/>
          </p:nvPr>
        </p:nvSpPr>
        <p:spPr>
          <a:noFill/>
        </p:spPr>
        <p:txBody>
          <a:bodyPr/>
          <a:lstStyle/>
          <a:p>
            <a:fld id="{D95CFFB9-C703-41EF-8DF3-FFA06E45B39B}" type="slidenum">
              <a:rPr lang="es-ES_tradnl" smtClean="0">
                <a:solidFill>
                  <a:prstClr val="black"/>
                </a:solidFill>
              </a:rPr>
              <a:pPr/>
              <a:t>5</a:t>
            </a:fld>
            <a:endParaRPr lang="es-ES_tradnl"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a:ln/>
        </p:spPr>
      </p:sp>
      <p:sp>
        <p:nvSpPr>
          <p:cNvPr id="248835" name="2 Marcador de notas"/>
          <p:cNvSpPr>
            <a:spLocks noGrp="1"/>
          </p:cNvSpPr>
          <p:nvPr>
            <p:ph type="body" idx="1"/>
          </p:nvPr>
        </p:nvSpPr>
        <p:spPr>
          <a:noFill/>
          <a:ln/>
        </p:spPr>
        <p:txBody>
          <a:bodyPr/>
          <a:lstStyle/>
          <a:p>
            <a:r>
              <a:rPr lang="es-ES" dirty="0"/>
              <a:t>Victoria Embankement Gardens</a:t>
            </a:r>
          </a:p>
        </p:txBody>
      </p:sp>
      <p:sp>
        <p:nvSpPr>
          <p:cNvPr id="248836" name="3 Marcador de número de diapositiva"/>
          <p:cNvSpPr>
            <a:spLocks noGrp="1"/>
          </p:cNvSpPr>
          <p:nvPr>
            <p:ph type="sldNum" sz="quarter" idx="5"/>
          </p:nvPr>
        </p:nvSpPr>
        <p:spPr>
          <a:noFill/>
        </p:spPr>
        <p:txBody>
          <a:bodyPr/>
          <a:lstStyle/>
          <a:p>
            <a:fld id="{D07C650C-CC83-4910-843B-E01DB44DABFE}" type="slidenum">
              <a:rPr lang="es-ES_tradnl" smtClean="0">
                <a:solidFill>
                  <a:prstClr val="black"/>
                </a:solidFill>
              </a:rPr>
              <a:pPr/>
              <a:t>6</a:t>
            </a:fld>
            <a:endParaRPr lang="es-ES_tradnl"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a:ln/>
        </p:spPr>
      </p:sp>
      <p:sp>
        <p:nvSpPr>
          <p:cNvPr id="249859" name="2 Marcador de notas"/>
          <p:cNvSpPr>
            <a:spLocks noGrp="1"/>
          </p:cNvSpPr>
          <p:nvPr>
            <p:ph type="body" idx="1"/>
          </p:nvPr>
        </p:nvSpPr>
        <p:spPr>
          <a:noFill/>
          <a:ln/>
        </p:spPr>
        <p:txBody>
          <a:bodyPr/>
          <a:lstStyle/>
          <a:p>
            <a:r>
              <a:rPr lang="es-ES" dirty="0"/>
              <a:t>Embankement Garden</a:t>
            </a:r>
          </a:p>
        </p:txBody>
      </p:sp>
      <p:sp>
        <p:nvSpPr>
          <p:cNvPr id="249860" name="3 Marcador de número de diapositiva"/>
          <p:cNvSpPr>
            <a:spLocks noGrp="1"/>
          </p:cNvSpPr>
          <p:nvPr>
            <p:ph type="sldNum" sz="quarter" idx="5"/>
          </p:nvPr>
        </p:nvSpPr>
        <p:spPr>
          <a:noFill/>
        </p:spPr>
        <p:txBody>
          <a:bodyPr/>
          <a:lstStyle/>
          <a:p>
            <a:fld id="{6C233BE1-B888-4BFB-9653-BA9D3560DB5B}" type="slidenum">
              <a:rPr lang="es-ES_tradnl" smtClean="0">
                <a:solidFill>
                  <a:prstClr val="black"/>
                </a:solidFill>
              </a:rPr>
              <a:pPr/>
              <a:t>8</a:t>
            </a:fld>
            <a:endParaRPr lang="es-ES_tradnl"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a:ln/>
        </p:spPr>
      </p:sp>
      <p:sp>
        <p:nvSpPr>
          <p:cNvPr id="250883" name="2 Marcador de notas"/>
          <p:cNvSpPr>
            <a:spLocks noGrp="1"/>
          </p:cNvSpPr>
          <p:nvPr>
            <p:ph type="body" idx="1"/>
          </p:nvPr>
        </p:nvSpPr>
        <p:spPr>
          <a:noFill/>
          <a:ln/>
        </p:spPr>
        <p:txBody>
          <a:bodyPr/>
          <a:lstStyle/>
          <a:p>
            <a:r>
              <a:rPr lang="es-ES" dirty="0"/>
              <a:t>Embankement Gardens</a:t>
            </a:r>
          </a:p>
        </p:txBody>
      </p:sp>
      <p:sp>
        <p:nvSpPr>
          <p:cNvPr id="250884" name="3 Marcador de número de diapositiva"/>
          <p:cNvSpPr>
            <a:spLocks noGrp="1"/>
          </p:cNvSpPr>
          <p:nvPr>
            <p:ph type="sldNum" sz="quarter" idx="5"/>
          </p:nvPr>
        </p:nvSpPr>
        <p:spPr>
          <a:noFill/>
        </p:spPr>
        <p:txBody>
          <a:bodyPr/>
          <a:lstStyle/>
          <a:p>
            <a:fld id="{3E930F9C-A660-4E47-8DBB-2A68E82F103D}" type="slidenum">
              <a:rPr lang="es-ES_tradnl" smtClean="0">
                <a:solidFill>
                  <a:prstClr val="black"/>
                </a:solidFill>
              </a:rPr>
              <a:pPr/>
              <a:t>9</a:t>
            </a:fld>
            <a:endParaRPr lang="es-ES_tradnl"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a:ln/>
        </p:spPr>
      </p:sp>
      <p:sp>
        <p:nvSpPr>
          <p:cNvPr id="251907" name="2 Marcador de notas"/>
          <p:cNvSpPr>
            <a:spLocks noGrp="1"/>
          </p:cNvSpPr>
          <p:nvPr>
            <p:ph type="body" idx="1"/>
          </p:nvPr>
        </p:nvSpPr>
        <p:spPr>
          <a:noFill/>
          <a:ln/>
        </p:spPr>
        <p:txBody>
          <a:bodyPr/>
          <a:lstStyle/>
          <a:p>
            <a:r>
              <a:rPr lang="es-ES" dirty="0"/>
              <a:t>Embankement Gardens</a:t>
            </a:r>
          </a:p>
        </p:txBody>
      </p:sp>
      <p:sp>
        <p:nvSpPr>
          <p:cNvPr id="251908" name="3 Marcador de número de diapositiva"/>
          <p:cNvSpPr>
            <a:spLocks noGrp="1"/>
          </p:cNvSpPr>
          <p:nvPr>
            <p:ph type="sldNum" sz="quarter" idx="5"/>
          </p:nvPr>
        </p:nvSpPr>
        <p:spPr>
          <a:noFill/>
        </p:spPr>
        <p:txBody>
          <a:bodyPr/>
          <a:lstStyle/>
          <a:p>
            <a:fld id="{4654C2DD-853E-4894-9CCB-CDFC5B45B013}" type="slidenum">
              <a:rPr lang="es-ES_tradnl" smtClean="0">
                <a:solidFill>
                  <a:prstClr val="black"/>
                </a:solidFill>
              </a:rPr>
              <a:pPr/>
              <a:t>10</a:t>
            </a:fld>
            <a:endParaRPr lang="es-ES_tradnl"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p:spPr>
        <p:txBody>
          <a:bodyPr/>
          <a:lstStyle/>
          <a:p>
            <a:fld id="{85373356-9246-4382-9612-72E9876A0D48}" type="slidenum">
              <a:rPr lang="es-ES_tradnl" smtClean="0">
                <a:solidFill>
                  <a:prstClr val="black"/>
                </a:solidFill>
              </a:rPr>
              <a:pPr/>
              <a:t>11</a:t>
            </a:fld>
            <a:endParaRPr lang="es-ES_tradnl" dirty="0">
              <a:solidFill>
                <a:prstClr val="black"/>
              </a:solidFill>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p:spPr>
        <p:txBody>
          <a:bodyPr/>
          <a:lstStyle/>
          <a:p>
            <a:pPr eaLnBrk="1" hangingPunct="1"/>
            <a:r>
              <a:rPr lang="es-ES_tradnl" dirty="0"/>
              <a:t>Empress Hotel</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Stockwood Gardens</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18</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2003FEA-E44C-4A4D-A675-4A778D03C26B}" type="slidenum">
              <a:rPr lang="es-ES" smtClean="0"/>
              <a:t>25</a:t>
            </a:fld>
            <a:endParaRPr lang="es-ES" dirty="0"/>
          </a:p>
        </p:txBody>
      </p:sp>
    </p:spTree>
    <p:extLst>
      <p:ext uri="{BB962C8B-B14F-4D97-AF65-F5344CB8AC3E}">
        <p14:creationId xmlns:p14="http://schemas.microsoft.com/office/powerpoint/2010/main" val="14046398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Swiss Gardens, Shuttleworth, Bedfordshire</a:t>
            </a:r>
            <a:endParaRPr lang="es-ES" dirty="0"/>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27119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Swiss Gardens, Shuttleworth, Bedfordshire</a:t>
            </a:r>
            <a:endParaRPr lang="es-ES" dirty="0"/>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2326637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Swiss Gardens, Shuttleworth, Bedfordshire</a:t>
            </a:r>
            <a:endParaRPr lang="es-ES" dirty="0"/>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32813991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Swiss Gardens, Shuttleworth, Bedfordshire</a:t>
            </a:r>
            <a:endParaRPr lang="es-ES" dirty="0"/>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19869727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Swiss Gardens, Shuttleworth, Bedfordshire</a:t>
            </a:r>
            <a:endParaRPr lang="es-ES" dirty="0"/>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24059603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Swiss Gardens, Shuttleworth, Bedfordshire</a:t>
            </a:r>
            <a:endParaRPr lang="es-ES" dirty="0"/>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39489993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Swiss Gardens, Shuttleworth, Bedfordshire</a:t>
            </a:r>
            <a:endParaRPr lang="es-ES" dirty="0"/>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6339367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Swiss Gardens, Shuttleworth, Bedfordshire</a:t>
            </a:r>
            <a:endParaRPr lang="es-ES" dirty="0"/>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37151994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Swiss Gardens, Shuttleworth, Bedfordshire</a:t>
            </a:r>
            <a:endParaRPr lang="es-ES" dirty="0"/>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4475121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Swiss Gardens, Shuttleworth, Bedfordshire</a:t>
            </a:r>
            <a:endParaRPr lang="es-ES" dirty="0"/>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199268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Swiss Gardens, Shuttleworth, Bedfordshire</a:t>
            </a:r>
            <a:endParaRPr lang="es-ES" dirty="0"/>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13987379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Swiss Gardens, Shuttleworth, Bedfordshire</a:t>
            </a:r>
            <a:endParaRPr lang="es-ES" dirty="0"/>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29203555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Toddington Manor</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45</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Toddington Manor</a:t>
            </a:r>
          </a:p>
          <a:p>
            <a:endParaRPr lang="es-ES" dirty="0"/>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5733803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Toddington Manor</a:t>
            </a:r>
          </a:p>
          <a:p>
            <a:endParaRPr lang="es-ES" dirty="0"/>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33182508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Toddington Manor</a:t>
            </a:r>
          </a:p>
          <a:p>
            <a:endParaRPr lang="es-ES" dirty="0"/>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10279337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Toddington Manor</a:t>
            </a:r>
          </a:p>
          <a:p>
            <a:endParaRPr lang="es-ES" dirty="0"/>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29935974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Toddington Manor</a:t>
            </a:r>
          </a:p>
          <a:p>
            <a:endParaRPr lang="es-ES" dirty="0"/>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50</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Toddington</a:t>
            </a:r>
          </a:p>
        </p:txBody>
      </p:sp>
      <p:sp>
        <p:nvSpPr>
          <p:cNvPr id="4" name="3 Marcador de número de diapositiva"/>
          <p:cNvSpPr>
            <a:spLocks noGrp="1"/>
          </p:cNvSpPr>
          <p:nvPr>
            <p:ph type="sldNum" sz="quarter" idx="10"/>
          </p:nvPr>
        </p:nvSpPr>
        <p:spPr/>
        <p:txBody>
          <a:bodyPr/>
          <a:lstStyle/>
          <a:p>
            <a:fld id="{E2003FEA-E44C-4A4D-A675-4A778D03C26B}" type="slidenum">
              <a:rPr lang="es-ES" smtClean="0"/>
              <a:t>53</a:t>
            </a:fld>
            <a:endParaRPr lang="es-ES" dirty="0"/>
          </a:p>
        </p:txBody>
      </p:sp>
    </p:spTree>
    <p:extLst>
      <p:ext uri="{BB962C8B-B14F-4D97-AF65-F5344CB8AC3E}">
        <p14:creationId xmlns:p14="http://schemas.microsoft.com/office/powerpoint/2010/main" val="34058176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Toddington</a:t>
            </a:r>
          </a:p>
        </p:txBody>
      </p:sp>
      <p:sp>
        <p:nvSpPr>
          <p:cNvPr id="4" name="3 Marcador de número de diapositiva"/>
          <p:cNvSpPr>
            <a:spLocks noGrp="1"/>
          </p:cNvSpPr>
          <p:nvPr>
            <p:ph type="sldNum" sz="quarter" idx="10"/>
          </p:nvPr>
        </p:nvSpPr>
        <p:spPr/>
        <p:txBody>
          <a:bodyPr/>
          <a:lstStyle/>
          <a:p>
            <a:fld id="{E2003FEA-E44C-4A4D-A675-4A778D03C26B}" type="slidenum">
              <a:rPr lang="es-ES" smtClean="0"/>
              <a:t>54</a:t>
            </a:fld>
            <a:endParaRPr lang="es-ES" dirty="0"/>
          </a:p>
        </p:txBody>
      </p:sp>
    </p:spTree>
    <p:extLst>
      <p:ext uri="{BB962C8B-B14F-4D97-AF65-F5344CB8AC3E}">
        <p14:creationId xmlns:p14="http://schemas.microsoft.com/office/powerpoint/2010/main" val="1114076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2003FEA-E44C-4A4D-A675-4A778D03C26B}" type="slidenum">
              <a:rPr lang="es-ES" smtClean="0"/>
              <a:t>56</a:t>
            </a:fld>
            <a:endParaRPr lang="es-ES" dirty="0"/>
          </a:p>
        </p:txBody>
      </p:sp>
    </p:spTree>
    <p:extLst>
      <p:ext uri="{BB962C8B-B14F-4D97-AF65-F5344CB8AC3E}">
        <p14:creationId xmlns:p14="http://schemas.microsoft.com/office/powerpoint/2010/main" val="163660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Woburn Abbey Garden</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40871219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Woburn Abbey Garden</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42147765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Woburn Abbey Garden</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5138512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Woburn Abbey Garden</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6761362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Woburn Abbey Garden</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33817134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Woburn Abbey Garden</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17830259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Woburn Abbey Garden</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66</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Wrest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36338641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Wrest Pàrk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70</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Wrest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71</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Wrest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36012850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Wrest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2885727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Wrest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5313152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Wrest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39715659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Wrest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7511711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Wrest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33587951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Wrest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30361230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Wrest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34729472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Wrest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39417552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Wrest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34315194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Wrest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218927127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Deanery Garden</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6837627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Deanery Garden</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293997172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Deanery Garden</a:t>
            </a:r>
          </a:p>
          <a:p>
            <a:endParaRPr lang="en-US" dirty="0"/>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14520362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Highclere Castle Gardens</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94</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Highclere Castle Gardens</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13793859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Highclere Castle Gardens</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96</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Highclere Castle Gardens</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409663496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Highclere Castle Gardens</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257280675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Highclere Castle Gardens</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419259242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Highclere Castle Gardens</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100</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Highclere Castle Gardens</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396838687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Highclere Castle Gardens</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22069209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Highclere Castle Gardens</a:t>
            </a:r>
          </a:p>
          <a:p>
            <a:endParaRPr lang="es-ES" dirty="0"/>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115707748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Highclere Castle Gardens</a:t>
            </a:r>
          </a:p>
          <a:p>
            <a:endParaRPr lang="es-ES" dirty="0"/>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250634348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Highclere Castle Gardens</a:t>
            </a:r>
          </a:p>
          <a:p>
            <a:endParaRPr lang="es-ES" dirty="0"/>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36847114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Highclere Castle Gardens</a:t>
            </a:r>
          </a:p>
          <a:p>
            <a:endParaRPr lang="es-ES" dirty="0"/>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106700756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Highclere Castle Gardens</a:t>
            </a:r>
          </a:p>
          <a:p>
            <a:endParaRPr lang="es-ES" dirty="0"/>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341845176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Old Rectory</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225025621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Old Rectory</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27781294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The Old Rectory</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111</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Old Rectory</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8126042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Old Rectory</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9265018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Old Rectory</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40088709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Welford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122</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Welford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421126931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Welford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365831325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Welford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360681041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Snowdrops.-Galanthus nivalis</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127</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Welford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128</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Welford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332638947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Welford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130</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Welford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386292524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Welford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97082724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Great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135</a:t>
            </a:fld>
            <a:endParaRPr lang="es-ES" dirty="0">
              <a:solidFill>
                <a:prstClr val="black"/>
              </a:solidFill>
            </a:endParaRPr>
          </a:p>
        </p:txBody>
      </p:sp>
    </p:spTree>
    <p:extLst>
      <p:ext uri="{BB962C8B-B14F-4D97-AF65-F5344CB8AC3E}">
        <p14:creationId xmlns:p14="http://schemas.microsoft.com/office/powerpoint/2010/main" val="181703104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Great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136</a:t>
            </a:fld>
            <a:endParaRPr lang="es-ES" dirty="0">
              <a:solidFill>
                <a:prstClr val="black"/>
              </a:solidFill>
            </a:endParaRPr>
          </a:p>
        </p:txBody>
      </p:sp>
    </p:spTree>
    <p:extLst>
      <p:ext uri="{BB962C8B-B14F-4D97-AF65-F5344CB8AC3E}">
        <p14:creationId xmlns:p14="http://schemas.microsoft.com/office/powerpoint/2010/main" val="146189004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Great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137</a:t>
            </a:fld>
            <a:endParaRPr lang="es-ES" dirty="0">
              <a:solidFill>
                <a:prstClr val="black"/>
              </a:solidFill>
            </a:endParaRPr>
          </a:p>
        </p:txBody>
      </p:sp>
    </p:spTree>
    <p:extLst>
      <p:ext uri="{BB962C8B-B14F-4D97-AF65-F5344CB8AC3E}">
        <p14:creationId xmlns:p14="http://schemas.microsoft.com/office/powerpoint/2010/main" val="16439846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Great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138</a:t>
            </a:fld>
            <a:endParaRPr lang="es-ES" dirty="0">
              <a:solidFill>
                <a:prstClr val="black"/>
              </a:solidFill>
            </a:endParaRPr>
          </a:p>
        </p:txBody>
      </p:sp>
    </p:spTree>
    <p:extLst>
      <p:ext uri="{BB962C8B-B14F-4D97-AF65-F5344CB8AC3E}">
        <p14:creationId xmlns:p14="http://schemas.microsoft.com/office/powerpoint/2010/main" val="326736412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Great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139</a:t>
            </a:fld>
            <a:endParaRPr lang="es-ES" dirty="0">
              <a:solidFill>
                <a:prstClr val="black"/>
              </a:solidFill>
            </a:endParaRPr>
          </a:p>
        </p:txBody>
      </p:sp>
    </p:spTree>
    <p:extLst>
      <p:ext uri="{BB962C8B-B14F-4D97-AF65-F5344CB8AC3E}">
        <p14:creationId xmlns:p14="http://schemas.microsoft.com/office/powerpoint/2010/main" val="178128842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Windsor Great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140</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Great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141</a:t>
            </a:fld>
            <a:endParaRPr lang="es-ES" dirty="0">
              <a:solidFill>
                <a:prstClr val="black"/>
              </a:solidFill>
            </a:endParaRPr>
          </a:p>
        </p:txBody>
      </p:sp>
    </p:spTree>
    <p:extLst>
      <p:ext uri="{BB962C8B-B14F-4D97-AF65-F5344CB8AC3E}">
        <p14:creationId xmlns:p14="http://schemas.microsoft.com/office/powerpoint/2010/main" val="372724596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Great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142</a:t>
            </a:fld>
            <a:endParaRPr lang="es-ES" dirty="0">
              <a:solidFill>
                <a:prstClr val="black"/>
              </a:solidFill>
            </a:endParaRPr>
          </a:p>
        </p:txBody>
      </p:sp>
    </p:spTree>
    <p:extLst>
      <p:ext uri="{BB962C8B-B14F-4D97-AF65-F5344CB8AC3E}">
        <p14:creationId xmlns:p14="http://schemas.microsoft.com/office/powerpoint/2010/main" val="20443482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Great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143</a:t>
            </a:fld>
            <a:endParaRPr lang="es-ES" dirty="0">
              <a:solidFill>
                <a:prstClr val="black"/>
              </a:solidFill>
            </a:endParaRPr>
          </a:p>
        </p:txBody>
      </p:sp>
    </p:spTree>
    <p:extLst>
      <p:ext uri="{BB962C8B-B14F-4D97-AF65-F5344CB8AC3E}">
        <p14:creationId xmlns:p14="http://schemas.microsoft.com/office/powerpoint/2010/main" val="408465086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Great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144</a:t>
            </a:fld>
            <a:endParaRPr lang="es-ES" dirty="0">
              <a:solidFill>
                <a:prstClr val="black"/>
              </a:solidFill>
            </a:endParaRPr>
          </a:p>
        </p:txBody>
      </p:sp>
    </p:spTree>
    <p:extLst>
      <p:ext uri="{BB962C8B-B14F-4D97-AF65-F5344CB8AC3E}">
        <p14:creationId xmlns:p14="http://schemas.microsoft.com/office/powerpoint/2010/main" val="418691809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Great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145</a:t>
            </a:fld>
            <a:endParaRPr lang="es-ES" dirty="0">
              <a:solidFill>
                <a:prstClr val="black"/>
              </a:solidFill>
            </a:endParaRPr>
          </a:p>
        </p:txBody>
      </p:sp>
    </p:spTree>
    <p:extLst>
      <p:ext uri="{BB962C8B-B14F-4D97-AF65-F5344CB8AC3E}">
        <p14:creationId xmlns:p14="http://schemas.microsoft.com/office/powerpoint/2010/main" val="176767124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Great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146</a:t>
            </a:fld>
            <a:endParaRPr lang="es-ES" dirty="0">
              <a:solidFill>
                <a:prstClr val="black"/>
              </a:solidFill>
            </a:endParaRPr>
          </a:p>
        </p:txBody>
      </p:sp>
    </p:spTree>
    <p:extLst>
      <p:ext uri="{BB962C8B-B14F-4D97-AF65-F5344CB8AC3E}">
        <p14:creationId xmlns:p14="http://schemas.microsoft.com/office/powerpoint/2010/main" val="326246305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Great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147</a:t>
            </a:fld>
            <a:endParaRPr lang="es-ES" dirty="0">
              <a:solidFill>
                <a:prstClr val="black"/>
              </a:solidFill>
            </a:endParaRPr>
          </a:p>
        </p:txBody>
      </p:sp>
    </p:spTree>
    <p:extLst>
      <p:ext uri="{BB962C8B-B14F-4D97-AF65-F5344CB8AC3E}">
        <p14:creationId xmlns:p14="http://schemas.microsoft.com/office/powerpoint/2010/main" val="293822426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Great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148</a:t>
            </a:fld>
            <a:endParaRPr lang="es-ES" dirty="0">
              <a:solidFill>
                <a:prstClr val="black"/>
              </a:solidFill>
            </a:endParaRPr>
          </a:p>
        </p:txBody>
      </p:sp>
    </p:spTree>
    <p:extLst>
      <p:ext uri="{BB962C8B-B14F-4D97-AF65-F5344CB8AC3E}">
        <p14:creationId xmlns:p14="http://schemas.microsoft.com/office/powerpoint/2010/main" val="106833540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Great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149</a:t>
            </a:fld>
            <a:endParaRPr lang="es-ES" dirty="0">
              <a:solidFill>
                <a:prstClr val="black"/>
              </a:solidFill>
            </a:endParaRPr>
          </a:p>
        </p:txBody>
      </p:sp>
    </p:spTree>
    <p:extLst>
      <p:ext uri="{BB962C8B-B14F-4D97-AF65-F5344CB8AC3E}">
        <p14:creationId xmlns:p14="http://schemas.microsoft.com/office/powerpoint/2010/main" val="164175280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Great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150</a:t>
            </a:fld>
            <a:endParaRPr lang="es-ES" dirty="0">
              <a:solidFill>
                <a:prstClr val="black"/>
              </a:solidFill>
            </a:endParaRPr>
          </a:p>
        </p:txBody>
      </p:sp>
    </p:spTree>
    <p:extLst>
      <p:ext uri="{BB962C8B-B14F-4D97-AF65-F5344CB8AC3E}">
        <p14:creationId xmlns:p14="http://schemas.microsoft.com/office/powerpoint/2010/main" val="181468845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Great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151</a:t>
            </a:fld>
            <a:endParaRPr lang="es-ES" dirty="0">
              <a:solidFill>
                <a:prstClr val="black"/>
              </a:solidFill>
            </a:endParaRPr>
          </a:p>
        </p:txBody>
      </p:sp>
    </p:spTree>
    <p:extLst>
      <p:ext uri="{BB962C8B-B14F-4D97-AF65-F5344CB8AC3E}">
        <p14:creationId xmlns:p14="http://schemas.microsoft.com/office/powerpoint/2010/main" val="3155317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Great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152</a:t>
            </a:fld>
            <a:endParaRPr lang="es-ES" dirty="0">
              <a:solidFill>
                <a:prstClr val="black"/>
              </a:solidFill>
            </a:endParaRPr>
          </a:p>
        </p:txBody>
      </p:sp>
    </p:spTree>
    <p:extLst>
      <p:ext uri="{BB962C8B-B14F-4D97-AF65-F5344CB8AC3E}">
        <p14:creationId xmlns:p14="http://schemas.microsoft.com/office/powerpoint/2010/main" val="415321255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Great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153</a:t>
            </a:fld>
            <a:endParaRPr lang="es-ES" dirty="0">
              <a:solidFill>
                <a:prstClr val="black"/>
              </a:solidFill>
            </a:endParaRPr>
          </a:p>
        </p:txBody>
      </p:sp>
    </p:spTree>
    <p:extLst>
      <p:ext uri="{BB962C8B-B14F-4D97-AF65-F5344CB8AC3E}">
        <p14:creationId xmlns:p14="http://schemas.microsoft.com/office/powerpoint/2010/main" val="232660783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Great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154</a:t>
            </a:fld>
            <a:endParaRPr lang="es-ES" dirty="0">
              <a:solidFill>
                <a:prstClr val="black"/>
              </a:solidFill>
            </a:endParaRPr>
          </a:p>
        </p:txBody>
      </p:sp>
    </p:spTree>
    <p:extLst>
      <p:ext uri="{BB962C8B-B14F-4D97-AF65-F5344CB8AC3E}">
        <p14:creationId xmlns:p14="http://schemas.microsoft.com/office/powerpoint/2010/main" val="265520922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Great Park</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155</a:t>
            </a:fld>
            <a:endParaRPr lang="es-ES" dirty="0">
              <a:solidFill>
                <a:prstClr val="black"/>
              </a:solidFill>
            </a:endParaRPr>
          </a:p>
        </p:txBody>
      </p:sp>
    </p:spTree>
    <p:extLst>
      <p:ext uri="{BB962C8B-B14F-4D97-AF65-F5344CB8AC3E}">
        <p14:creationId xmlns:p14="http://schemas.microsoft.com/office/powerpoint/2010/main" val="28668282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Windsor Castle Gardens</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160</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Castle Gardens</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161</a:t>
            </a:fld>
            <a:endParaRPr lang="es-ES" dirty="0">
              <a:solidFill>
                <a:prstClr val="black"/>
              </a:solidFill>
            </a:endParaRPr>
          </a:p>
        </p:txBody>
      </p:sp>
    </p:spTree>
    <p:extLst>
      <p:ext uri="{BB962C8B-B14F-4D97-AF65-F5344CB8AC3E}">
        <p14:creationId xmlns:p14="http://schemas.microsoft.com/office/powerpoint/2010/main" val="170801410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Castle Gardens</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162</a:t>
            </a:fld>
            <a:endParaRPr lang="es-ES" dirty="0">
              <a:solidFill>
                <a:prstClr val="black"/>
              </a:solidFill>
            </a:endParaRPr>
          </a:p>
        </p:txBody>
      </p:sp>
    </p:spTree>
    <p:extLst>
      <p:ext uri="{BB962C8B-B14F-4D97-AF65-F5344CB8AC3E}">
        <p14:creationId xmlns:p14="http://schemas.microsoft.com/office/powerpoint/2010/main" val="104198063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Castle Gardens</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163</a:t>
            </a:fld>
            <a:endParaRPr lang="es-ES" dirty="0">
              <a:solidFill>
                <a:prstClr val="black"/>
              </a:solidFill>
            </a:endParaRPr>
          </a:p>
        </p:txBody>
      </p:sp>
    </p:spTree>
    <p:extLst>
      <p:ext uri="{BB962C8B-B14F-4D97-AF65-F5344CB8AC3E}">
        <p14:creationId xmlns:p14="http://schemas.microsoft.com/office/powerpoint/2010/main" val="388153985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Castle Gardens</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164</a:t>
            </a:fld>
            <a:endParaRPr lang="es-ES" dirty="0">
              <a:solidFill>
                <a:prstClr val="black"/>
              </a:solidFill>
            </a:endParaRPr>
          </a:p>
        </p:txBody>
      </p:sp>
    </p:spTree>
    <p:extLst>
      <p:ext uri="{BB962C8B-B14F-4D97-AF65-F5344CB8AC3E}">
        <p14:creationId xmlns:p14="http://schemas.microsoft.com/office/powerpoint/2010/main" val="379455810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Castle Gardens</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165</a:t>
            </a:fld>
            <a:endParaRPr lang="es-ES" dirty="0">
              <a:solidFill>
                <a:prstClr val="black"/>
              </a:solidFill>
            </a:endParaRPr>
          </a:p>
        </p:txBody>
      </p:sp>
    </p:spTree>
    <p:extLst>
      <p:ext uri="{BB962C8B-B14F-4D97-AF65-F5344CB8AC3E}">
        <p14:creationId xmlns:p14="http://schemas.microsoft.com/office/powerpoint/2010/main" val="333659530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Castle Gardens</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166</a:t>
            </a:fld>
            <a:endParaRPr lang="es-ES" dirty="0">
              <a:solidFill>
                <a:prstClr val="black"/>
              </a:solidFill>
            </a:endParaRPr>
          </a:p>
        </p:txBody>
      </p:sp>
    </p:spTree>
    <p:extLst>
      <p:ext uri="{BB962C8B-B14F-4D97-AF65-F5344CB8AC3E}">
        <p14:creationId xmlns:p14="http://schemas.microsoft.com/office/powerpoint/2010/main" val="195427553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Castle Gardens</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167</a:t>
            </a:fld>
            <a:endParaRPr lang="es-ES" dirty="0">
              <a:solidFill>
                <a:prstClr val="black"/>
              </a:solidFill>
            </a:endParaRPr>
          </a:p>
        </p:txBody>
      </p:sp>
    </p:spTree>
    <p:extLst>
      <p:ext uri="{BB962C8B-B14F-4D97-AF65-F5344CB8AC3E}">
        <p14:creationId xmlns:p14="http://schemas.microsoft.com/office/powerpoint/2010/main" val="380033739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Castle Gardens</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168</a:t>
            </a:fld>
            <a:endParaRPr lang="es-ES" dirty="0">
              <a:solidFill>
                <a:prstClr val="black"/>
              </a:solidFill>
            </a:endParaRPr>
          </a:p>
        </p:txBody>
      </p:sp>
    </p:spTree>
    <p:extLst>
      <p:ext uri="{BB962C8B-B14F-4D97-AF65-F5344CB8AC3E}">
        <p14:creationId xmlns:p14="http://schemas.microsoft.com/office/powerpoint/2010/main" val="400159766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Windsor Castle Gardens</a:t>
            </a:r>
          </a:p>
        </p:txBody>
      </p:sp>
      <p:sp>
        <p:nvSpPr>
          <p:cNvPr id="4" name="3 Marcador de número de diapositiva"/>
          <p:cNvSpPr>
            <a:spLocks noGrp="1"/>
          </p:cNvSpPr>
          <p:nvPr>
            <p:ph type="sldNum" sz="quarter" idx="10"/>
          </p:nvPr>
        </p:nvSpPr>
        <p:spPr/>
        <p:txBody>
          <a:bodyPr/>
          <a:lstStyle/>
          <a:p>
            <a:fld id="{134805C1-8F4C-411C-A7E8-F7AF41A1A4DF}" type="slidenum">
              <a:rPr lang="es-ES" smtClean="0">
                <a:solidFill>
                  <a:prstClr val="black"/>
                </a:solidFill>
              </a:rPr>
              <a:pPr/>
              <a:t>169</a:t>
            </a:fld>
            <a:endParaRPr lang="es-ES" dirty="0">
              <a:solidFill>
                <a:prstClr val="black"/>
              </a:solidFill>
            </a:endParaRPr>
          </a:p>
        </p:txBody>
      </p:sp>
    </p:spTree>
    <p:extLst>
      <p:ext uri="{BB962C8B-B14F-4D97-AF65-F5344CB8AC3E}">
        <p14:creationId xmlns:p14="http://schemas.microsoft.com/office/powerpoint/2010/main" val="2066866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upload.wikimedia.org/wikipedia/commons/e/e2/Victoria_Embankment_Gardens.jp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upload.wikimedia.org/wikipedia/commons/e/e7/Statues_in_Victoria_Embankment_Gardens_-_geograph.org.uk_-_1729996.jpg"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upload.wikimedia.org/wikipedia/commons/2/25/Stockwoodpark.jpg"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hyperlink" Target="//upload.wikimedia.org/wikipedia/commons/2/26/Toddington_Manor_-_geograph.org.uk_-_49563.jpg"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7.xml"/><Relationship Id="rId4" Type="http://schemas.openxmlformats.org/officeDocument/2006/relationships/image" Target="../media/image40.jpg"/></Relationships>
</file>

<file path=ppt/slides/_rels/slide5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hyperlink" Target="//upload.wikimedia.org/wikipedia/commons/6/65/WrestHouse3.jpg" TargetMode="External"/><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7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hyperlink" Target="//upload.wikimedia.org/wikipedia/commons/f/f7/ArcherPavilion2.JPG" TargetMode="External"/><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hyperlink" Target="//upload.wikimedia.org/wikipedia/commons/f/f0/LBColumn.JPG" TargetMode="External"/><Relationship Id="rId4" Type="http://schemas.openxmlformats.org/officeDocument/2006/relationships/image" Target="../media/image57.jpeg"/></Relationships>
</file>

<file path=ppt/slides/_rels/slide7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69.jpeg"/><Relationship Id="rId4" Type="http://schemas.openxmlformats.org/officeDocument/2006/relationships/hyperlink" Target="http://www.google.es/url?sa=i&amp;rct=j&amp;q=Wrest+Park&amp;source=images&amp;cd=&amp;cad=rja&amp;docid=qCREev4hGzAITM&amp;tbnid=gjVXde4S5inceM:&amp;ved=0CAUQjRw&amp;url=http://www.geograph.org.uk/photo/2520226&amp;ei=ZiqBUczXJKa_0QXpnYCoDA&amp;bvm=bv.45921128,d.d2k&amp;psig=AFQjCNEBt8HjSe7rKzDoOML2y5CFRUf9Vg&amp;ust=1367505525009526" TargetMode="Externa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hyperlink" Target="//upload.wikimedia.org/wikipedia/commons/9/9e/Deanery_Garden_Peterborough.JPG" TargetMode="External"/><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8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hyperlink" Target="http://upload.wikimedia.org/wikipedia/commons/8/8b/Highclere_Castle_01.jpg" TargetMode="External"/><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96.xml.rels><?xml version="1.0" encoding="UTF-8" standalone="yes"?>
<Relationships xmlns="http://schemas.openxmlformats.org/package/2006/relationships"><Relationship Id="rId3" Type="http://schemas.openxmlformats.org/officeDocument/2006/relationships/hyperlink" Target="http://upload.wikimedia.org/wikipedia/commons/9/94/Highclere_Gardens_4.jpg" TargetMode="External"/><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9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hyperlink" Target="http://www.panoramio.com/photo/23739267" TargetMode="Externa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hyperlink" Target="//upload.wikimedia.org/wikipedia/commons/a/ae/Welford_Park_Snowdrops_1.jpg" TargetMode="Externa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hyperlink" Target="http://upload.wikimedia.org/wikipedia/commons/6/60/Welford-g2.jpg" TargetMode="External"/><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106.jpe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18448" cy="2232248"/>
          </a:xfrm>
        </p:spPr>
        <p:txBody>
          <a:bodyPr>
            <a:noAutofit/>
          </a:bodyPr>
          <a:lstStyle/>
          <a:p>
            <a:r>
              <a:rPr lang="es-ES" sz="3200" dirty="0"/>
              <a:t>EUROPA.-LA VUELTA AL MUNDO EN 885 JARDINES.-REINO UNIDO.-</a:t>
            </a:r>
            <a:br>
              <a:rPr lang="es-ES" sz="3200" dirty="0"/>
            </a:br>
            <a:r>
              <a:rPr lang="es-ES" sz="3200" dirty="0"/>
              <a:t>Bedfordshire y Berckshire</a:t>
            </a:r>
          </a:p>
        </p:txBody>
      </p:sp>
      <p:sp>
        <p:nvSpPr>
          <p:cNvPr id="3" name="2 Subtítulo"/>
          <p:cNvSpPr>
            <a:spLocks noGrp="1"/>
          </p:cNvSpPr>
          <p:nvPr>
            <p:ph type="subTitle" idx="1"/>
          </p:nvPr>
        </p:nvSpPr>
        <p:spPr>
          <a:xfrm>
            <a:off x="4499992" y="4509120"/>
            <a:ext cx="4390256" cy="1371600"/>
          </a:xfrm>
        </p:spPr>
        <p:txBody>
          <a:bodyPr>
            <a:normAutofit fontScale="92500"/>
          </a:bodyPr>
          <a:lstStyle/>
          <a:p>
            <a:r>
              <a:rPr lang="es-ES" dirty="0"/>
              <a:t>Selección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Título"/>
          <p:cNvSpPr>
            <a:spLocks noGrp="1"/>
          </p:cNvSpPr>
          <p:nvPr>
            <p:ph type="title"/>
          </p:nvPr>
        </p:nvSpPr>
        <p:spPr/>
        <p:txBody>
          <a:bodyPr/>
          <a:lstStyle/>
          <a:p>
            <a:pPr eaLnBrk="1" hangingPunct="1"/>
            <a:r>
              <a:rPr lang="es-ES" dirty="0"/>
              <a:t>EMBANKMENT GARDENS </a:t>
            </a:r>
          </a:p>
        </p:txBody>
      </p:sp>
      <p:sp>
        <p:nvSpPr>
          <p:cNvPr id="63491" name="2 Marcador de contenido"/>
          <p:cNvSpPr>
            <a:spLocks noGrp="1"/>
          </p:cNvSpPr>
          <p:nvPr>
            <p:ph sz="quarter" idx="1"/>
          </p:nvPr>
        </p:nvSpPr>
        <p:spPr/>
        <p:txBody>
          <a:bodyPr>
            <a:normAutofit lnSpcReduction="10000"/>
          </a:bodyPr>
          <a:lstStyle/>
          <a:p>
            <a:pPr eaLnBrk="1" hangingPunct="1"/>
            <a:r>
              <a:rPr lang="es-ES" sz="2400" dirty="0"/>
              <a:t>Los </a:t>
            </a:r>
            <a:r>
              <a:rPr lang="es-ES" sz="2400" b="1" dirty="0"/>
              <a:t>jardines de Victoria Embankment</a:t>
            </a:r>
            <a:r>
              <a:rPr lang="es-ES" sz="2400" dirty="0"/>
              <a:t> son una serie de jardines en la parte norte del río Támesis, entre el puente de Blackfriars y Westminster Bridge en Londres.</a:t>
            </a:r>
          </a:p>
          <a:p>
            <a:pPr eaLnBrk="1" hangingPunct="1"/>
            <a:r>
              <a:rPr lang="es-ES" sz="2400" dirty="0"/>
              <a:t>Todos los jardines tienen caminos de grava que están bien alineados con </a:t>
            </a:r>
            <a:r>
              <a:rPr lang="es-ES" dirty="0"/>
              <a:t>bancos</a:t>
            </a:r>
            <a:r>
              <a:rPr lang="es-ES" sz="2400" dirty="0"/>
              <a:t> sobre todo donados como recuerdo. </a:t>
            </a:r>
          </a:p>
          <a:p>
            <a:pPr eaLnBrk="1" hangingPunct="1"/>
            <a:r>
              <a:rPr lang="es-ES" sz="2400" dirty="0"/>
              <a:t>Al lado del río  los jardines se alinean con los árboles maduros. praderas y flores, también se propagan a través de ellos, y en los días cálidos, los trabajadores de cerca  se pueden ver </a:t>
            </a:r>
            <a:r>
              <a:rPr lang="es-ES" dirty="0"/>
              <a:t>en</a:t>
            </a:r>
            <a:r>
              <a:rPr lang="es-ES" sz="2400" dirty="0"/>
              <a:t> los almuerzos de picnic en los bancos de  dos asientos y las praderas. Hay una serie de estatuas</a:t>
            </a:r>
            <a:r>
              <a:rPr lang="es-ES" dirty="0"/>
              <a:t>. </a:t>
            </a:r>
          </a:p>
        </p:txBody>
      </p:sp>
    </p:spTree>
    <p:extLst>
      <p:ext uri="{BB962C8B-B14F-4D97-AF65-F5344CB8AC3E}">
        <p14:creationId xmlns:p14="http://schemas.microsoft.com/office/powerpoint/2010/main" val="3284698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Embankement Gardens"/>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229879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Embankment- Gardens"/>
          <p:cNvPicPr>
            <a:picLocks noChangeAspect="1" noChangeArrowheads="1"/>
          </p:cNvPicPr>
          <p:nvPr/>
        </p:nvPicPr>
        <p:blipFill>
          <a:blip r:embed="rId3" cstate="print"/>
          <a:srcRect/>
          <a:stretch>
            <a:fillRect/>
          </a:stretch>
        </p:blipFill>
        <p:spPr bwMode="auto">
          <a:xfrm>
            <a:off x="-304800" y="-285750"/>
            <a:ext cx="9753600" cy="7429500"/>
          </a:xfrm>
          <a:prstGeom prst="rect">
            <a:avLst/>
          </a:prstGeom>
          <a:noFill/>
          <a:ln w="9525">
            <a:noFill/>
            <a:miter lim="800000"/>
            <a:headEnd/>
            <a:tailEnd/>
          </a:ln>
        </p:spPr>
      </p:pic>
    </p:spTree>
    <p:extLst>
      <p:ext uri="{BB962C8B-B14F-4D97-AF65-F5344CB8AC3E}">
        <p14:creationId xmlns:p14="http://schemas.microsoft.com/office/powerpoint/2010/main" val="1619331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Archivo: Gardens.jpg Victoria Embankment">
            <a:hlinkClick r:id="rId3"/>
          </p:cNvPr>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3937349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http://www.travelstripe.com/images/victoria-embankment-gardens1.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116509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File:Statues in Victoria Embankment Gardens - geograph.org.uk - 1729996.jpg">
            <a:hlinkClick r:id="rId2"/>
          </p:cNvPr>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0933981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Embankement Garden.-x2.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546950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Embankement Gardens.-x.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6700372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Embankement Gardens.-x3.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288468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Empress Hotel"/>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049897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Stockwood Park</a:t>
            </a:r>
          </a:p>
        </p:txBody>
      </p:sp>
      <p:sp>
        <p:nvSpPr>
          <p:cNvPr id="5" name="4 Marcador de contenido"/>
          <p:cNvSpPr>
            <a:spLocks noGrp="1"/>
          </p:cNvSpPr>
          <p:nvPr>
            <p:ph sz="quarter" idx="1"/>
          </p:nvPr>
        </p:nvSpPr>
        <p:spPr/>
        <p:txBody>
          <a:bodyPr>
            <a:normAutofit lnSpcReduction="10000"/>
          </a:bodyPr>
          <a:lstStyle/>
          <a:p>
            <a:r>
              <a:rPr lang="es-ES" b="1" dirty="0"/>
              <a:t>Stockwood Park</a:t>
            </a:r>
            <a:r>
              <a:rPr lang="es-ES" dirty="0"/>
              <a:t> es un gran parque urbano en Luton , Bedfordshire , con jardines de estilo , museos de artesanía y amplias instalaciones de golf. </a:t>
            </a:r>
          </a:p>
          <a:p>
            <a:r>
              <a:rPr lang="es-ES" dirty="0"/>
              <a:t>El jardín medieval (del XII al siglo XV), muestra las hierbas y las plantas cultivadas con fines medicinales, para cocina y uso como tintes. </a:t>
            </a:r>
          </a:p>
          <a:p>
            <a:r>
              <a:rPr lang="es-ES" dirty="0"/>
              <a:t>El jardín del siglo XVI se presenta con setos, una característica típica del jardín isabelino.</a:t>
            </a:r>
          </a:p>
          <a:p>
            <a:r>
              <a:rPr lang="es-ES" dirty="0"/>
              <a:t>Los parterres se sembraron con camedrio , el hisopo y  los espacios abiertos llenos de ladrillo o de conchas trituradas en contraste con la vegetación. </a:t>
            </a:r>
          </a:p>
          <a:p>
            <a:endParaRPr lang="es-ES" dirty="0"/>
          </a:p>
          <a:p>
            <a:endParaRPr lang="es-ES" dirty="0"/>
          </a:p>
        </p:txBody>
      </p:sp>
    </p:spTree>
    <p:extLst>
      <p:ext uri="{BB962C8B-B14F-4D97-AF65-F5344CB8AC3E}">
        <p14:creationId xmlns:p14="http://schemas.microsoft.com/office/powerpoint/2010/main" val="4201608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13984" cy="5615136"/>
          </a:xfrm>
        </p:spPr>
        <p:txBody>
          <a:bodyPr/>
          <a:lstStyle/>
          <a:p>
            <a:r>
              <a:rPr lang="es-ES" dirty="0"/>
              <a:t> Setos recortados y las urnas de decorar la pequeña formales jardín holandés , que reproducen aquellos diseñados por William Kent en el jardín de Alexander Pope  en Twickenham y el Jardín de Vida Silvestre en el Gran Linford Manor. </a:t>
            </a:r>
          </a:p>
        </p:txBody>
      </p:sp>
    </p:spTree>
    <p:extLst>
      <p:ext uri="{BB962C8B-B14F-4D97-AF65-F5344CB8AC3E}">
        <p14:creationId xmlns:p14="http://schemas.microsoft.com/office/powerpoint/2010/main" val="3597567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Stockwoodpark.jpg">
            <a:hlinkClick r:id="rId2"/>
          </p:cNvPr>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3804018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Stockwood Gardens.-Bedfordshire.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230752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Stockwood Gardens.-Bedfortshire.-3.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217384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Stockwood Gardens.-Bedfordshire.-1.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297226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Stocwood Gardens.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471432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The Lodge Gardens </a:t>
            </a:r>
          </a:p>
        </p:txBody>
      </p:sp>
      <p:sp>
        <p:nvSpPr>
          <p:cNvPr id="3" name="2 Marcador de contenido"/>
          <p:cNvSpPr>
            <a:spLocks noGrp="1"/>
          </p:cNvSpPr>
          <p:nvPr>
            <p:ph sz="quarter" idx="1"/>
          </p:nvPr>
        </p:nvSpPr>
        <p:spPr/>
        <p:txBody>
          <a:bodyPr>
            <a:normAutofit/>
          </a:bodyPr>
          <a:lstStyle/>
          <a:p>
            <a:r>
              <a:rPr lang="es-ES" dirty="0"/>
              <a:t>Un gran jardín, que mantiene una preocupación especial para las aves y otros animales salvajes. </a:t>
            </a:r>
          </a:p>
          <a:p>
            <a:r>
              <a:rPr lang="es-ES" dirty="0"/>
              <a:t>Tiene terrazas, con una piscina de piedra y fuentes y un jardín con asientos de piedra y un canal. </a:t>
            </a:r>
          </a:p>
          <a:p>
            <a:r>
              <a:rPr lang="es-ES" dirty="0"/>
              <a:t>Sólo dos jardineros proporcionan el amor y el cuidado necesarios para los jardines de The Lodge</a:t>
            </a:r>
          </a:p>
          <a:p>
            <a:r>
              <a:rPr lang="es-ES" dirty="0"/>
              <a:t>The Lodge es la política de la RSPB para mantener estos jardines en una forma acorde con su carácter e importancia histórica.</a:t>
            </a:r>
          </a:p>
          <a:p>
            <a:endParaRPr lang="es-ES" dirty="0"/>
          </a:p>
        </p:txBody>
      </p:sp>
    </p:spTree>
    <p:extLst>
      <p:ext uri="{BB962C8B-B14F-4D97-AF65-F5344CB8AC3E}">
        <p14:creationId xmlns:p14="http://schemas.microsoft.com/office/powerpoint/2010/main" val="2101118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13984" cy="6381328"/>
          </a:xfrm>
        </p:spPr>
        <p:txBody>
          <a:bodyPr>
            <a:normAutofit/>
          </a:bodyPr>
          <a:lstStyle/>
          <a:p>
            <a:r>
              <a:rPr lang="es-ES" dirty="0"/>
              <a:t>Todos los métodos de gestión de base orgánica y de acuerdo con las políticas de conservación </a:t>
            </a:r>
            <a:r>
              <a:rPr lang="es-ES" b="1" dirty="0"/>
              <a:t>. </a:t>
            </a:r>
          </a:p>
          <a:p>
            <a:r>
              <a:rPr lang="es-ES" b="1" dirty="0"/>
              <a:t>Historia </a:t>
            </a:r>
          </a:p>
          <a:p>
            <a:r>
              <a:rPr lang="es-ES" sz="2400" dirty="0"/>
              <a:t>Los jardines que rodean el albergue de hoy son el producto del período de Malcolm 'Percy' Sir Stewart de la propiedad que se inició en 1934. </a:t>
            </a:r>
          </a:p>
          <a:p>
            <a:r>
              <a:rPr lang="es-ES" sz="2400" dirty="0"/>
              <a:t> Siguen un estilo italiano simple con características tales como una piscina, un jardín de rosas, un jardín de agua y pérgolas. </a:t>
            </a:r>
          </a:p>
          <a:p>
            <a:r>
              <a:rPr lang="es-ES" sz="2400" dirty="0"/>
              <a:t>El jardín original de estilo victoriano fue creado en 1870 por Arthur Wellesley Peel, consistió principalmente en plantación de árboles y césped. </a:t>
            </a:r>
          </a:p>
          <a:p>
            <a:br>
              <a:rPr lang="es-ES" dirty="0"/>
            </a:br>
            <a:br>
              <a:rPr lang="es-ES" dirty="0"/>
            </a:br>
            <a:endParaRPr lang="es-ES" dirty="0"/>
          </a:p>
          <a:p>
            <a:endParaRPr lang="es-ES" dirty="0"/>
          </a:p>
        </p:txBody>
      </p:sp>
    </p:spTree>
    <p:extLst>
      <p:ext uri="{BB962C8B-B14F-4D97-AF65-F5344CB8AC3E}">
        <p14:creationId xmlns:p14="http://schemas.microsoft.com/office/powerpoint/2010/main" val="1787967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gardenvisit.com/assets/madge/the_lodge_garden_25_jpg/600x/the_lodge_garden_25_jpg_600x.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1335946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lh5.ggpht.com/_RunGNJ7XM_o/TGteqDDp9VI/AAAAAAAAALU/bjnaHqZU1PM/IMG_307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41194437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lh3.ggpht.com/_RunGNJ7XM_o/TGtetwZ4j6I/AAAAAAAAALc/Wu126zi_EC8/Copy%20of%20Driveway.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26244785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724339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33381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The Swiss Gardens</a:t>
            </a:r>
          </a:p>
        </p:txBody>
      </p:sp>
      <p:sp>
        <p:nvSpPr>
          <p:cNvPr id="3" name="2 Marcador de contenido"/>
          <p:cNvSpPr>
            <a:spLocks noGrp="1"/>
          </p:cNvSpPr>
          <p:nvPr>
            <p:ph sz="quarter" idx="1"/>
          </p:nvPr>
        </p:nvSpPr>
        <p:spPr>
          <a:xfrm>
            <a:off x="457200" y="1600200"/>
            <a:ext cx="7467600" cy="5257800"/>
          </a:xfrm>
        </p:spPr>
        <p:txBody>
          <a:bodyPr>
            <a:normAutofit lnSpcReduction="10000"/>
          </a:bodyPr>
          <a:lstStyle/>
          <a:p>
            <a:r>
              <a:rPr lang="es-ES" dirty="0"/>
              <a:t>Un encantador jardín de principios de paisaje  del siglo decimonono, con plantas de todo el mundo, estanques, puentes, glorietas, edificios en miniatura, una gruta y invernadero de helechos, y una pequeña casita de paja. </a:t>
            </a:r>
          </a:p>
          <a:p>
            <a:r>
              <a:rPr lang="es-ES" dirty="0"/>
              <a:t>El vecino bosque y zona de picnic junto al lago están abiertos todo el año, y hay buenas instalaciones para personas con discapacidad. Recuerdos están a la venta en el quiosco de la entrada. </a:t>
            </a:r>
          </a:p>
          <a:p>
            <a:r>
              <a:rPr lang="es-ES" dirty="0"/>
              <a:t>Se admiten perros sólo en el área de bosque.</a:t>
            </a:r>
          </a:p>
          <a:p>
            <a:r>
              <a:rPr lang="es-ES" dirty="0"/>
              <a:t> El jardín puede ser contratado para eventos especiales y tiene una licencia para celebrar matrimonios civiles. </a:t>
            </a:r>
          </a:p>
          <a:p>
            <a:endParaRPr lang="es-ES" dirty="0"/>
          </a:p>
        </p:txBody>
      </p:sp>
    </p:spTree>
    <p:extLst>
      <p:ext uri="{BB962C8B-B14F-4D97-AF65-F5344CB8AC3E}">
        <p14:creationId xmlns:p14="http://schemas.microsoft.com/office/powerpoint/2010/main" val="36137647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92696"/>
            <a:ext cx="7041976" cy="5832648"/>
          </a:xfrm>
        </p:spPr>
        <p:txBody>
          <a:bodyPr>
            <a:normAutofit lnSpcReduction="10000"/>
          </a:bodyPr>
          <a:lstStyle/>
          <a:p>
            <a:r>
              <a:rPr lang="es-ES" dirty="0"/>
              <a:t>Los visitantes se acercan a pie el jardín de la mansión de Shuttleworth, de haber conducido a través del parque señorial  Antiguo Guardián.</a:t>
            </a:r>
          </a:p>
          <a:p>
            <a:r>
              <a:rPr lang="es-ES" dirty="0"/>
              <a:t> Restaurante, bar y salón de juego están disponibles y la mansión se abrirá en una serie de días a lo largo de la temporada. </a:t>
            </a:r>
            <a:br>
              <a:rPr lang="es-ES" dirty="0"/>
            </a:br>
            <a:r>
              <a:rPr lang="es-ES" dirty="0"/>
              <a:t>En tan sólo 10 hectáreas se puede pasear entre los arbustos y árboles raros espléndidos, alrededor de pequeñas islas y lagunas, y sobre los puentes hierro intrincado. </a:t>
            </a:r>
          </a:p>
          <a:p>
            <a:r>
              <a:rPr lang="es-ES" dirty="0"/>
              <a:t>En el centro de esta romántica escena hay un pequeño tejado de paja de Suiza, alineado con calados intrincados y se sentó en un montículo de hierba. </a:t>
            </a:r>
          </a:p>
          <a:p>
            <a:pPr>
              <a:buNone/>
            </a:pPr>
            <a:r>
              <a:rPr lang="es-ES" dirty="0"/>
              <a:t> </a:t>
            </a:r>
          </a:p>
          <a:p>
            <a:endParaRPr lang="es-ES" dirty="0"/>
          </a:p>
        </p:txBody>
      </p:sp>
    </p:spTree>
    <p:extLst>
      <p:ext uri="{BB962C8B-B14F-4D97-AF65-F5344CB8AC3E}">
        <p14:creationId xmlns:p14="http://schemas.microsoft.com/office/powerpoint/2010/main" val="36124419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688"/>
            <a:ext cx="7185992" cy="5904656"/>
          </a:xfrm>
        </p:spPr>
        <p:txBody>
          <a:bodyPr>
            <a:normAutofit lnSpcReduction="10000"/>
          </a:bodyPr>
          <a:lstStyle/>
          <a:p>
            <a:r>
              <a:rPr lang="es-ES" dirty="0"/>
              <a:t>Oculta en las cercanías hay un invernadero de helechos impresionante y la gruta, llena de luz deslumbrante y misteriosa oscuridad. '.</a:t>
            </a:r>
          </a:p>
          <a:p>
            <a:r>
              <a:rPr lang="es-ES" dirty="0"/>
              <a:t> Otras estructuras exóticas se encuentra en el jardín de un quiosco indio de colores brillantes y una capilla en miniatura.</a:t>
            </a:r>
          </a:p>
          <a:p>
            <a:r>
              <a:rPr lang="es-ES" dirty="0"/>
              <a:t> Los árboles y arbustos de todo el mundo florecen en el jardín de Suiza. </a:t>
            </a:r>
          </a:p>
          <a:p>
            <a:r>
              <a:rPr lang="es-ES" dirty="0"/>
              <a:t>En primavera hay una magnífica exhibición de narcisos, y más tarde las azaleas y los rododendros grandes blancos tienen un chapoteo brillante de color. </a:t>
            </a:r>
          </a:p>
          <a:p>
            <a:r>
              <a:rPr lang="es-ES" dirty="0"/>
              <a:t>También hay  Pieris, o lirio de la selva del Valle, conocida por ser la más grande del país, y las rosas  son algunos de los ejemplos más antiguos. </a:t>
            </a:r>
          </a:p>
          <a:p>
            <a:endParaRPr lang="es-ES" dirty="0"/>
          </a:p>
        </p:txBody>
      </p:sp>
    </p:spTree>
    <p:extLst>
      <p:ext uri="{BB962C8B-B14F-4D97-AF65-F5344CB8AC3E}">
        <p14:creationId xmlns:p14="http://schemas.microsoft.com/office/powerpoint/2010/main" val="41766623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www.gardenvisit.com/assets/madge/the_swiss_garden_30_jpg/600x/the_swiss_garden_30_jpg_600x.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19542646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static.panoramio.com/photos/original/35707770.jpg"/>
          <p:cNvPicPr>
            <a:picLocks noChangeAspect="1" noChangeArrowheads="1"/>
          </p:cNvPicPr>
          <p:nvPr/>
        </p:nvPicPr>
        <p:blipFill>
          <a:blip r:embed="rId3" cstate="print"/>
          <a:srcRect/>
          <a:stretch>
            <a:fillRect/>
          </a:stretch>
        </p:blipFill>
        <p:spPr bwMode="auto">
          <a:xfrm>
            <a:off x="0" y="1"/>
            <a:ext cx="9144000" cy="6858000"/>
          </a:xfrm>
          <a:prstGeom prst="rect">
            <a:avLst/>
          </a:prstGeom>
          <a:noFill/>
        </p:spPr>
      </p:pic>
    </p:spTree>
    <p:extLst>
      <p:ext uri="{BB962C8B-B14F-4D97-AF65-F5344CB8AC3E}">
        <p14:creationId xmlns:p14="http://schemas.microsoft.com/office/powerpoint/2010/main" val="19270297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www.mongeese.co.uk/wp-content/uploads/2009/11/064.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21535366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84120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44638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53198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99518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02358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4482"/>
            <a:ext cx="9433048" cy="6853518"/>
          </a:xfrm>
          <a:prstGeom prst="rect">
            <a:avLst/>
          </a:prstGeom>
        </p:spPr>
      </p:pic>
    </p:spTree>
    <p:extLst>
      <p:ext uri="{BB962C8B-B14F-4D97-AF65-F5344CB8AC3E}">
        <p14:creationId xmlns:p14="http://schemas.microsoft.com/office/powerpoint/2010/main" val="42156020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78786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11451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8526168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920262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Toddington Manor</a:t>
            </a:r>
          </a:p>
        </p:txBody>
      </p:sp>
      <p:sp>
        <p:nvSpPr>
          <p:cNvPr id="3" name="2 Marcador de contenido"/>
          <p:cNvSpPr>
            <a:spLocks noGrp="1"/>
          </p:cNvSpPr>
          <p:nvPr>
            <p:ph sz="quarter" idx="1"/>
          </p:nvPr>
        </p:nvSpPr>
        <p:spPr>
          <a:xfrm>
            <a:off x="457200" y="1600200"/>
            <a:ext cx="7467600" cy="5257800"/>
          </a:xfrm>
        </p:spPr>
        <p:txBody>
          <a:bodyPr>
            <a:normAutofit/>
          </a:bodyPr>
          <a:lstStyle/>
          <a:p>
            <a:endParaRPr lang="es-ES" dirty="0"/>
          </a:p>
          <a:p>
            <a:r>
              <a:rPr lang="es-ES" b="1" dirty="0"/>
              <a:t>Toddington Manor</a:t>
            </a:r>
            <a:r>
              <a:rPr lang="es-ES" dirty="0"/>
              <a:t> es una casa de campo del siglo XVI en el condado de Gloucestershire , cerca del pueblo de Toddington . </a:t>
            </a:r>
          </a:p>
          <a:p>
            <a:r>
              <a:rPr lang="es-ES" dirty="0"/>
              <a:t>Es en el estilo gótico y fue diseñado por Charles Hanbury-Tracy, 1er Barón Sudeley para sí mismo y construido entre 1819 y 1840.</a:t>
            </a:r>
          </a:p>
          <a:p>
            <a:r>
              <a:rPr lang="es-ES" dirty="0"/>
              <a:t>El último propietario privado, la señora  Andrews, murió en 1935 y se mantuvo vacío hasta septiembre de 1939, cuando fue comprada por el Sindicato Nacional de Profesores , que había salido de Londres para evitar los ataques aéreos.</a:t>
            </a:r>
          </a:p>
        </p:txBody>
      </p:sp>
    </p:spTree>
    <p:extLst>
      <p:ext uri="{BB962C8B-B14F-4D97-AF65-F5344CB8AC3E}">
        <p14:creationId xmlns:p14="http://schemas.microsoft.com/office/powerpoint/2010/main" val="3350354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113984" cy="5471120"/>
          </a:xfrm>
        </p:spPr>
        <p:txBody>
          <a:bodyPr>
            <a:normAutofit/>
          </a:bodyPr>
          <a:lstStyle/>
          <a:p>
            <a:r>
              <a:rPr lang="es-ES" dirty="0"/>
              <a:t> El personal del NUT ambos vivían y trabajaban en el edificio. </a:t>
            </a:r>
          </a:p>
          <a:p>
            <a:r>
              <a:rPr lang="es-ES" dirty="0"/>
              <a:t>Después de Dunkerque, un campamento de tiendas de campaña se erigió en el mismo terreno y temporalmente fue ocupado por hombres evacuados de las playas.</a:t>
            </a:r>
          </a:p>
          <a:p>
            <a:r>
              <a:rPr lang="es-ES" dirty="0"/>
              <a:t>Más tarde fueron seguidos por unidades del ejército británico.</a:t>
            </a:r>
          </a:p>
          <a:p>
            <a:r>
              <a:rPr lang="es-ES" dirty="0"/>
              <a:t>En 1942, el Cuerpo de Pioneer construyo un campamento de barracones de carácter más permanente, que fue ocupada por unidades del Ejército de los Estados Unidos desde octubre de 1942</a:t>
            </a:r>
          </a:p>
        </p:txBody>
      </p:sp>
    </p:spTree>
    <p:extLst>
      <p:ext uri="{BB962C8B-B14F-4D97-AF65-F5344CB8AC3E}">
        <p14:creationId xmlns:p14="http://schemas.microsoft.com/office/powerpoint/2010/main" val="1096729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258000" cy="5471120"/>
          </a:xfrm>
        </p:spPr>
        <p:txBody>
          <a:bodyPr>
            <a:normAutofit lnSpcReduction="10000"/>
          </a:bodyPr>
          <a:lstStyle/>
          <a:p>
            <a:r>
              <a:rPr lang="es-ES" dirty="0"/>
              <a:t>En agosto de 1943 el NUT se trasladó a Londres y el Ejército de EE.UU. se hizo cargo de la casa también.</a:t>
            </a:r>
          </a:p>
          <a:p>
            <a:r>
              <a:rPr lang="es-ES" dirty="0"/>
              <a:t>Después de la guerra de la Congregación de Hermanos Cristianos de la propiedad alquilada y en 1948 la adquieren en propiedad .</a:t>
            </a:r>
          </a:p>
          <a:p>
            <a:r>
              <a:rPr lang="es-ES" dirty="0"/>
              <a:t>En 2004, el permiso de urbanismo para convertirla en un hotel fue denegado después de que el plan había atraído considerablemente  a la oposición local . </a:t>
            </a:r>
          </a:p>
          <a:p>
            <a:r>
              <a:rPr lang="es-ES" dirty="0"/>
              <a:t>En 2005 fue comprado por el artista Damien Hirst , que los planes para restaurar y usarla como una casa de familia y una galería, tanto para sus propias obras y su colección de obras de otros artistas. </a:t>
            </a:r>
            <a:endParaRPr lang="es-ES" baseline="30000" dirty="0"/>
          </a:p>
          <a:p>
            <a:pPr>
              <a:buNone/>
            </a:pPr>
            <a:endParaRPr lang="es-ES" dirty="0"/>
          </a:p>
          <a:p>
            <a:endParaRPr lang="es-ES" dirty="0"/>
          </a:p>
        </p:txBody>
      </p:sp>
    </p:spTree>
    <p:extLst>
      <p:ext uri="{BB962C8B-B14F-4D97-AF65-F5344CB8AC3E}">
        <p14:creationId xmlns:p14="http://schemas.microsoft.com/office/powerpoint/2010/main" val="2921063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Toddington_Mano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9833476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Archivo: Toddington Manor - geograph.org.uk - 49563.jpg">
            <a:hlinkClick r:id="rId3"/>
          </p:cNvPr>
          <p:cNvPicPr>
            <a:picLocks noChangeAspect="1" noChangeArrowheads="1"/>
          </p:cNvPicPr>
          <p:nvPr/>
        </p:nvPicPr>
        <p:blipFill>
          <a:blip r:embed="rId4"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13656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imganuncios.mitula.net/park_road_toddington_dunstable_bedfordshire_94074218400559238.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33433824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3.bp.blogspot.com/--vV7fiiY07Y/TeK6o4LyNhI/AAAAAAAAHvE/MfKxjHFxOlc/s640/ToddingtonB.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14832106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Toddington Manor Garden.-Bedfordshire.-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6259817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Toddington Manor GardeN.-Bedfordshire (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921293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r="-42" b="5294"/>
          <a:stretch/>
        </p:blipFill>
        <p:spPr>
          <a:xfrm>
            <a:off x="3806" y="0"/>
            <a:ext cx="9140193" cy="6858000"/>
          </a:xfrm>
          <a:prstGeom prst="rect">
            <a:avLst/>
          </a:prstGeom>
        </p:spPr>
      </p:pic>
    </p:spTree>
    <p:extLst>
      <p:ext uri="{BB962C8B-B14F-4D97-AF65-F5344CB8AC3E}">
        <p14:creationId xmlns:p14="http://schemas.microsoft.com/office/powerpoint/2010/main" val="17720681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7858274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3970"/>
          <a:stretch/>
        </p:blipFill>
        <p:spPr>
          <a:xfrm>
            <a:off x="0" y="116632"/>
            <a:ext cx="9144000" cy="6741368"/>
          </a:xfrm>
          <a:prstGeom prst="rect">
            <a:avLst/>
          </a:prstGeom>
        </p:spPr>
      </p:pic>
    </p:spTree>
    <p:extLst>
      <p:ext uri="{BB962C8B-B14F-4D97-AF65-F5344CB8AC3E}">
        <p14:creationId xmlns:p14="http://schemas.microsoft.com/office/powerpoint/2010/main" val="703493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787"/>
          <a:stretch/>
        </p:blipFill>
        <p:spPr>
          <a:xfrm>
            <a:off x="-108520" y="116632"/>
            <a:ext cx="9252520" cy="6741368"/>
          </a:xfrm>
          <a:prstGeom prst="rect">
            <a:avLst/>
          </a:prstGeom>
        </p:spPr>
      </p:pic>
    </p:spTree>
    <p:extLst>
      <p:ext uri="{BB962C8B-B14F-4D97-AF65-F5344CB8AC3E}">
        <p14:creationId xmlns:p14="http://schemas.microsoft.com/office/powerpoint/2010/main" val="18217155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6087"/>
          <a:stretch/>
        </p:blipFill>
        <p:spPr>
          <a:xfrm>
            <a:off x="0" y="0"/>
            <a:ext cx="4499992" cy="3214192"/>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140968"/>
            <a:ext cx="4211960" cy="3717032"/>
          </a:xfrm>
          <a:prstGeom prst="rect">
            <a:avLst/>
          </a:prstGeom>
        </p:spPr>
      </p:pic>
    </p:spTree>
    <p:extLst>
      <p:ext uri="{BB962C8B-B14F-4D97-AF65-F5344CB8AC3E}">
        <p14:creationId xmlns:p14="http://schemas.microsoft.com/office/powerpoint/2010/main" val="39312564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72620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Woburn Abbey Garden</a:t>
            </a:r>
          </a:p>
        </p:txBody>
      </p:sp>
      <p:sp>
        <p:nvSpPr>
          <p:cNvPr id="3" name="2 Marcador de contenido"/>
          <p:cNvSpPr>
            <a:spLocks noGrp="1"/>
          </p:cNvSpPr>
          <p:nvPr>
            <p:ph sz="quarter" idx="1"/>
          </p:nvPr>
        </p:nvSpPr>
        <p:spPr/>
        <p:txBody>
          <a:bodyPr>
            <a:normAutofit/>
          </a:bodyPr>
          <a:lstStyle/>
          <a:p>
            <a:r>
              <a:rPr lang="es-ES" b="1" dirty="0"/>
              <a:t>Woburn Abbey</a:t>
            </a:r>
            <a:r>
              <a:rPr lang="es-ES" dirty="0"/>
              <a:t> cerca de Woburn , Bedfordshire , Inglaterra , es una casa de campo , la sede del Duque de Bedford y la ubicación del Parque Woburn Safari.</a:t>
            </a:r>
          </a:p>
          <a:p>
            <a:r>
              <a:rPr lang="es-ES" dirty="0"/>
              <a:t>Woburn Abbey, que comprende Woburn Park y sus edificios, fue fundada originalmente como una abadía cisterciense en 1145. </a:t>
            </a:r>
            <a:endParaRPr lang="es-ES" baseline="30000" dirty="0"/>
          </a:p>
          <a:p>
            <a:r>
              <a:rPr lang="es-ES" dirty="0"/>
              <a:t> Tomado de sus residentes monástica por Enrique VIII y dado a John Russell, 1r conde de Bedford en 1547, se convirtió en la sede de la familia Russell  y el duques de Bedford.</a:t>
            </a:r>
          </a:p>
        </p:txBody>
      </p:sp>
    </p:spTree>
    <p:extLst>
      <p:ext uri="{BB962C8B-B14F-4D97-AF65-F5344CB8AC3E}">
        <p14:creationId xmlns:p14="http://schemas.microsoft.com/office/powerpoint/2010/main" val="10124067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13984" cy="5615136"/>
          </a:xfrm>
        </p:spPr>
        <p:txBody>
          <a:bodyPr>
            <a:normAutofit lnSpcReduction="10000"/>
          </a:bodyPr>
          <a:lstStyle/>
          <a:p>
            <a:r>
              <a:rPr lang="es-ES" dirty="0"/>
              <a:t>La abadía fue reconstruida en gran parte a partir de 1744 por los arquitectos Enrique Flitcroft y Holanda Henry para el cuarto duque . </a:t>
            </a:r>
            <a:endParaRPr lang="es-ES" baseline="30000" dirty="0"/>
          </a:p>
          <a:p>
            <a:r>
              <a:rPr lang="es-ES" dirty="0"/>
              <a:t> Ana María , la esposa del duque séptimo , se originó el té de la tarde en el ritual del siglo XIX de Inglaterra.</a:t>
            </a:r>
          </a:p>
          <a:p>
            <a:r>
              <a:rPr lang="es-ES" dirty="0"/>
              <a:t>Después de la Segunda Guerra Mundial , apareció la putrefacción  y la mitad de la abadía fue posteriormente demolida. </a:t>
            </a:r>
          </a:p>
          <a:p>
            <a:r>
              <a:rPr lang="es-ES" dirty="0"/>
              <a:t>Cuando el 12º Duque murió en 1953, su hijo el 13º de Duque fue expuesto a los derechos de sucesión pesados ​​y la abadía era un medio demolidos, medio abandonada la casa.</a:t>
            </a:r>
          </a:p>
          <a:p>
            <a:r>
              <a:rPr lang="es-ES" dirty="0"/>
              <a:t> </a:t>
            </a:r>
          </a:p>
        </p:txBody>
      </p:sp>
    </p:spTree>
    <p:extLst>
      <p:ext uri="{BB962C8B-B14F-4D97-AF65-F5344CB8AC3E}">
        <p14:creationId xmlns:p14="http://schemas.microsoft.com/office/powerpoint/2010/main" val="16053757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85992" cy="6120680"/>
          </a:xfrm>
        </p:spPr>
        <p:txBody>
          <a:bodyPr>
            <a:normAutofit lnSpcReduction="10000"/>
          </a:bodyPr>
          <a:lstStyle/>
          <a:p>
            <a:r>
              <a:rPr lang="es-ES" dirty="0"/>
              <a:t>En lugar de entregar los estados de familia a la confianza nacional , se mantuvo la propiedad y abrió la Abadía al público por primera vez en 1955.</a:t>
            </a:r>
          </a:p>
          <a:p>
            <a:r>
              <a:rPr lang="es-ES" dirty="0"/>
              <a:t>Pronto ganó popularidad como otras diversiones fueron agregados, incluyendo Woburn Safari Park en los terrenos de la abadía en 1970. </a:t>
            </a:r>
          </a:p>
          <a:p>
            <a:r>
              <a:rPr lang="es-ES" dirty="0"/>
              <a:t>La colección de arte del duque de Bedford , está entre los mejores en manos privadas, y abarca una amplia gama de obras de arte occidental. </a:t>
            </a:r>
          </a:p>
          <a:p>
            <a:r>
              <a:rPr lang="es-ES" dirty="0"/>
              <a:t>Las explotaciones, comprenden unas 250 pinturas, con obras de Rubens, Van Dyck, Canaletto y Velásquez. </a:t>
            </a:r>
          </a:p>
          <a:p>
            <a:r>
              <a:rPr lang="es-ES" dirty="0"/>
              <a:t>Por otra parte, la colección incluye una gama superlativa de los muebles, el francés y el Inglés, porcelana y platería</a:t>
            </a:r>
          </a:p>
          <a:p>
            <a:endParaRPr lang="es-ES" dirty="0"/>
          </a:p>
        </p:txBody>
      </p:sp>
    </p:spTree>
    <p:extLst>
      <p:ext uri="{BB962C8B-B14F-4D97-AF65-F5344CB8AC3E}">
        <p14:creationId xmlns:p14="http://schemas.microsoft.com/office/powerpoint/2010/main" val="38943906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94271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1.bp.blogspot.com/_jXNyvNsF2To/TAPn9ca-zWI/AAAAAAAABnc/jhERuDKM-Vs/s1600/WA.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28224445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794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63773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24346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blog.iknow-homecounties.co.uk/wp-content/uploads/2011/04/Humphry-Reptons-Woburn-Abbey-Gardens-Bedfordshire.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30088074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images.suite101.com/2337331_com_woburnabbe.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9330112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Wrest Park</a:t>
            </a:r>
          </a:p>
        </p:txBody>
      </p:sp>
      <p:sp>
        <p:nvSpPr>
          <p:cNvPr id="3" name="2 Marcador de contenido"/>
          <p:cNvSpPr>
            <a:spLocks noGrp="1"/>
          </p:cNvSpPr>
          <p:nvPr>
            <p:ph sz="quarter" idx="1"/>
          </p:nvPr>
        </p:nvSpPr>
        <p:spPr>
          <a:xfrm>
            <a:off x="914400" y="1447800"/>
            <a:ext cx="7185992" cy="4933528"/>
          </a:xfrm>
        </p:spPr>
        <p:txBody>
          <a:bodyPr>
            <a:normAutofit/>
          </a:bodyPr>
          <a:lstStyle/>
          <a:p>
            <a:r>
              <a:rPr lang="es-ES" b="1" dirty="0"/>
              <a:t>Wrest Park</a:t>
            </a:r>
            <a:r>
              <a:rPr lang="es-ES" dirty="0"/>
              <a:t> esta situado cerca de Silsoe, Bedfordshire , Inglaterra.</a:t>
            </a:r>
          </a:p>
          <a:p>
            <a:r>
              <a:rPr lang="es-ES" dirty="0"/>
              <a:t>Se compone de Wrest Park, una casa de campo y jardines que rodean la mansión.</a:t>
            </a:r>
          </a:p>
          <a:p>
            <a:r>
              <a:rPr lang="es-ES" dirty="0"/>
              <a:t> Arrebatar el Parque cuenta con un jardín de principios del siglo XVIII, distribuidas en 92 hectáreas , que probablemente fue originalmente diseñado por George London y Henry Reyes de Henry Grey, duque de Kent primero , y luego modificado por Capability Brown en un estilo de paisaje más informal. </a:t>
            </a:r>
          </a:p>
          <a:p>
            <a:endParaRPr lang="es-ES" dirty="0"/>
          </a:p>
        </p:txBody>
      </p:sp>
    </p:spTree>
    <p:extLst>
      <p:ext uri="{BB962C8B-B14F-4D97-AF65-F5344CB8AC3E}">
        <p14:creationId xmlns:p14="http://schemas.microsoft.com/office/powerpoint/2010/main" val="6347462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13984" cy="5543128"/>
          </a:xfrm>
        </p:spPr>
        <p:txBody>
          <a:bodyPr>
            <a:normAutofit lnSpcReduction="10000"/>
          </a:bodyPr>
          <a:lstStyle/>
          <a:p>
            <a:r>
              <a:rPr lang="es-ES" dirty="0"/>
              <a:t>El parque está dividido por un amplio camino de grava central, continuó como un largo canal que conduce a un estilo barroco pabellón de estilo diseñado por Thomas Archer y se terminó en 1711. </a:t>
            </a:r>
          </a:p>
          <a:p>
            <a:r>
              <a:rPr lang="es-ES" dirty="0"/>
              <a:t>Canales de contorno fueron alterados para tener la forma más natural por Capability Brown , que trabajó allí entre 1758-1760, y que también rodeaban el área formal central con un canal y los bosques. </a:t>
            </a:r>
          </a:p>
          <a:p>
            <a:r>
              <a:rPr lang="es-ES" dirty="0"/>
              <a:t>Los jardines y las casas de jardín fueron asignadas por John Rocquein 1735. </a:t>
            </a:r>
            <a:endParaRPr lang="es-ES" baseline="30000" dirty="0"/>
          </a:p>
          <a:p>
            <a:r>
              <a:rPr lang="es-ES" dirty="0"/>
              <a:t> Durante los últimos siglos XVIII  y XIX, la Casa de Baños, un invernadero y se han añadido las fuentes de mármol.</a:t>
            </a:r>
          </a:p>
        </p:txBody>
      </p:sp>
    </p:spTree>
    <p:extLst>
      <p:ext uri="{BB962C8B-B14F-4D97-AF65-F5344CB8AC3E}">
        <p14:creationId xmlns:p14="http://schemas.microsoft.com/office/powerpoint/2010/main" val="17512292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rest Park.jpg"/>
          <p:cNvPicPr>
            <a:picLocks noChangeAspect="1"/>
          </p:cNvPicPr>
          <p:nvPr/>
        </p:nvPicPr>
        <p:blipFill>
          <a:blip r:embed="rId3" cstate="print"/>
          <a:stretch>
            <a:fillRect/>
          </a:stretch>
        </p:blipFill>
        <p:spPr>
          <a:xfrm>
            <a:off x="241101" y="0"/>
            <a:ext cx="8661797" cy="6858000"/>
          </a:xfrm>
          <a:prstGeom prst="rect">
            <a:avLst/>
          </a:prstGeom>
        </p:spPr>
      </p:pic>
    </p:spTree>
    <p:extLst>
      <p:ext uri="{BB962C8B-B14F-4D97-AF65-F5344CB8AC3E}">
        <p14:creationId xmlns:p14="http://schemas.microsoft.com/office/powerpoint/2010/main" val="5205172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Archivo: WrestHouse3.jpg">
            <a:hlinkClick r:id="rId3"/>
          </p:cNvPr>
          <p:cNvPicPr>
            <a:picLocks noChangeAspect="1" noChangeArrowheads="1"/>
          </p:cNvPicPr>
          <p:nvPr/>
        </p:nvPicPr>
        <p:blipFill>
          <a:blip r:embed="rId4"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39481383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rest Park.-Pavillion.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3994593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rest Park Terrace.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3204123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rest_park_gardens_.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0965394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Archivo: ArcherPavilion2.JPG">
            <a:hlinkClick r:id="rId3"/>
          </p:cNvPr>
          <p:cNvPicPr>
            <a:picLocks noChangeAspect="1" noChangeArrowheads="1"/>
          </p:cNvPicPr>
          <p:nvPr/>
        </p:nvPicPr>
        <p:blipFill>
          <a:blip r:embed="rId4" cstate="print"/>
          <a:srcRect/>
          <a:stretch>
            <a:fillRect/>
          </a:stretch>
        </p:blipFill>
        <p:spPr bwMode="auto">
          <a:xfrm>
            <a:off x="0" y="0"/>
            <a:ext cx="4572000" cy="6858000"/>
          </a:xfrm>
          <a:prstGeom prst="rect">
            <a:avLst/>
          </a:prstGeom>
          <a:noFill/>
        </p:spPr>
      </p:pic>
      <p:pic>
        <p:nvPicPr>
          <p:cNvPr id="158724" name="Picture 4" descr="Archivo: LBColumn.JPG">
            <a:hlinkClick r:id="rId5"/>
          </p:cNvPr>
          <p:cNvPicPr>
            <a:picLocks noChangeAspect="1" noChangeArrowheads="1"/>
          </p:cNvPicPr>
          <p:nvPr/>
        </p:nvPicPr>
        <p:blipFill>
          <a:blip r:embed="rId6" cstate="print"/>
          <a:srcRect/>
          <a:stretch>
            <a:fillRect/>
          </a:stretch>
        </p:blipFill>
        <p:spPr bwMode="auto">
          <a:xfrm>
            <a:off x="4572000" y="0"/>
            <a:ext cx="4572000" cy="6858000"/>
          </a:xfrm>
          <a:prstGeom prst="rect">
            <a:avLst/>
          </a:prstGeom>
          <a:noFill/>
        </p:spPr>
      </p:pic>
    </p:spTree>
    <p:extLst>
      <p:ext uri="{BB962C8B-B14F-4D97-AF65-F5344CB8AC3E}">
        <p14:creationId xmlns:p14="http://schemas.microsoft.com/office/powerpoint/2010/main" val="37673202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04109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87560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781323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850091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006906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90999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50093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505785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78866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20081"/>
            <a:ext cx="4572000" cy="6858000"/>
          </a:xfrm>
          <a:prstGeom prst="rect">
            <a:avLst/>
          </a:prstGeom>
        </p:spPr>
      </p:pic>
      <p:pic>
        <p:nvPicPr>
          <p:cNvPr id="1026" name="Picture 2" descr="http://s0.geograph.org.uk/geophotos/02/52/02/2520226_c618c707.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3480" y="0"/>
            <a:ext cx="4680520" cy="6837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65986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a:t>Berckshire</a:t>
            </a:r>
          </a:p>
        </p:txBody>
      </p:sp>
    </p:spTree>
    <p:extLst>
      <p:ext uri="{BB962C8B-B14F-4D97-AF65-F5344CB8AC3E}">
        <p14:creationId xmlns:p14="http://schemas.microsoft.com/office/powerpoint/2010/main" val="202018649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Deanery Garden</a:t>
            </a:r>
          </a:p>
        </p:txBody>
      </p:sp>
      <p:sp>
        <p:nvSpPr>
          <p:cNvPr id="3" name="2 Marcador de contenido"/>
          <p:cNvSpPr>
            <a:spLocks noGrp="1"/>
          </p:cNvSpPr>
          <p:nvPr>
            <p:ph sz="quarter" idx="1"/>
          </p:nvPr>
        </p:nvSpPr>
        <p:spPr>
          <a:xfrm>
            <a:off x="457200" y="1600200"/>
            <a:ext cx="7467600" cy="5141168"/>
          </a:xfrm>
        </p:spPr>
        <p:txBody>
          <a:bodyPr>
            <a:normAutofit/>
          </a:bodyPr>
          <a:lstStyle/>
          <a:p>
            <a:r>
              <a:rPr lang="es-ES" b="1" dirty="0"/>
              <a:t>El jardín de Decanato</a:t>
            </a:r>
            <a:r>
              <a:rPr lang="es-ES" dirty="0"/>
              <a:t> y </a:t>
            </a:r>
            <a:r>
              <a:rPr lang="es-ES" b="1" dirty="0"/>
              <a:t>el Decanato</a:t>
            </a:r>
            <a:r>
              <a:rPr lang="es-ES" dirty="0"/>
              <a:t> es un jardín diseñado por Gertrude Jekyll, con una casa diseñada por Sir Edwin Lutyens ,  en Sonning , Berkshire , Inglaterra .  </a:t>
            </a:r>
          </a:p>
          <a:p>
            <a:r>
              <a:rPr lang="es-ES" dirty="0"/>
              <a:t>Deanery Garden fue diseñado entre 1899 y 1901, en ​​el estilo del movimiento Arts and Crafts . </a:t>
            </a:r>
            <a:endParaRPr lang="es-ES" baseline="30000" dirty="0"/>
          </a:p>
          <a:p>
            <a:r>
              <a:rPr lang="es-ES" dirty="0"/>
              <a:t>El jardín (c. 1 hectárea) fue diseñado por Gertrude Jekyll , al igual que muchas de las casas de campo Lutyens.</a:t>
            </a:r>
          </a:p>
          <a:p>
            <a:r>
              <a:rPr lang="es-ES" dirty="0"/>
              <a:t>La casa y los jardines, que son ahora propiedad de Jimmy Page , guitarrista del grupo Led Zeppelin , no están abiertos al público.</a:t>
            </a:r>
          </a:p>
          <a:p>
            <a:endParaRPr lang="es-ES" dirty="0"/>
          </a:p>
        </p:txBody>
      </p:sp>
    </p:spTree>
    <p:extLst>
      <p:ext uri="{BB962C8B-B14F-4D97-AF65-F5344CB8AC3E}">
        <p14:creationId xmlns:p14="http://schemas.microsoft.com/office/powerpoint/2010/main" val="186534479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www.gardenvisit.com/assets/madge/deanery_garden_1258_jpg/600x/deanery_garden_1258_jpg_600x.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29174712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AutoShape 2" descr="http://upload.wikimedia.org/wikipedia/commons/9/9e/Deanery_Garden_Peterborough.JPG"/>
          <p:cNvSpPr>
            <a:spLocks noChangeAspect="1" noChangeArrowheads="1"/>
          </p:cNvSpPr>
          <p:nvPr/>
        </p:nvSpPr>
        <p:spPr bwMode="auto">
          <a:xfrm>
            <a:off x="155575" y="-2193925"/>
            <a:ext cx="6086475" cy="4572000"/>
          </a:xfrm>
          <a:prstGeom prst="rect">
            <a:avLst/>
          </a:prstGeom>
          <a:noFill/>
        </p:spPr>
        <p:txBody>
          <a:bodyPr vert="horz" wrap="square" lIns="91440" tIns="45720" rIns="91440" bIns="45720" numCol="1" anchor="t" anchorCtr="0" compatLnSpc="1">
            <a:prstTxWarp prst="textNoShape">
              <a:avLst/>
            </a:prstTxWarp>
          </a:bodyPr>
          <a:lstStyle/>
          <a:p>
            <a:endParaRPr lang="es-ES" dirty="0">
              <a:solidFill>
                <a:prstClr val="white"/>
              </a:solidFill>
            </a:endParaRPr>
          </a:p>
        </p:txBody>
      </p:sp>
      <p:sp>
        <p:nvSpPr>
          <p:cNvPr id="72708" name="AutoShape 4" descr="http://upload.wikimedia.org/wikipedia/commons/9/9e/Deanery_Garden_Peterborough.JPG"/>
          <p:cNvSpPr>
            <a:spLocks noChangeAspect="1" noChangeArrowheads="1"/>
          </p:cNvSpPr>
          <p:nvPr/>
        </p:nvSpPr>
        <p:spPr bwMode="auto">
          <a:xfrm>
            <a:off x="155575" y="-2193925"/>
            <a:ext cx="6086475" cy="4572000"/>
          </a:xfrm>
          <a:prstGeom prst="rect">
            <a:avLst/>
          </a:prstGeom>
          <a:noFill/>
        </p:spPr>
        <p:txBody>
          <a:bodyPr vert="horz" wrap="square" lIns="91440" tIns="45720" rIns="91440" bIns="45720" numCol="1" anchor="t" anchorCtr="0" compatLnSpc="1">
            <a:prstTxWarp prst="textNoShape">
              <a:avLst/>
            </a:prstTxWarp>
          </a:bodyPr>
          <a:lstStyle/>
          <a:p>
            <a:endParaRPr lang="es-ES" dirty="0">
              <a:solidFill>
                <a:prstClr val="white"/>
              </a:solidFill>
            </a:endParaRPr>
          </a:p>
        </p:txBody>
      </p:sp>
      <p:pic>
        <p:nvPicPr>
          <p:cNvPr id="72710" name="Picture 6" descr="File:Deanery Garden Peterborough.JPG">
            <a:hlinkClick r:id="rId3"/>
          </p:cNvPr>
          <p:cNvPicPr>
            <a:picLocks noChangeAspect="1" noChangeArrowheads="1"/>
          </p:cNvPicPr>
          <p:nvPr/>
        </p:nvPicPr>
        <p:blipFill>
          <a:blip r:embed="rId4"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165145367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030756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35179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Highclere Castle Gardens</a:t>
            </a:r>
          </a:p>
        </p:txBody>
      </p:sp>
      <p:sp>
        <p:nvSpPr>
          <p:cNvPr id="3" name="2 Marcador de contenido"/>
          <p:cNvSpPr>
            <a:spLocks noGrp="1"/>
          </p:cNvSpPr>
          <p:nvPr>
            <p:ph sz="quarter" idx="1"/>
          </p:nvPr>
        </p:nvSpPr>
        <p:spPr>
          <a:xfrm>
            <a:off x="457200" y="1600200"/>
            <a:ext cx="7467600" cy="5257800"/>
          </a:xfrm>
        </p:spPr>
        <p:txBody>
          <a:bodyPr>
            <a:normAutofit/>
          </a:bodyPr>
          <a:lstStyle/>
          <a:p>
            <a:r>
              <a:rPr lang="es-ES" b="1" dirty="0"/>
              <a:t>Highclere Castillo</a:t>
            </a:r>
            <a:r>
              <a:rPr lang="es-ES" dirty="0"/>
              <a:t> es una casa de campo en el estilo  Jacobethan, con el parque diseñado por Capability Brown . La finca de 1.000 hectáreas se encuentra en el condado de Hampshire, cerca de (1,6 km) al sur de la frontera con Berkshire , y (6,4 km) al sur de Newbury . </a:t>
            </a:r>
          </a:p>
          <a:p>
            <a:r>
              <a:rPr lang="es-ES" dirty="0"/>
              <a:t>Es el país sede de la Earls de Carnarvon , una rama de la anglo-galesa  de la familia Herbert.</a:t>
            </a:r>
          </a:p>
          <a:p>
            <a:r>
              <a:rPr lang="es-ES" dirty="0"/>
              <a:t>El actual castillo se encuentra en el sitio de una casa de antes, a su vez, construida sobre los cimientos del palacio medieval de los Obispos de Winchester , que eran dueños de esta finca en el siglo octavo.</a:t>
            </a:r>
          </a:p>
        </p:txBody>
      </p:sp>
    </p:spTree>
    <p:extLst>
      <p:ext uri="{BB962C8B-B14F-4D97-AF65-F5344CB8AC3E}">
        <p14:creationId xmlns:p14="http://schemas.microsoft.com/office/powerpoint/2010/main" val="66514233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85992" cy="5904656"/>
          </a:xfrm>
        </p:spPr>
        <p:txBody>
          <a:bodyPr>
            <a:normAutofit lnSpcReduction="10000"/>
          </a:bodyPr>
          <a:lstStyle/>
          <a:p>
            <a:r>
              <a:rPr lang="es-ES" dirty="0"/>
              <a:t>El conde primero reconstruyó su parque de acuerdo con un diseño de Capability Brown durante 1774 a 1777, la reubicación de la población en el proceso (los restos de la iglesia de 1689 están en la esquina sur oeste del castillo). </a:t>
            </a:r>
          </a:p>
          <a:p>
            <a:r>
              <a:rPr lang="es-ES" dirty="0"/>
              <a:t>El famoso recolector de semillas del siglo XVIII el obispo Stephen Pococke era un amigo y trajo semillas del Cedro del Líbano de un viaje a Líbano. </a:t>
            </a:r>
          </a:p>
          <a:p>
            <a:r>
              <a:rPr lang="es-ES" dirty="0"/>
              <a:t>Estos hermosos árboles se pueden ver en el jardín en la actualidad. Locuras varias y receptores de los ojos existen en la finca.</a:t>
            </a:r>
          </a:p>
          <a:p>
            <a:r>
              <a:rPr lang="es-ES" dirty="0"/>
              <a:t> Al este de la casa esta el Templo, una extraña estructura erigida antes de 1743 con columnas corintias de Devonshire House , en Piccadilly</a:t>
            </a:r>
          </a:p>
          <a:p>
            <a:endParaRPr lang="es-ES" dirty="0"/>
          </a:p>
        </p:txBody>
      </p:sp>
    </p:spTree>
    <p:extLst>
      <p:ext uri="{BB962C8B-B14F-4D97-AF65-F5344CB8AC3E}">
        <p14:creationId xmlns:p14="http://schemas.microsoft.com/office/powerpoint/2010/main" val="1080686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258000" cy="5615136"/>
          </a:xfrm>
        </p:spPr>
        <p:txBody>
          <a:bodyPr>
            <a:normAutofit lnSpcReduction="10000"/>
          </a:bodyPr>
          <a:lstStyle/>
          <a:p>
            <a:r>
              <a:rPr lang="es-ES" dirty="0"/>
              <a:t>"La puerta del cielo" es un llamativo unos 18 metros de altura sobre  la colina Sidown , construida en 1731 a partir de un diseño, se cree, por el noveno conde de Pembroke.</a:t>
            </a:r>
          </a:p>
          <a:p>
            <a:r>
              <a:rPr lang="es-ES" dirty="0"/>
              <a:t>Cayó poco después. </a:t>
            </a:r>
          </a:p>
          <a:p>
            <a:r>
              <a:rPr lang="es-ES" dirty="0"/>
              <a:t>El evento fue presenciado y grabado por un Milles Rev. J, quien señaló que "no había estado allí más de media hora antes de que lo vio se unirá a partir de bases vosotros y cayó con un ruido sin embargo, se escuchó en tres o cuatro millas [ 5 o 6 km] distantes ". </a:t>
            </a:r>
          </a:p>
          <a:p>
            <a:r>
              <a:rPr lang="es-ES" dirty="0"/>
              <a:t> El híbrido acebo </a:t>
            </a:r>
            <a:r>
              <a:rPr lang="es-ES" i="1" dirty="0"/>
              <a:t>Ilex x altaclerensis</a:t>
            </a:r>
            <a:r>
              <a:rPr lang="es-ES" dirty="0"/>
              <a:t> (Highclere Holly) se ha desarrollado aquí en alrededor de 1835 por la hibridación de la Madeira </a:t>
            </a:r>
            <a:r>
              <a:rPr lang="es-ES" i="1" dirty="0"/>
              <a:t>Ilex perado</a:t>
            </a:r>
            <a:r>
              <a:rPr lang="es-ES" dirty="0"/>
              <a:t> (cultivadas en un invernadero ) con los nativos locales </a:t>
            </a:r>
            <a:r>
              <a:rPr lang="es-ES" i="1" dirty="0"/>
              <a:t>Ilex aquifolium.</a:t>
            </a:r>
            <a:r>
              <a:rPr lang="es-ES" dirty="0"/>
              <a:t> </a:t>
            </a:r>
          </a:p>
          <a:p>
            <a:endParaRPr lang="es-ES" dirty="0"/>
          </a:p>
        </p:txBody>
      </p:sp>
    </p:spTree>
    <p:extLst>
      <p:ext uri="{BB962C8B-B14F-4D97-AF65-F5344CB8AC3E}">
        <p14:creationId xmlns:p14="http://schemas.microsoft.com/office/powerpoint/2010/main" val="291185762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www.gardenbanter.co.uk/attachments/garden-photos/14291d1310076228-highclere-castle-gardens-dscn1730.jpg"/>
          <p:cNvPicPr>
            <a:picLocks noChangeAspect="1" noChangeArrowheads="1"/>
          </p:cNvPicPr>
          <p:nvPr/>
        </p:nvPicPr>
        <p:blipFill>
          <a:blip r:embed="rId3" cstate="print"/>
          <a:srcRect/>
          <a:stretch>
            <a:fillRect/>
          </a:stretch>
        </p:blipFill>
        <p:spPr bwMode="auto">
          <a:xfrm>
            <a:off x="63500" y="-136525"/>
            <a:ext cx="9753600" cy="7315200"/>
          </a:xfrm>
          <a:prstGeom prst="rect">
            <a:avLst/>
          </a:prstGeom>
          <a:noFill/>
        </p:spPr>
      </p:pic>
    </p:spTree>
    <p:extLst>
      <p:ext uri="{BB962C8B-B14F-4D97-AF65-F5344CB8AC3E}">
        <p14:creationId xmlns:p14="http://schemas.microsoft.com/office/powerpoint/2010/main" val="290013775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descr="Archivo: Highclere castillo 01.jpg">
            <a:hlinkClick r:id="rId3"/>
          </p:cNvPr>
          <p:cNvPicPr>
            <a:picLocks noChangeAspect="1" noChangeArrowheads="1"/>
          </p:cNvPicPr>
          <p:nvPr/>
        </p:nvPicPr>
        <p:blipFill>
          <a:blip r:embed="rId4"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207465675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Archivo: Highclere Jardines 4.jpg">
            <a:hlinkClick r:id="rId3"/>
          </p:cNvPr>
          <p:cNvPicPr>
            <a:picLocks noChangeAspect="1" noChangeArrowheads="1"/>
          </p:cNvPicPr>
          <p:nvPr/>
        </p:nvPicPr>
        <p:blipFill>
          <a:blip r:embed="rId4"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239673013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gardenbanter.co.uk/attachments/garden-photos/14292d1310076272-highclere-castle-gardens-dscn1714.jpg"/>
          <p:cNvPicPr>
            <a:picLocks noChangeAspect="1" noChangeArrowheads="1"/>
          </p:cNvPicPr>
          <p:nvPr/>
        </p:nvPicPr>
        <p:blipFill>
          <a:blip r:embed="rId3" cstate="print"/>
          <a:srcRect/>
          <a:stretch>
            <a:fillRect/>
          </a:stretch>
        </p:blipFill>
        <p:spPr bwMode="auto">
          <a:xfrm>
            <a:off x="0" y="0"/>
            <a:ext cx="9753600" cy="7315200"/>
          </a:xfrm>
          <a:prstGeom prst="rect">
            <a:avLst/>
          </a:prstGeom>
          <a:noFill/>
        </p:spPr>
      </p:pic>
    </p:spTree>
    <p:extLst>
      <p:ext uri="{BB962C8B-B14F-4D97-AF65-F5344CB8AC3E}">
        <p14:creationId xmlns:p14="http://schemas.microsoft.com/office/powerpoint/2010/main" val="422292019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www.gardenbanter.co.uk/attachments/garden-photos/14301d1310076408-highclere-castle-gardens-dscn1727.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16554843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www.gardenbanter.co.uk/attachments/garden-photos/14302d1310076436-highclere-castle-gardens-dscn1713.jpg"/>
          <p:cNvPicPr>
            <a:picLocks noChangeAspect="1" noChangeArrowheads="1"/>
          </p:cNvPicPr>
          <p:nvPr/>
        </p:nvPicPr>
        <p:blipFill>
          <a:blip r:embed="rId3" cstate="print"/>
          <a:srcRect/>
          <a:stretch>
            <a:fillRect/>
          </a:stretch>
        </p:blipFill>
        <p:spPr bwMode="auto">
          <a:xfrm>
            <a:off x="0" y="-136525"/>
            <a:ext cx="9817100" cy="7315200"/>
          </a:xfrm>
          <a:prstGeom prst="rect">
            <a:avLst/>
          </a:prstGeom>
          <a:noFill/>
        </p:spPr>
      </p:pic>
    </p:spTree>
    <p:extLst>
      <p:ext uri="{BB962C8B-B14F-4D97-AF65-F5344CB8AC3E}">
        <p14:creationId xmlns:p14="http://schemas.microsoft.com/office/powerpoint/2010/main" val="237669793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www.gardenbanter.co.uk/attachments/garden-photos/14296d1310076330-highclere-castle-gardens-dscn1718.jpg"/>
          <p:cNvPicPr>
            <a:picLocks noChangeAspect="1" noChangeArrowheads="1"/>
          </p:cNvPicPr>
          <p:nvPr/>
        </p:nvPicPr>
        <p:blipFill>
          <a:blip r:embed="rId3" cstate="print"/>
          <a:srcRect/>
          <a:stretch>
            <a:fillRect/>
          </a:stretch>
        </p:blipFill>
        <p:spPr bwMode="auto">
          <a:xfrm>
            <a:off x="63500" y="-136525"/>
            <a:ext cx="9753600" cy="7315200"/>
          </a:xfrm>
          <a:prstGeom prst="rect">
            <a:avLst/>
          </a:prstGeom>
          <a:noFill/>
        </p:spPr>
      </p:pic>
    </p:spTree>
    <p:extLst>
      <p:ext uri="{BB962C8B-B14F-4D97-AF65-F5344CB8AC3E}">
        <p14:creationId xmlns:p14="http://schemas.microsoft.com/office/powerpoint/2010/main" val="19256723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www.gardenbanter.co.uk/attachments/garden-photos/14301-highclere-castle-gardens-dscn1727.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226903734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www.gardenbanter.co.uk/attachments/garden-photos/14298-highclere-castle-gardens-dscn1721.jpg"/>
          <p:cNvPicPr>
            <a:picLocks noChangeAspect="1" noChangeArrowheads="1"/>
          </p:cNvPicPr>
          <p:nvPr/>
        </p:nvPicPr>
        <p:blipFill>
          <a:blip r:embed="rId3" cstate="print"/>
          <a:srcRect/>
          <a:stretch>
            <a:fillRect/>
          </a:stretch>
        </p:blipFill>
        <p:spPr bwMode="auto">
          <a:xfrm>
            <a:off x="63500" y="-136526"/>
            <a:ext cx="9333036" cy="6994525"/>
          </a:xfrm>
          <a:prstGeom prst="rect">
            <a:avLst/>
          </a:prstGeom>
          <a:noFill/>
        </p:spPr>
      </p:pic>
    </p:spTree>
    <p:extLst>
      <p:ext uri="{BB962C8B-B14F-4D97-AF65-F5344CB8AC3E}">
        <p14:creationId xmlns:p14="http://schemas.microsoft.com/office/powerpoint/2010/main" val="152388106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www.gardenbanter.co.uk/attachments/garden-photos/14297-highclere-castle-gardens-dscn1719.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32521144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gardenbanter.co.uk/attachments/garden-photos/14293-highclere-castle-gardens-dscn1715.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138790469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Highclere_Gardens_1.-x.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81745200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Highclere Castle Gardens.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72856975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Highclere_Gardens_5.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45853709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The Old Rectory</a:t>
            </a:r>
          </a:p>
        </p:txBody>
      </p:sp>
      <p:sp>
        <p:nvSpPr>
          <p:cNvPr id="3" name="2 Marcador de contenido"/>
          <p:cNvSpPr>
            <a:spLocks noGrp="1"/>
          </p:cNvSpPr>
          <p:nvPr>
            <p:ph sz="quarter" idx="1"/>
          </p:nvPr>
        </p:nvSpPr>
        <p:spPr/>
        <p:txBody>
          <a:bodyPr>
            <a:normAutofit/>
          </a:bodyPr>
          <a:lstStyle/>
          <a:p>
            <a:r>
              <a:rPr lang="es-ES" dirty="0"/>
              <a:t>El jardín de 4 hectáreas se divide en salas.</a:t>
            </a:r>
          </a:p>
          <a:p>
            <a:r>
              <a:rPr lang="es-ES" dirty="0"/>
              <a:t>Hay arriates herbáceos, bosques, ja, ja y una piscina. </a:t>
            </a:r>
          </a:p>
          <a:p>
            <a:r>
              <a:rPr lang="es-ES" dirty="0"/>
              <a:t>El poeta John Betjeman ha vivido aquí.</a:t>
            </a:r>
            <a:br>
              <a:rPr lang="es-ES" dirty="0"/>
            </a:br>
            <a:br>
              <a:rPr lang="es-ES" dirty="0"/>
            </a:br>
            <a:endParaRPr lang="es-ES" dirty="0"/>
          </a:p>
          <a:p>
            <a:endParaRPr lang="es-ES" dirty="0"/>
          </a:p>
        </p:txBody>
      </p:sp>
    </p:spTree>
    <p:extLst>
      <p:ext uri="{BB962C8B-B14F-4D97-AF65-F5344CB8AC3E}">
        <p14:creationId xmlns:p14="http://schemas.microsoft.com/office/powerpoint/2010/main" val="83999830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The Old Rectory"/>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351100218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OLd Rectory.-Northamptonshire..-Potage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52304397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Old Rectory.-Northamptonshire.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62852181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The Old Rectory.-Sudborough.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91533797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The Old Rectory Gardens.-UK.jpg"/>
          <p:cNvPicPr>
            <a:picLocks noChangeAspect="1"/>
          </p:cNvPicPr>
          <p:nvPr/>
        </p:nvPicPr>
        <p:blipFill>
          <a:blip r:embed="rId2" cstate="print"/>
          <a:stretch>
            <a:fillRect/>
          </a:stretch>
        </p:blipFill>
        <p:spPr>
          <a:xfrm>
            <a:off x="0" y="1"/>
            <a:ext cx="9144000" cy="6858000"/>
          </a:xfrm>
          <a:prstGeom prst="rect">
            <a:avLst/>
          </a:prstGeom>
        </p:spPr>
      </p:pic>
    </p:spTree>
    <p:extLst>
      <p:ext uri="{BB962C8B-B14F-4D97-AF65-F5344CB8AC3E}">
        <p14:creationId xmlns:p14="http://schemas.microsoft.com/office/powerpoint/2010/main" val="294584142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The Old Rectory Farnborough former home of John Betjeman">
            <a:hlinkClick r:id="rId2"/>
          </p:cNvPr>
          <p:cNvPicPr>
            <a:picLocks noChangeAspect="1" noChangeArrowheads="1"/>
          </p:cNvPicPr>
          <p:nvPr/>
        </p:nvPicPr>
        <p:blipFill>
          <a:blip r:embed="rId3" cstate="print"/>
          <a:srcRect/>
          <a:stretch>
            <a:fillRect/>
          </a:stretch>
        </p:blipFill>
        <p:spPr bwMode="auto">
          <a:xfrm>
            <a:off x="0" y="0"/>
            <a:ext cx="9972000" cy="7479000"/>
          </a:xfrm>
          <a:prstGeom prst="rect">
            <a:avLst/>
          </a:prstGeom>
          <a:noFill/>
        </p:spPr>
      </p:pic>
    </p:spTree>
    <p:extLst>
      <p:ext uri="{BB962C8B-B14F-4D97-AF65-F5344CB8AC3E}">
        <p14:creationId xmlns:p14="http://schemas.microsoft.com/office/powerpoint/2010/main" val="228888376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www.ngs.org.uk/images/gardens/web/C16686_6101%20(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397878089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ttp://www.ngs.org.uk/images/gardens/web/C16687_6101%20(2).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285872070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www.gardenvisit.com/assets/madge/old_rectory_may/600x/old_rectory_may_600x.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185293699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Welford Park</a:t>
            </a:r>
          </a:p>
        </p:txBody>
      </p:sp>
      <p:sp>
        <p:nvSpPr>
          <p:cNvPr id="3" name="2 Marcador de contenido"/>
          <p:cNvSpPr>
            <a:spLocks noGrp="1"/>
          </p:cNvSpPr>
          <p:nvPr>
            <p:ph sz="quarter" idx="1"/>
          </p:nvPr>
        </p:nvSpPr>
        <p:spPr>
          <a:xfrm>
            <a:off x="457200" y="1600200"/>
            <a:ext cx="7467600" cy="5141168"/>
          </a:xfrm>
        </p:spPr>
        <p:txBody>
          <a:bodyPr>
            <a:normAutofit/>
          </a:bodyPr>
          <a:lstStyle/>
          <a:p>
            <a:r>
              <a:rPr lang="es-ES" b="1" dirty="0"/>
              <a:t>Welford Park</a:t>
            </a:r>
            <a:r>
              <a:rPr lang="es-ES" dirty="0"/>
              <a:t> es una casa de campo y los bienes en el pueblo de Welford , cerca de la ciudad de Newbury en el condado de Berkshire . </a:t>
            </a:r>
          </a:p>
          <a:p>
            <a:r>
              <a:rPr lang="es-ES" dirty="0"/>
              <a:t>Mientras que de cierta relevancia histórica, la herencia es quizás mejor conocida por sus pantallas de Campanillas en la primavera temprana. </a:t>
            </a:r>
          </a:p>
          <a:p>
            <a:r>
              <a:rPr lang="es-ES" dirty="0"/>
              <a:t>La iglesia de San Gregorio Welford , una de los dos torres redondas la iglesia existentes  en Berkshire , está situado junto a la casa. </a:t>
            </a:r>
          </a:p>
          <a:p>
            <a:r>
              <a:rPr lang="es-ES" dirty="0"/>
              <a:t>Las diversas corrientes componen que  el rio Lambourn  fluya a través de los terrenos. </a:t>
            </a:r>
          </a:p>
        </p:txBody>
      </p:sp>
    </p:spTree>
    <p:extLst>
      <p:ext uri="{BB962C8B-B14F-4D97-AF65-F5344CB8AC3E}">
        <p14:creationId xmlns:p14="http://schemas.microsoft.com/office/powerpoint/2010/main" val="159274552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764704"/>
            <a:ext cx="7113984" cy="5255096"/>
          </a:xfrm>
        </p:spPr>
        <p:txBody>
          <a:bodyPr>
            <a:normAutofit/>
          </a:bodyPr>
          <a:lstStyle/>
          <a:p>
            <a:r>
              <a:rPr lang="es-ES" dirty="0"/>
              <a:t>Welford Park se construyó en el sitio de una granja monástica que pertenecía a la Abadía de Abingdon de la época anglosajona. </a:t>
            </a:r>
            <a:endParaRPr lang="es-ES" baseline="30000" dirty="0"/>
          </a:p>
          <a:p>
            <a:r>
              <a:rPr lang="es-ES" dirty="0"/>
              <a:t> Después de la disolución de los monasterios , el rey Enrique VIII utilizo el sitio como un pabellón de caza. </a:t>
            </a:r>
          </a:p>
          <a:p>
            <a:r>
              <a:rPr lang="es-ES" dirty="0"/>
              <a:t>Más tarde se le concedió a Sir Thomas Parry , Contralor de la casa por la reina Isabel I . </a:t>
            </a:r>
          </a:p>
          <a:p>
            <a:r>
              <a:rPr lang="es-ES" dirty="0"/>
              <a:t>Fue su residencia principal, pero su hijo se trasladó a la familia a Hamstead Marshall .</a:t>
            </a:r>
          </a:p>
          <a:p>
            <a:r>
              <a:rPr lang="es-ES" dirty="0"/>
              <a:t> Welford fue utilizada como casa de la dote de su madre, que está enterrada en la iglesia contigua.  </a:t>
            </a:r>
          </a:p>
          <a:p>
            <a:endParaRPr lang="es-ES" dirty="0"/>
          </a:p>
        </p:txBody>
      </p:sp>
    </p:spTree>
    <p:extLst>
      <p:ext uri="{BB962C8B-B14F-4D97-AF65-F5344CB8AC3E}">
        <p14:creationId xmlns:p14="http://schemas.microsoft.com/office/powerpoint/2010/main" val="58666795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6969968" cy="5904656"/>
          </a:xfrm>
        </p:spPr>
        <p:txBody>
          <a:bodyPr>
            <a:normAutofit fontScale="92500"/>
          </a:bodyPr>
          <a:lstStyle/>
          <a:p>
            <a:r>
              <a:rPr lang="es-ES" dirty="0"/>
              <a:t>La casa actual data de 1652 y fue construido por Richard Jones , el nieto de Sir Francis Jones , Lord Mayor de Londres en 1620, que había comprado la propiedad en 1618. </a:t>
            </a:r>
          </a:p>
          <a:p>
            <a:r>
              <a:rPr lang="es-ES" dirty="0"/>
              <a:t>La casa fue remodelada por el arquitecto Thomas Archer de 1700 , que se tradujo en un piso adicional y una fachada decorada con columnas jónicas . </a:t>
            </a:r>
          </a:p>
          <a:p>
            <a:r>
              <a:rPr lang="es-ES" dirty="0"/>
              <a:t> El interior fue modificado nuevamente en 1840.  </a:t>
            </a:r>
          </a:p>
          <a:p>
            <a:r>
              <a:rPr lang="es-ES" dirty="0"/>
              <a:t>La casa queda en la propiedad de James Puxley , un terrateniente local y el ex Sheriff Superior de Berkshire , que es un pariente lejano de la familia Jones.</a:t>
            </a:r>
          </a:p>
          <a:p>
            <a:r>
              <a:rPr lang="es-ES" dirty="0"/>
              <a:t>Welford Park es una residencia privada, y la mayor parte del año ni él ni sus jardines están abiertos  al publico.</a:t>
            </a:r>
          </a:p>
          <a:p>
            <a:endParaRPr lang="es-ES" dirty="0"/>
          </a:p>
        </p:txBody>
      </p:sp>
    </p:spTree>
    <p:extLst>
      <p:ext uri="{BB962C8B-B14F-4D97-AF65-F5344CB8AC3E}">
        <p14:creationId xmlns:p14="http://schemas.microsoft.com/office/powerpoint/2010/main" val="191043138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7185992" cy="6525344"/>
          </a:xfrm>
        </p:spPr>
        <p:txBody>
          <a:bodyPr>
            <a:normAutofit lnSpcReduction="10000"/>
          </a:bodyPr>
          <a:lstStyle/>
          <a:p>
            <a:r>
              <a:rPr lang="es-ES" dirty="0"/>
              <a:t>Sin embargo, en una tradición que ahora es de más de 50 años de edad, los jardines están abiertos para que los visitantes para ver florecer el año de Campanillas y, en menor medida los, acónitos. </a:t>
            </a:r>
          </a:p>
          <a:p>
            <a:r>
              <a:rPr lang="es-ES" dirty="0"/>
              <a:t>Las flores crecen en los suelos calcáreos , formando una alfombra blanca a través de la finca junto al río del bosque de hayas .  </a:t>
            </a:r>
          </a:p>
          <a:p>
            <a:r>
              <a:rPr lang="es-ES" dirty="0"/>
              <a:t>Las fechas de apertura varían de año en año, dependiendo del estado de las flores. </a:t>
            </a:r>
          </a:p>
          <a:p>
            <a:r>
              <a:rPr lang="es-ES" dirty="0"/>
              <a:t>En los últimos años, el parque ha abierto los martes, miércoles, jueves y domingos durante todo el mes de febrero. </a:t>
            </a:r>
          </a:p>
          <a:p>
            <a:r>
              <a:rPr lang="es-ES" dirty="0"/>
              <a:t>Como uno de los primeros signos del fin del invierno, campanillas Welford son en general bien cubiertos por el local, y la prensa, a veces nacionales, y atraer a grandes multitudes de visitantes. </a:t>
            </a:r>
          </a:p>
          <a:p>
            <a:endParaRPr lang="es-ES" dirty="0"/>
          </a:p>
        </p:txBody>
      </p:sp>
    </p:spTree>
    <p:extLst>
      <p:ext uri="{BB962C8B-B14F-4D97-AF65-F5344CB8AC3E}">
        <p14:creationId xmlns:p14="http://schemas.microsoft.com/office/powerpoint/2010/main" val="363160094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www.gardenvisit.com/assets/madge/welford_park_berkshire/600x/welford_park_berkshire_600x.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83600509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http://i.dailymail.co.uk/i/pix/2011/02/15/article-1357333-0D338591000005DC-943_634x357.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148159059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s://lh6.googleusercontent.com/_naHgYc2uwFc/TWkPX1ehVXI/AAAAAAABXSk/9c2Xx6EDNWQ/DSCN9431.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11988111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descr="Archivo: Welford Park Snowdrops 1.jpg">
            <a:hlinkClick r:id="rId2"/>
          </p:cNvPr>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26015463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www.igpoty.com/competition02/commended/6_Portfolios/1_4_XL.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241029619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http://static.panoramio.com/photos/original/18633771.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9992640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www.igpoty.com/competition02/commended/6_Portfolios/1_1_XL.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211871271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http://www.igpoty.com/competition02/commended/6_Portfolios/1_5_XL.jpg"/>
          <p:cNvPicPr>
            <a:picLocks noChangeAspect="1" noChangeArrowheads="1"/>
          </p:cNvPicPr>
          <p:nvPr/>
        </p:nvPicPr>
        <p:blipFill>
          <a:blip r:embed="rId3" cstate="print"/>
          <a:srcRect/>
          <a:stretch>
            <a:fillRect/>
          </a:stretch>
        </p:blipFill>
        <p:spPr bwMode="auto">
          <a:xfrm>
            <a:off x="0" y="0"/>
            <a:ext cx="9144000" cy="7046640"/>
          </a:xfrm>
          <a:prstGeom prst="rect">
            <a:avLst/>
          </a:prstGeom>
          <a:noFill/>
        </p:spPr>
      </p:pic>
    </p:spTree>
    <p:extLst>
      <p:ext uri="{BB962C8B-B14F-4D97-AF65-F5344CB8AC3E}">
        <p14:creationId xmlns:p14="http://schemas.microsoft.com/office/powerpoint/2010/main" val="153731030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www.igpoty.com/competition02/commended/6_Portfolios/1_6_XL.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28286496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www.yourlocalweb.co.uk/images/pictures/07/41/gates-to-welford-park-72442.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1804872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descr="Archivo: Welford-g2.jpg">
            <a:hlinkClick r:id="rId3"/>
          </p:cNvPr>
          <p:cNvPicPr>
            <a:picLocks noChangeAspect="1" noChangeArrowheads="1"/>
          </p:cNvPicPr>
          <p:nvPr/>
        </p:nvPicPr>
        <p:blipFill>
          <a:blip r:embed="rId4"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169248749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Windsor Great Park</a:t>
            </a:r>
          </a:p>
        </p:txBody>
      </p:sp>
      <p:sp>
        <p:nvSpPr>
          <p:cNvPr id="3" name="2 Marcador de contenido"/>
          <p:cNvSpPr>
            <a:spLocks noGrp="1"/>
          </p:cNvSpPr>
          <p:nvPr>
            <p:ph sz="quarter" idx="1"/>
          </p:nvPr>
        </p:nvSpPr>
        <p:spPr>
          <a:xfrm>
            <a:off x="457200" y="1600200"/>
            <a:ext cx="7467600" cy="5257800"/>
          </a:xfrm>
        </p:spPr>
        <p:txBody>
          <a:bodyPr>
            <a:normAutofit lnSpcReduction="10000"/>
          </a:bodyPr>
          <a:lstStyle/>
          <a:p>
            <a:r>
              <a:rPr lang="es-ES" b="1" dirty="0"/>
              <a:t>Gran Parque de Windsor</a:t>
            </a:r>
            <a:r>
              <a:rPr lang="es-ES" dirty="0"/>
              <a:t> (localmente conocido simplemente como </a:t>
            </a:r>
            <a:r>
              <a:rPr lang="es-ES" b="1" dirty="0"/>
              <a:t>el Parque Grande)</a:t>
            </a:r>
            <a:r>
              <a:rPr lang="es-ES" dirty="0"/>
              <a:t> es un gran parque de ciervos de (20 km </a:t>
            </a:r>
            <a:r>
              <a:rPr lang="es-ES" baseline="30000" dirty="0"/>
              <a:t>2),</a:t>
            </a:r>
            <a:r>
              <a:rPr lang="es-ES" dirty="0"/>
              <a:t> al sur de la ciudad de Windsor, en la frontera de Berkshire y Surrey , en Inglaterra. </a:t>
            </a:r>
          </a:p>
          <a:p>
            <a:r>
              <a:rPr lang="es-ES" dirty="0"/>
              <a:t>El parque fue, durante muchos siglos, el sector privado de caza del castillo de Windsor y fechas sobre todo a partir de mediados del siglo XIII. </a:t>
            </a:r>
          </a:p>
          <a:p>
            <a:r>
              <a:rPr lang="es-ES" dirty="0"/>
              <a:t>Ahora gran parte esta abierta al público, el parque es una popular zona de recreación para los residentes del oeste de los suburbios de Londres.</a:t>
            </a:r>
          </a:p>
          <a:p>
            <a:r>
              <a:rPr lang="es-ES" dirty="0"/>
              <a:t>Es propiedad y administrado por el estado de la corona.</a:t>
            </a:r>
          </a:p>
        </p:txBody>
      </p:sp>
    </p:spTree>
    <p:extLst>
      <p:ext uri="{BB962C8B-B14F-4D97-AF65-F5344CB8AC3E}">
        <p14:creationId xmlns:p14="http://schemas.microsoft.com/office/powerpoint/2010/main" val="129643674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7185992" cy="6336704"/>
          </a:xfrm>
        </p:spPr>
        <p:txBody>
          <a:bodyPr>
            <a:normAutofit lnSpcReduction="10000"/>
          </a:bodyPr>
          <a:lstStyle/>
          <a:p>
            <a:r>
              <a:rPr lang="es-ES" dirty="0"/>
              <a:t>En el sur-este del parque, cerca de Englefield Green , están los populares los jardines Savill y Jardines del Valle , que fueron diseñados y construidos por Eric Savill en la década de 1930 y 40. </a:t>
            </a:r>
          </a:p>
          <a:p>
            <a:r>
              <a:rPr lang="es-ES" dirty="0"/>
              <a:t> Incluyen una gama extraordinaria de flores y árboles de todo el mundo. </a:t>
            </a:r>
          </a:p>
          <a:p>
            <a:r>
              <a:rPr lang="es-ES" dirty="0"/>
              <a:t>Lawn Smith y Polo Grounds también están cerca. </a:t>
            </a:r>
          </a:p>
          <a:p>
            <a:r>
              <a:rPr lang="es-ES" dirty="0"/>
              <a:t>El Parque Grande es una zona suavemente ondulada del paisaje variado. </a:t>
            </a:r>
          </a:p>
          <a:p>
            <a:r>
              <a:rPr lang="es-ES" dirty="0"/>
              <a:t>Tiene césped, venados, pequeños bosques, abrigos y las zonas cubiertas por enormes solitarios antiguos arboles de robles .</a:t>
            </a:r>
          </a:p>
          <a:p>
            <a:r>
              <a:rPr lang="es-ES" dirty="0"/>
              <a:t> Hay un pequeño río en el norte del parque llamado el río Bourne - que a veces se llama "Batalla de Bourne '. </a:t>
            </a:r>
          </a:p>
        </p:txBody>
      </p:sp>
    </p:spTree>
    <p:extLst>
      <p:ext uri="{BB962C8B-B14F-4D97-AF65-F5344CB8AC3E}">
        <p14:creationId xmlns:p14="http://schemas.microsoft.com/office/powerpoint/2010/main" val="60974772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indsor_Castle_from_the_ai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97350261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indsor Palace Gardens.jpg"/>
          <p:cNvPicPr>
            <a:picLocks noChangeAspect="1"/>
          </p:cNvPicPr>
          <p:nvPr/>
        </p:nvPicPr>
        <p:blipFill>
          <a:blip r:embed="rId3" cstate="print"/>
          <a:stretch>
            <a:fillRect/>
          </a:stretch>
        </p:blipFill>
        <p:spPr>
          <a:xfrm>
            <a:off x="0" y="35718"/>
            <a:ext cx="9144000" cy="6786563"/>
          </a:xfrm>
          <a:prstGeom prst="rect">
            <a:avLst/>
          </a:prstGeom>
        </p:spPr>
      </p:pic>
    </p:spTree>
    <p:extLst>
      <p:ext uri="{BB962C8B-B14F-4D97-AF65-F5344CB8AC3E}">
        <p14:creationId xmlns:p14="http://schemas.microsoft.com/office/powerpoint/2010/main" val="95211328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www.gardenvisit.com/assets/madge/windsor_great_park/600x/windsor_great_park_600x.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131506592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indsor Great Park (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58323710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http://upload.wikimedia.org/wikipedia/commons/8/8f/Windsor_Castle_at_Sunset_-_Nov_2006.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77945377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http://www.royal-windsor.com/images/tn_IMG_1021.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94219741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The Valley Gardens (Windsor Great Park) -- Berkshire"/>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21730707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http://s0.geograph.org.uk/photos/10/69/106975_5bfea887.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229867269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http://stonemole.files.wordpress.com/2008/05/valley_gardens_windsor_great_park.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289114416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ttp://api.viglink.com/api/click?format=go&amp;key=cdee124b11d6baacda6c3e29b12e23dc&amp;loc=http%3A%2F%2Fstonemole.wordpress.com%2Ftag%2Fhenry-moore%2F&amp;v=1&amp;libid=1318102730254&amp;out=http%3A%2F%2Fstonemole.files.wordpress.com%2F2008%2F05%2Fheather_garden_valley_gardens_windsor.jpg&amp;ref=http%3A%2F%2Fwww.google.es%2Fimgres%3Fq%3Dwindsor%2Bgreat%2Bpark%26um%3D1%26hl%3Des%26sa%3DN%26biw%3D1280%26bih%3D666%26tbm%3Disch%26tbnid%3D4gIiLrZdYPsXiM%3A%26imgrefurl%3Dhttp%3A%2F%2Fstonemole.wordpress.com%2Ftag%2Fhenry-moore%2F%26docid%3DYiGOnQiIGn__SM%26w%3D1024%26h%3D768%26ei%3Dh6WQTou2H4z0sgano7TvDw%26zoom%3D1%26iact%3Dhc%26vpx%3D390%26vpy%3D341%26dur%3D1204%26hovh%3D194%26hovw%3D259%26tx%3D120%26ty%3D126%26page%3D3%26tbnh%3D137%26tbnw%3D193%26start%3D32%26ndsp%3D16%26ved%3D1t%3A429%2Cr%3A1%2Cs%3A32&amp;title=Henry%20Moore%20%C2%AB%20stonemole&amp;txt=&amp;jsonp=vglnk_jsonp_13181027343052"/>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150871914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indsor Great Park.-1.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75508497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http://static.panoramio.com/photos/original/9016747.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208661069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upload.wikimedia.org/wikipedia/commons/e/e3/Windsor_Great_Park_oak.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278375842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indsor Great Park.-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72319724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indsor Great Park.-3.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11330293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indsor Great Park.-4.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14119024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indsor Great Park.-5.jpg"/>
          <p:cNvPicPr>
            <a:picLocks noChangeAspect="1"/>
          </p:cNvPicPr>
          <p:nvPr/>
        </p:nvPicPr>
        <p:blipFill>
          <a:blip r:embed="rId3" cstate="print"/>
          <a:stretch>
            <a:fillRect/>
          </a:stretch>
        </p:blipFill>
        <p:spPr>
          <a:xfrm>
            <a:off x="0" y="0"/>
            <a:ext cx="9144000" cy="7029400"/>
          </a:xfrm>
          <a:prstGeom prst="rect">
            <a:avLst/>
          </a:prstGeom>
        </p:spPr>
      </p:pic>
    </p:spTree>
    <p:extLst>
      <p:ext uri="{BB962C8B-B14F-4D97-AF65-F5344CB8AC3E}">
        <p14:creationId xmlns:p14="http://schemas.microsoft.com/office/powerpoint/2010/main" val="357319567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indsor Great Park.-7.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70456823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indsor Great Park.-8.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00193220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indsor Great Park.jpg"/>
          <p:cNvPicPr>
            <a:picLocks noChangeAspect="1"/>
          </p:cNvPicPr>
          <p:nvPr/>
        </p:nvPicPr>
        <p:blipFill>
          <a:blip r:embed="rId3" cstate="print"/>
          <a:stretch>
            <a:fillRect/>
          </a:stretch>
        </p:blipFill>
        <p:spPr>
          <a:xfrm>
            <a:off x="-324544" y="0"/>
            <a:ext cx="9468544" cy="6858000"/>
          </a:xfrm>
          <a:prstGeom prst="rect">
            <a:avLst/>
          </a:prstGeom>
        </p:spPr>
      </p:pic>
    </p:spTree>
    <p:extLst>
      <p:ext uri="{BB962C8B-B14F-4D97-AF65-F5344CB8AC3E}">
        <p14:creationId xmlns:p14="http://schemas.microsoft.com/office/powerpoint/2010/main" val="42636034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indsor Grerat Park.-3.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073878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Windsor Castle Gardens</a:t>
            </a:r>
          </a:p>
        </p:txBody>
      </p:sp>
      <p:sp>
        <p:nvSpPr>
          <p:cNvPr id="3" name="2 Marcador de contenido"/>
          <p:cNvSpPr>
            <a:spLocks noGrp="1"/>
          </p:cNvSpPr>
          <p:nvPr>
            <p:ph sz="quarter" idx="1"/>
          </p:nvPr>
        </p:nvSpPr>
        <p:spPr>
          <a:xfrm>
            <a:off x="914400" y="1772816"/>
            <a:ext cx="7113984" cy="4246984"/>
          </a:xfrm>
        </p:spPr>
        <p:txBody>
          <a:bodyPr>
            <a:normAutofit lnSpcReduction="10000"/>
          </a:bodyPr>
          <a:lstStyle/>
          <a:p>
            <a:r>
              <a:rPr lang="es-ES" b="1" dirty="0"/>
              <a:t>Castillo de Windsor</a:t>
            </a:r>
            <a:r>
              <a:rPr lang="es-ES" dirty="0"/>
              <a:t> es un castillo medieval y la residencia real de Windsor en el condado Inglés de Berkshire , que destaca por su larga asociación con la familia real británica y su arquitectura. </a:t>
            </a:r>
          </a:p>
          <a:p>
            <a:r>
              <a:rPr lang="es-ES" dirty="0"/>
              <a:t>El castillo original fue construido después de la invasión normanda de Guillermo el Conquistador </a:t>
            </a:r>
          </a:p>
          <a:p>
            <a:r>
              <a:rPr lang="es-ES" dirty="0"/>
              <a:t>Desde la época de Enrique I, que ha sido utilizado por una sucesión de monarcas y es el palacio más antiguo de Europa ocupado.</a:t>
            </a:r>
          </a:p>
        </p:txBody>
      </p:sp>
    </p:spTree>
    <p:extLst>
      <p:ext uri="{BB962C8B-B14F-4D97-AF65-F5344CB8AC3E}">
        <p14:creationId xmlns:p14="http://schemas.microsoft.com/office/powerpoint/2010/main" val="154806427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688"/>
            <a:ext cx="7185992" cy="6048672"/>
          </a:xfrm>
        </p:spPr>
        <p:txBody>
          <a:bodyPr>
            <a:normAutofit/>
          </a:bodyPr>
          <a:lstStyle/>
          <a:p>
            <a:r>
              <a:rPr lang="es-ES" dirty="0"/>
              <a:t>Posición de Castillo de Windsor en la parte superior de la tierra escarpada ha hecho que los jardines del castillo son de escala limitada.  Los jardines del castillo se extienden al este de la sala superior a través de una terraza del siglo XX. </a:t>
            </a:r>
          </a:p>
          <a:p>
            <a:r>
              <a:rPr lang="es-ES" dirty="0"/>
              <a:t>Castillo de Windsor está rodeado de amplias zonas verdes.</a:t>
            </a:r>
          </a:p>
          <a:p>
            <a:r>
              <a:rPr lang="es-ES" dirty="0"/>
              <a:t> En las inmediaciones se extiende al este del castillo es una creación del siglo XIX conocido como el Parque Principal . </a:t>
            </a:r>
            <a:endParaRPr lang="es-ES" baseline="30000" dirty="0"/>
          </a:p>
          <a:p>
            <a:r>
              <a:rPr lang="es-ES" dirty="0"/>
              <a:t> El parque de casas incluye zonas verdes y dos parques de trabajo, junto con muchas casas de campo propiedad ocupada principalmente por los empleados y la Frogmore bienes. </a:t>
            </a:r>
          </a:p>
        </p:txBody>
      </p:sp>
    </p:spTree>
    <p:extLst>
      <p:ext uri="{BB962C8B-B14F-4D97-AF65-F5344CB8AC3E}">
        <p14:creationId xmlns:p14="http://schemas.microsoft.com/office/powerpoint/2010/main" val="174461754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El largo camino, una vía doble capa de los árboles, tiene una longitud de (5 km) al sur del castillo, y de (75 m) de ancho. </a:t>
            </a:r>
          </a:p>
          <a:p>
            <a:r>
              <a:rPr lang="es-ES" dirty="0"/>
              <a:t>Los olmos originales del siglo XVII  han sido reemplazados con la alternancia del castaño y plátanos, reforestación a gran escala que se produjo después debido al impacto de 1945 la enfermedad del olmo holandés .  </a:t>
            </a:r>
          </a:p>
          <a:p>
            <a:r>
              <a:rPr lang="es-ES" dirty="0"/>
              <a:t>El parque de viviendas colinda con el extremo norte de  Windsor Great Park , que ocupa unas (1.900 ha) y entre ellos algunos de los más antiguos bosques de hoja ancha en Europa.</a:t>
            </a:r>
          </a:p>
        </p:txBody>
      </p:sp>
    </p:spTree>
    <p:extLst>
      <p:ext uri="{BB962C8B-B14F-4D97-AF65-F5344CB8AC3E}">
        <p14:creationId xmlns:p14="http://schemas.microsoft.com/office/powerpoint/2010/main" val="211070639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24744"/>
            <a:ext cx="7113984" cy="4895056"/>
          </a:xfrm>
        </p:spPr>
        <p:txBody>
          <a:bodyPr>
            <a:normAutofit/>
          </a:bodyPr>
          <a:lstStyle/>
          <a:p>
            <a:r>
              <a:rPr lang="es-ES" dirty="0"/>
              <a:t> En el Parque Principal, al norte del castillo, se encuentra una escuela privada, de San Jorge , que ofrece coro de la capilla. </a:t>
            </a:r>
          </a:p>
          <a:p>
            <a:r>
              <a:rPr lang="es-ES" dirty="0"/>
              <a:t>Eton College está situado a unos ochocientos metros del castillo, a través del río Támesis. </a:t>
            </a:r>
          </a:p>
          <a:p>
            <a:endParaRPr lang="es-ES" dirty="0"/>
          </a:p>
        </p:txBody>
      </p:sp>
    </p:spTree>
    <p:extLst>
      <p:ext uri="{BB962C8B-B14F-4D97-AF65-F5344CB8AC3E}">
        <p14:creationId xmlns:p14="http://schemas.microsoft.com/office/powerpoint/2010/main" val="20320155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Windsor Castle.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18743671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indsor Castle.-1.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88636463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Windsor Castle (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04864207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Windsor Castle Gardens.-1.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07960242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Windsor Castle Gardens.-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28048705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Windsor Castle Gardens.-3.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10730883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indsor Castle Gardens.-4.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62066708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indsor Castle Gardens.-a.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10368919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indsor Castle Gardens.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39214067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indsor Gardens.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5930915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86</TotalTime>
  <Words>3558</Words>
  <Application>Microsoft Office PowerPoint</Application>
  <PresentationFormat>Presentación en pantalla (4:3)</PresentationFormat>
  <Paragraphs>370</Paragraphs>
  <Slides>169</Slides>
  <Notes>116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169</vt:i4>
      </vt:variant>
    </vt:vector>
  </HeadingPairs>
  <TitlesOfParts>
    <vt:vector size="174" baseType="lpstr">
      <vt:lpstr>Calibri</vt:lpstr>
      <vt:lpstr>Century Schoolbook</vt:lpstr>
      <vt:lpstr>Wingdings</vt:lpstr>
      <vt:lpstr>Wingdings 2</vt:lpstr>
      <vt:lpstr>Default Theme</vt:lpstr>
      <vt:lpstr>EUROPA.-LA VUELTA AL MUNDO EN 885 JARDINES.-REINO UNIDO.- Bedfordshire y Berckshire</vt:lpstr>
      <vt:lpstr>EMBANKMENT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Stockwood Park</vt:lpstr>
      <vt:lpstr>Presentación de PowerPoint</vt:lpstr>
      <vt:lpstr>Presentación de PowerPoint</vt:lpstr>
      <vt:lpstr>Presentación de PowerPoint</vt:lpstr>
      <vt:lpstr>Presentación de PowerPoint</vt:lpstr>
      <vt:lpstr>Presentación de PowerPoint</vt:lpstr>
      <vt:lpstr>Presentación de PowerPoint</vt:lpstr>
      <vt:lpstr>The Lodge Gardens </vt:lpstr>
      <vt:lpstr>Presentación de PowerPoint</vt:lpstr>
      <vt:lpstr>Presentación de PowerPoint</vt:lpstr>
      <vt:lpstr>Presentación de PowerPoint</vt:lpstr>
      <vt:lpstr>Presentación de PowerPoint</vt:lpstr>
      <vt:lpstr>Presentación de PowerPoint</vt:lpstr>
      <vt:lpstr>Presentación de PowerPoint</vt:lpstr>
      <vt:lpstr>The Swiss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Toddington Manor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Woburn Abbey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Wrest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Berckshire</vt:lpstr>
      <vt:lpstr>Deanery Garden</vt:lpstr>
      <vt:lpstr>Presentación de PowerPoint</vt:lpstr>
      <vt:lpstr>Presentación de PowerPoint</vt:lpstr>
      <vt:lpstr>Presentación de PowerPoint</vt:lpstr>
      <vt:lpstr>Presentación de PowerPoint</vt:lpstr>
      <vt:lpstr>Highclere Castle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Old Rectory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Welford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Windsor Great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Windsor Castle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9</cp:revision>
  <dcterms:created xsi:type="dcterms:W3CDTF">2013-09-08T06:06:48Z</dcterms:created>
  <dcterms:modified xsi:type="dcterms:W3CDTF">2018-03-09T15:58:57Z</dcterms:modified>
</cp:coreProperties>
</file>