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8"/>
  </p:notesMasterIdLst>
  <p:sldIdLst>
    <p:sldId id="256" r:id="rId2"/>
    <p:sldId id="258" r:id="rId3"/>
    <p:sldId id="391"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92"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60"/>
  </p:normalViewPr>
  <p:slideViewPr>
    <p:cSldViewPr>
      <p:cViewPr varScale="1">
        <p:scale>
          <a:sx n="104" d="100"/>
          <a:sy n="104" d="100"/>
        </p:scale>
        <p:origin x="1734"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0E475F-C665-440C-8CBA-604CDD5D08B9}"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C48D0F-6628-414F-8C16-E8318E04AB65}" type="slidenum">
              <a:rPr lang="es-ES" smtClean="0"/>
              <a:t>‹Nº›</a:t>
            </a:fld>
            <a:endParaRPr lang="es-ES" dirty="0"/>
          </a:p>
        </p:txBody>
      </p:sp>
    </p:spTree>
    <p:extLst>
      <p:ext uri="{BB962C8B-B14F-4D97-AF65-F5344CB8AC3E}">
        <p14:creationId xmlns:p14="http://schemas.microsoft.com/office/powerpoint/2010/main" val="2135587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5C5317E2-3ECF-4BCD-9BF8-F92814F6D59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F960519D-2F51-4595-B5E8-939AD0C72E69}"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Ascott Gardens</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4EA968-1811-446B-90B1-E8D96A1DA8E2}"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54AF03D6-BDFA-409D-8CB8-382160F768AA}"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3A730BF5-A0FD-4CB4-A1B0-1B25202862E5}"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E0AB8F7E-9A34-424E-8626-0D5DFFF077D6}"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8B9FC153-0B48-4FD0-A844-FEA19D18881A}"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2C4F8CE1-19AC-4CDB-84C1-747CB0A840A4}"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Ascott Gardens</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68D45F2-78EC-419E-BDCF-A9ED01EC7C1A}"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0F188122-6B9A-446A-9C02-B0AF8D54C567}"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Ascott Gardens</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78138D-DDC5-4FAC-9C0F-A14ABC07C4D2}"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FD0EF6C3-308C-4B02-A5F8-8514311D6A32}"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Ascott Gardens</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7EC2364-31B0-4432-B90C-2C651F150033}"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Paso del Madeira</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78BBDB4-4794-41E1-8A2C-36ADAEECFEB6}"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0D51AC21-0E16-4A8E-BEDE-3377FC9C0F5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BBD8F502-9E6A-49B3-A7AF-116D3E4200DC}"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77653C86-A830-4BAF-A37B-E61F97C62CA9}"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D753071F-1AA4-4DC1-A624-DA6A5BBCD727}"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6824AAAF-0A2B-4FA8-88CC-F929893B6BE2}"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Ascott Gardens</a:t>
            </a:r>
          </a:p>
        </p:txBody>
      </p:sp>
      <p:sp>
        <p:nvSpPr>
          <p:cNvPr id="4" name="3 Marcador de número de diapositiva"/>
          <p:cNvSpPr>
            <a:spLocks noGrp="1"/>
          </p:cNvSpPr>
          <p:nvPr>
            <p:ph type="sldNum" sz="quarter" idx="5"/>
          </p:nvPr>
        </p:nvSpPr>
        <p:spPr/>
        <p:txBody>
          <a:bodyPr/>
          <a:lstStyle/>
          <a:p>
            <a:pPr>
              <a:defRPr/>
            </a:pPr>
            <a:fld id="{36F4D7F6-5021-42BD-B1E4-69194F29D322}"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Ascott Gardens</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A245BE-0DB6-4563-BF3D-E5A3FC5180AD}"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9973DF9B-DBD7-4CCC-BEC7-65672A5FA5D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 Manor House</a:t>
            </a:r>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50EFE56-CD39-4BBC-B2DB-07F5C6718057}"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5A921C37-D563-48C5-9EEF-B281A00375D2}"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24287965-EC2B-4B1C-89E5-B79209AD1D0F}"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526E9B03-17D9-4C15-963A-062D4D161FFA}"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F96BE22A-D1BF-420F-B57D-D37E37D19AFD}"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BDECDCBB-9B77-4B81-A98D-4E786034A39D}"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9DC65637-E413-46A5-B645-FC9BE24E966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2C1A4020-2AB4-4D32-ADA5-0B6D5AA73B9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B0BBAE76-27FB-426C-954C-051E98CCC9CB}"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1442BC90-C1A8-4A19-8F0F-9711BA531388}"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11133207-3654-4007-BE83-3365AE5B0DEE}"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156844F0-C759-4C25-8BB4-204620043913}"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FCD029A1-2937-4C35-B95A-3D63EF07A0F3}"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 Manor House</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22242A3-0192-4B59-8F82-84259CD6FF2C}"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6988426E-8687-46FD-8155-F9D220D165C9}"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80438287-1F67-4C2F-8631-341CF30C9116}"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6402591C-5B90-408E-B450-E69F03FC967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227EB788-F951-4551-8F01-60208295EA9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598C2198-1C7D-4128-BF4E-F9D5CEA0539B}"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Chenies Manor House</a:t>
            </a:r>
          </a:p>
        </p:txBody>
      </p:sp>
      <p:sp>
        <p:nvSpPr>
          <p:cNvPr id="4" name="3 Marcador de número de diapositiva"/>
          <p:cNvSpPr>
            <a:spLocks noGrp="1"/>
          </p:cNvSpPr>
          <p:nvPr>
            <p:ph type="sldNum" sz="quarter" idx="5"/>
          </p:nvPr>
        </p:nvSpPr>
        <p:spPr/>
        <p:txBody>
          <a:bodyPr/>
          <a:lstStyle/>
          <a:p>
            <a:pPr>
              <a:defRPr/>
            </a:pPr>
            <a:fld id="{D13F1156-219F-46B2-97AF-9C3D53F47C11}"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Claydon State Garden</a:t>
            </a:r>
          </a:p>
        </p:txBody>
      </p:sp>
      <p:sp>
        <p:nvSpPr>
          <p:cNvPr id="4" name="3 Marcador de número de diapositiva"/>
          <p:cNvSpPr>
            <a:spLocks noGrp="1"/>
          </p:cNvSpPr>
          <p:nvPr>
            <p:ph type="sldNum" sz="quarter" idx="5"/>
          </p:nvPr>
        </p:nvSpPr>
        <p:spPr/>
        <p:txBody>
          <a:bodyPr/>
          <a:lstStyle/>
          <a:p>
            <a:pPr>
              <a:defRPr/>
            </a:pPr>
            <a:fld id="{4CE4A5CA-F33E-4394-A3BF-F83141C059C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Claydon State Garden</a:t>
            </a:r>
          </a:p>
        </p:txBody>
      </p:sp>
      <p:sp>
        <p:nvSpPr>
          <p:cNvPr id="4" name="3 Marcador de número de diapositiva"/>
          <p:cNvSpPr>
            <a:spLocks noGrp="1"/>
          </p:cNvSpPr>
          <p:nvPr>
            <p:ph type="sldNum" sz="quarter" idx="5"/>
          </p:nvPr>
        </p:nvSpPr>
        <p:spPr/>
        <p:txBody>
          <a:bodyPr/>
          <a:lstStyle/>
          <a:p>
            <a:pPr>
              <a:defRPr/>
            </a:pPr>
            <a:fld id="{D4EDD0DA-E788-40E8-8E8A-2E700FB2648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Claydon State Garden</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6A3D99-8290-4EAE-A728-D2FAABE3C77E}"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Claydon State Garden</a:t>
            </a:r>
          </a:p>
        </p:txBody>
      </p:sp>
      <p:sp>
        <p:nvSpPr>
          <p:cNvPr id="4" name="3 Marcador de número de diapositiva"/>
          <p:cNvSpPr>
            <a:spLocks noGrp="1"/>
          </p:cNvSpPr>
          <p:nvPr>
            <p:ph type="sldNum" sz="quarter" idx="5"/>
          </p:nvPr>
        </p:nvSpPr>
        <p:spPr/>
        <p:txBody>
          <a:bodyPr/>
          <a:lstStyle/>
          <a:p>
            <a:pPr>
              <a:defRPr/>
            </a:pPr>
            <a:fld id="{9025C62D-EE85-40EF-BDEB-9CA49F2EEEFF}"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6A44DE-1BCF-4E31-BE36-887BADC68C12}"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39B062F-302D-4F41-8228-89A45D134BF0}"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3BC244F-C56D-4775-801B-06A4C9EFC7F6}"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FECCA0E-51DC-48D9-B650-53E829E2C503}"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9B00C5C-1364-4E27-869C-4AA270C1A8AD}"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9C8863-F25E-46DF-9C96-FF65912A61C7}"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F4401C8-BE89-4714-9867-D65FEC2B9F9E}"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2FE109-46A0-4D33-9B3F-31374D4E3476}"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854E2FC-7DAD-415D-B208-464ECEDCAC4D}"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5953F67-C69C-4913-8DE1-B1AA96513282}"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CB7178-166A-4F88-BF7C-97484DE0CEC3}"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DA03B0-35F1-4089-9BC8-691EBE639E21}"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81094A-6833-4529-8D25-6975A9FFF1E1}" type="slidenum">
              <a:rPr lang="es-ES" smtClean="0">
                <a:solidFill>
                  <a:prstClr val="black"/>
                </a:solidFill>
                <a:latin typeface="Calibri" pitchFamily="34" charset="0"/>
              </a:rPr>
              <a:pPr>
                <a:defRPr/>
              </a:pPr>
              <a:t>110</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BB14B51-6991-422C-9D33-EAF57B3C59FC}"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Desdde el rio Tamesis</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4E96591-B806-4609-85F0-F39134145EF8}"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99DBE0C-27C7-4520-B28C-973D3090A1BA}" type="slidenum">
              <a:rPr lang="es-ES" smtClean="0">
                <a:solidFill>
                  <a:prstClr val="black"/>
                </a:solidFill>
                <a:latin typeface="Calibri" pitchFamily="34" charset="0"/>
              </a:rPr>
              <a:pPr>
                <a:defRPr/>
              </a:pPr>
              <a:t>120</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6A54EE-0807-471C-AC83-6670A6F56DE0}" type="slidenum">
              <a:rPr lang="es-ES" smtClean="0">
                <a:solidFill>
                  <a:prstClr val="black"/>
                </a:solidFill>
                <a:latin typeface="Calibri" pitchFamily="34" charset="0"/>
              </a:rPr>
              <a:pPr>
                <a:defRPr/>
              </a:pPr>
              <a:t>121</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E3A0F8-76BD-4C57-BC19-C35B4017E522}" type="slidenum">
              <a:rPr lang="es-ES" smtClean="0">
                <a:solidFill>
                  <a:prstClr val="black"/>
                </a:solidFill>
                <a:latin typeface="Calibri" pitchFamily="34" charset="0"/>
              </a:rPr>
              <a:pPr>
                <a:defRPr/>
              </a:pPr>
              <a:t>123</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CED8A94-E52F-45BE-9EB2-F6712B48A2BE}" type="slidenum">
              <a:rPr lang="es-ES" smtClean="0">
                <a:solidFill>
                  <a:prstClr val="black"/>
                </a:solidFill>
                <a:latin typeface="Calibri" pitchFamily="34" charset="0"/>
              </a:rPr>
              <a:pPr>
                <a:defRPr/>
              </a:pPr>
              <a:t>124</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6013137-DEFB-4515-8272-2433933475B5}" type="slidenum">
              <a:rPr lang="es-ES" smtClean="0">
                <a:solidFill>
                  <a:prstClr val="black"/>
                </a:solidFill>
                <a:latin typeface="Calibri" pitchFamily="34" charset="0"/>
              </a:rPr>
              <a:pPr>
                <a:defRPr/>
              </a:pPr>
              <a:t>126</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4237606-06CB-4D23-A9FF-4FAC81FE3ED8}" type="slidenum">
              <a:rPr lang="es-ES" smtClean="0">
                <a:solidFill>
                  <a:prstClr val="black"/>
                </a:solidFill>
                <a:latin typeface="Calibri" pitchFamily="34" charset="0"/>
              </a:rPr>
              <a:pPr>
                <a:defRPr/>
              </a:pPr>
              <a:t>127</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2B4312-7B6E-486C-96A1-6E5D6C197088}" type="slidenum">
              <a:rPr lang="es-ES" smtClean="0">
                <a:solidFill>
                  <a:prstClr val="black"/>
                </a:solidFill>
                <a:latin typeface="Calibri" pitchFamily="34" charset="0"/>
              </a:rPr>
              <a:pPr>
                <a:defRPr/>
              </a:pPr>
              <a:t>133</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39309DF-6B43-4DCD-B320-D678C3502131}" type="slidenum">
              <a:rPr lang="es-ES" smtClean="0">
                <a:solidFill>
                  <a:prstClr val="black"/>
                </a:solidFill>
                <a:latin typeface="Calibri" pitchFamily="34" charset="0"/>
              </a:rPr>
              <a:pPr>
                <a:defRPr/>
              </a:pPr>
              <a:t>134</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0C2A59-F0AD-4115-8CA5-664F06A43F46}" type="slidenum">
              <a:rPr lang="es-ES" smtClean="0">
                <a:solidFill>
                  <a:prstClr val="black"/>
                </a:solidFill>
                <a:latin typeface="Calibri" pitchFamily="34" charset="0"/>
              </a:rPr>
              <a:pPr>
                <a:defRPr/>
              </a:pPr>
              <a:t>135</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7351B5A-8AF0-4DD4-877E-BD3DBB93FF54}" type="slidenum">
              <a:rPr lang="es-ES" smtClean="0">
                <a:solidFill>
                  <a:prstClr val="black"/>
                </a:solidFill>
                <a:latin typeface="Calibri" pitchFamily="34" charset="0"/>
              </a:rPr>
              <a:pPr>
                <a:defRPr/>
              </a:pPr>
              <a:t>136</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upload.wikimedia.org/wikipedia/en/d/d8/Ascott_House_Front.j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upload.wikimedia.org/wikipedia/en/7/7f/Ascott_Madeira_walk.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3.bp.blogspot.com/-kKnHMw2EJiA/TaSiqjQ4KZI/AAAAAAAACJk/CIOYbv6Hx0M/s1600/100_5228.JP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1.bp.blogspot.com/-w9mRzqL4PCk/TZ9jR93iZ4I/AAAAAAAACHw/1E2RA9DrpJM/s1600/100_5186.JP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3.bp.blogspot.com/-Jv--vWsJ17E/TZ-frONQncI/AAAAAAAACJQ/ERJ01NHhkLE/s1600/100_5194.JPG"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hyperlink" Target="http://img.groundspeak.com/waymarking/57196470-7154-4ec5-bfdc-8653e72607e4.JPG"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Claydon%2BState%2Bwikipeia%26hl%3Des%26biw%3D1280%26bih%3D666%26prmd%3Dimvns&amp;rurl=translate.google.es&amp;sl=en&amp;u=http://en.wikipedia.org/wiki/National_Trust_for_Places_of_Historic_Interest_or_Natural_Beauty&amp;usg=ALkJrhjr2P431uRptmlqk3jsGXn_XLNKpw"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46440" cy="2376264"/>
          </a:xfrm>
        </p:spPr>
        <p:txBody>
          <a:bodyPr>
            <a:noAutofit/>
          </a:bodyPr>
          <a:lstStyle/>
          <a:p>
            <a:r>
              <a:rPr lang="es-ES" sz="3200" dirty="0"/>
              <a:t>EUROPA.-LA VUELTA AL MUNDO EN 885 JARDINES.-REINO UNIDO.-</a:t>
            </a:r>
            <a:br>
              <a:rPr lang="es-ES" sz="3200" dirty="0"/>
            </a:br>
            <a:r>
              <a:rPr lang="es-ES" sz="3200" dirty="0"/>
              <a:t>Buckinghamshire</a:t>
            </a:r>
          </a:p>
        </p:txBody>
      </p:sp>
      <p:sp>
        <p:nvSpPr>
          <p:cNvPr id="3" name="2 Subtítulo"/>
          <p:cNvSpPr>
            <a:spLocks noGrp="1"/>
          </p:cNvSpPr>
          <p:nvPr>
            <p:ph type="subTitle" idx="1"/>
          </p:nvPr>
        </p:nvSpPr>
        <p:spPr>
          <a:xfrm>
            <a:off x="4347882" y="4293096"/>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Ascott Gardens</a:t>
            </a:r>
          </a:p>
        </p:txBody>
      </p:sp>
      <p:sp>
        <p:nvSpPr>
          <p:cNvPr id="3" name="2 Marcador de contenido"/>
          <p:cNvSpPr>
            <a:spLocks noGrp="1"/>
          </p:cNvSpPr>
          <p:nvPr>
            <p:ph sz="quarter" idx="1"/>
          </p:nvPr>
        </p:nvSpPr>
        <p:spPr>
          <a:xfrm>
            <a:off x="914400" y="1447800"/>
            <a:ext cx="7113984" cy="5221288"/>
          </a:xfrm>
        </p:spPr>
        <p:txBody>
          <a:bodyPr>
            <a:normAutofit/>
          </a:bodyPr>
          <a:lstStyle/>
          <a:p>
            <a:pPr marL="274320" indent="-274320" eaLnBrk="1" fontAlgn="auto" hangingPunct="1">
              <a:spcBef>
                <a:spcPts val="580"/>
              </a:spcBef>
              <a:spcAft>
                <a:spcPts val="0"/>
              </a:spcAft>
              <a:buFont typeface="Wingdings 2"/>
              <a:buChar char=""/>
              <a:defRPr/>
            </a:pPr>
            <a:r>
              <a:rPr lang="es-ES" b="1" dirty="0"/>
              <a:t>Ascott House,</a:t>
            </a:r>
            <a:r>
              <a:rPr lang="es-ES" dirty="0"/>
              <a:t> a veces denominada como </a:t>
            </a:r>
            <a:r>
              <a:rPr lang="es-ES" b="1" dirty="0"/>
              <a:t>Ascott,</a:t>
            </a:r>
            <a:r>
              <a:rPr lang="es-ES" dirty="0"/>
              <a:t> está situado en la aldea de Ascott cerca de Buckinghamshire , Inglaterra . Es una propiedad  (13 km </a:t>
            </a:r>
            <a:r>
              <a:rPr lang="es-ES" baseline="30000" dirty="0"/>
              <a:t>2)</a:t>
            </a:r>
            <a:r>
              <a:rPr lang="es-ES" dirty="0"/>
              <a:t> .</a:t>
            </a:r>
          </a:p>
          <a:p>
            <a:pPr marL="274320" indent="-274320" eaLnBrk="1" fontAlgn="auto" hangingPunct="1">
              <a:spcBef>
                <a:spcPts val="580"/>
              </a:spcBef>
              <a:spcAft>
                <a:spcPts val="0"/>
              </a:spcAft>
              <a:buFont typeface="Wingdings 2"/>
              <a:buChar char=""/>
              <a:defRPr/>
            </a:pPr>
            <a:r>
              <a:rPr lang="es-ES" dirty="0"/>
              <a:t>Un jardín de estilo victoriano mixto, establecido después de 1874 por una famosa firma de viveristas, James Veitch and Sons. </a:t>
            </a:r>
          </a:p>
          <a:p>
            <a:pPr marL="274320" indent="-274320" eaLnBrk="1" fontAlgn="auto" hangingPunct="1">
              <a:spcBef>
                <a:spcPts val="580"/>
              </a:spcBef>
              <a:spcAft>
                <a:spcPts val="0"/>
              </a:spcAft>
              <a:buFont typeface="Wingdings 2"/>
              <a:buChar char=""/>
              <a:defRPr/>
            </a:pPr>
            <a:r>
              <a:rPr lang="es-ES" dirty="0"/>
              <a:t>Tiene una gran colección de "especies de árboles, setos, un reloj de sol, a pocos pasos de Madeira, un jardín holandés, una larga caminata y otras características.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798506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643192" cy="5637240"/>
          </a:xfrm>
        </p:spPr>
        <p:txBody>
          <a:bodyPr>
            <a:normAutofit/>
          </a:bodyPr>
          <a:lstStyle/>
          <a:p>
            <a:r>
              <a:rPr lang="es-ES" dirty="0"/>
              <a:t>En 1873 fue adquirido por el barón de Rothschild Mayer (de la vecina propiedad Mentmore Towers ).</a:t>
            </a:r>
          </a:p>
          <a:p>
            <a:r>
              <a:rPr lang="es-ES" dirty="0"/>
              <a:t>La familia Rothschild había comenzado a adquirir grandes extensiones de tierra en Buckinghamshire a principios de siglo, en la cual se construyó una serie de grandes mansiones de 1852 en adelante.</a:t>
            </a:r>
          </a:p>
          <a:p>
            <a:r>
              <a:rPr lang="es-ES" dirty="0"/>
              <a:t>Barón Mayer dio la casa en Ascott a su sobrino Leopoldo de Rothschild , que la transformaron en los próximos decenios en la sustancial, pero informal, casa de campo que es hoy.</a:t>
            </a:r>
          </a:p>
          <a:p>
            <a:br>
              <a:rPr lang="es-ES" dirty="0"/>
            </a:br>
            <a:br>
              <a:rPr lang="es-ES" dirty="0"/>
            </a:br>
            <a:endParaRPr lang="es-ES" dirty="0"/>
          </a:p>
          <a:p>
            <a:endParaRPr lang="es-ES" dirty="0"/>
          </a:p>
        </p:txBody>
      </p:sp>
    </p:spTree>
    <p:extLst>
      <p:ext uri="{BB962C8B-B14F-4D97-AF65-F5344CB8AC3E}">
        <p14:creationId xmlns:p14="http://schemas.microsoft.com/office/powerpoint/2010/main" val="1773190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1052736"/>
            <a:ext cx="7185992" cy="5329014"/>
          </a:xfrm>
        </p:spPr>
        <p:txBody>
          <a:bodyPr>
            <a:normAutofit/>
          </a:bodyPr>
          <a:lstStyle/>
          <a:p>
            <a:pPr eaLnBrk="1" hangingPunct="1"/>
            <a:r>
              <a:rPr lang="es-ES" sz="2400" dirty="0"/>
              <a:t>Los jardines extensos fueron presentados en el consejo por el  diseñador Sir Harry Veitch alrededor de 1902 a Leopold de Rothschild como regalo de bodas a su esposa. </a:t>
            </a:r>
          </a:p>
          <a:p>
            <a:pPr eaLnBrk="1" hangingPunct="1"/>
            <a:r>
              <a:rPr lang="es-ES" sz="2400" dirty="0"/>
              <a:t>Un reloj de sol hecho enteramente de setos completa con números latinos proclama en tejo recortado: "Luz y sombra por su parte, pero el amor siempre". </a:t>
            </a:r>
          </a:p>
          <a:p>
            <a:r>
              <a:rPr lang="es-ES" dirty="0"/>
              <a:t> Más cercana a la fachada sur de la casa están las áreas pavimentadas de jardines al estilo de Gertrude Jekyll , y de estos a través de grandes áreas de césped están los jardines en terrazas. </a:t>
            </a:r>
          </a:p>
          <a:p>
            <a:pPr eaLnBrk="1" hangingPunct="1"/>
            <a:endParaRPr lang="es-ES" sz="2400" dirty="0"/>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788463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6897960" cy="5470525"/>
          </a:xfrm>
        </p:spPr>
        <p:txBody>
          <a:bodyPr/>
          <a:lstStyle/>
          <a:p>
            <a:pPr eaLnBrk="1" hangingPunct="1"/>
            <a:r>
              <a:rPr lang="es-ES" sz="2400" dirty="0"/>
              <a:t>La característica dominante de estos jardines es el individuo setos recortados, setos, arbustos y flores.</a:t>
            </a:r>
          </a:p>
          <a:p>
            <a:pPr eaLnBrk="1" hangingPunct="1"/>
            <a:r>
              <a:rPr lang="es-ES" sz="2400" dirty="0"/>
              <a:t>La característica más grande del jardín es la escultura de bronce que representa la fuente " Venus en su concha  asistida por querubines", obra del escultor estadounidense Thomas Waldo.</a:t>
            </a:r>
          </a:p>
          <a:p>
            <a:pPr eaLnBrk="1" hangingPunct="1"/>
            <a:endParaRPr lang="es-ES" dirty="0"/>
          </a:p>
        </p:txBody>
      </p:sp>
    </p:spTree>
    <p:extLst>
      <p:ext uri="{BB962C8B-B14F-4D97-AF65-F5344CB8AC3E}">
        <p14:creationId xmlns:p14="http://schemas.microsoft.com/office/powerpoint/2010/main" val="1516208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scott House.-4-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662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tatic.panoramio.com/photos/original/13219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199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scott_House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83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England.-Ascott_House_dri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423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rchivo: Ascott House fron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66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Ascot Gardens..-a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461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scott House.-3-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603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scott.-Buckingham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914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scot Gardens.-x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8540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scot House.-t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784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scot House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371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scott House.-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7081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scott_garden_buckS (2).jpg"/>
          <p:cNvPicPr>
            <a:picLocks noChangeAspect="1"/>
          </p:cNvPicPr>
          <p:nvPr/>
        </p:nvPicPr>
        <p:blipFill>
          <a:blip r:embed="rId3">
            <a:extLst>
              <a:ext uri="{28A0092B-C50C-407E-A947-70E740481C1C}">
                <a14:useLocalDpi xmlns:a14="http://schemas.microsoft.com/office/drawing/2010/main" val="0"/>
              </a:ext>
            </a:extLst>
          </a:blip>
          <a:srcRect l="569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615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rchivo: Ascott Madeira wal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181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scott_garden_rictor_norton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7738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scott_garden_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06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2.bp.blogspot.com/-BLteLzvl3EQ/TfX5-eapl6I/AAAAAAAAAnI/GfOcHsJoPbw/s1600/Circular+gdn+with+Venus+sculpture+at+Ascott+House...Adam+Hod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805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362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scott_House_fountain.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881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2.bp.blogspot.com/-Tv2vqZ56XYg/TfX6Ipkqq1I/AAAAAAAAAnM/KAYIATmXbgM/s1600/Dutch+garden+at+Ascott+House+++Adam+hod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8685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1.bp.blogspot.com/-gHHDwP7FkfY/TfX5qTNSq_I/AAAAAAAAAnA/pB9CH0MX55Y/s1600/Suindial+Garden+detail+at+Ascott+house+++Adam+Hod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646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2.bp.blogspot.com/-EGffbrLHdIM/TfX5zROn3tI/AAAAAAAAAnE/PpY-2E4ILSM/s1600/Sundial+Garden+at+Ascott+House+...Adam+Hod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954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Título"/>
          <p:cNvSpPr>
            <a:spLocks noGrp="1"/>
          </p:cNvSpPr>
          <p:nvPr>
            <p:ph type="title"/>
          </p:nvPr>
        </p:nvSpPr>
        <p:spPr/>
        <p:txBody>
          <a:bodyPr/>
          <a:lstStyle/>
          <a:p>
            <a:pPr eaLnBrk="1" hangingPunct="1"/>
            <a:r>
              <a:rPr lang="es-ES" dirty="0"/>
              <a:t>Chenies Manor House</a:t>
            </a:r>
          </a:p>
        </p:txBody>
      </p:sp>
      <p:sp>
        <p:nvSpPr>
          <p:cNvPr id="31747" name="3 Marcador de contenido"/>
          <p:cNvSpPr>
            <a:spLocks noGrp="1"/>
          </p:cNvSpPr>
          <p:nvPr>
            <p:ph sz="quarter" idx="1"/>
          </p:nvPr>
        </p:nvSpPr>
        <p:spPr/>
        <p:txBody>
          <a:bodyPr/>
          <a:lstStyle/>
          <a:p>
            <a:pPr eaLnBrk="1" hangingPunct="1"/>
            <a:r>
              <a:rPr lang="es-ES" b="1" dirty="0"/>
              <a:t>Chenies Manor House,</a:t>
            </a:r>
            <a:r>
              <a:rPr lang="es-ES" dirty="0"/>
              <a:t> en Chenies, Buckinghamshire , sur de Inglaterra , un edificio grado I , anteriormente conocido como Chenies Palace, era propiedad de la familia Cheyne que se les concedió por los derechos señoriales en 1180. La casa actual fue construida alrededor de 1460 por Sir John Cheyne. </a:t>
            </a:r>
            <a:endParaRPr lang="es-ES" baseline="30000" dirty="0"/>
          </a:p>
          <a:p>
            <a:pPr eaLnBrk="1" hangingPunct="1"/>
            <a:r>
              <a:rPr lang="es-ES" dirty="0"/>
              <a:t>Su viuda, Lady Agnes Cheyne, salió de la casa de campo en una controvertida cesión a su sobrina, Ana Semark, esposa de Sir David Phelip en 1494.</a:t>
            </a:r>
          </a:p>
        </p:txBody>
      </p:sp>
    </p:spTree>
    <p:extLst>
      <p:ext uri="{BB962C8B-B14F-4D97-AF65-F5344CB8AC3E}">
        <p14:creationId xmlns:p14="http://schemas.microsoft.com/office/powerpoint/2010/main" val="3735253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404813"/>
            <a:ext cx="7113984" cy="5614987"/>
          </a:xfrm>
        </p:spPr>
        <p:txBody>
          <a:bodyPr/>
          <a:lstStyle/>
          <a:p>
            <a:pPr eaLnBrk="1" hangingPunct="1"/>
            <a:r>
              <a:rPr lang="es-ES" dirty="0"/>
              <a:t>La Matthews MacLeod compraron una casa Tudor (siglo 15th/16th) amueblada con un jardín de Arts&amp; Crafts, que ha aparecido en programas de televisión.</a:t>
            </a:r>
          </a:p>
          <a:p>
            <a:pPr eaLnBrk="1" hangingPunct="1"/>
            <a:r>
              <a:rPr lang="es-ES" dirty="0"/>
              <a:t>Tiene un jardín hundido, de herbáceas, setos, una  fuente y un jardín físico. </a:t>
            </a:r>
          </a:p>
          <a:p>
            <a:pPr eaLnBrk="1" hangingPunct="1"/>
            <a:r>
              <a:rPr lang="es-ES" dirty="0"/>
              <a:t> El 'Sunday Times, Laberinto "se hizo en 1991 después de un concurso de diseño. </a:t>
            </a:r>
          </a:p>
          <a:p>
            <a:pPr eaLnBrk="1" hangingPunct="1"/>
            <a:r>
              <a:rPr lang="es-ES" dirty="0"/>
              <a:t>Hoy se ha reconvertido en un hotel con cinco hectáreas de jardines.</a:t>
            </a:r>
            <a:br>
              <a:rPr lang="es-ES" dirty="0"/>
            </a:br>
            <a:br>
              <a:rPr lang="es-ES" dirty="0"/>
            </a:br>
            <a:endParaRPr lang="es-ES" dirty="0"/>
          </a:p>
        </p:txBody>
      </p:sp>
    </p:spTree>
    <p:extLst>
      <p:ext uri="{BB962C8B-B14F-4D97-AF65-F5344CB8AC3E}">
        <p14:creationId xmlns:p14="http://schemas.microsoft.com/office/powerpoint/2010/main" val="3042557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lh5.ggpht.com/-wbUHQySAIo4/ThN-tGD1h5I/AAAAAAAAB3c/wqSsnmrNaTY/s640/CheniesJune09%252520%25252827%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0137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lh4.ggpht.com/-Kw-JVGXlhUE/S6PCLtXqmeI/AAAAAAAAAZk/Fx9fZr-1erg/s640/CheniesJune09%252520%2525284%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688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3.bp.blogspot.com/-kKnHMw2EJiA/TaSiqjQ4KZI/AAAAAAAACJk/CIOYbv6Hx0M/s640/100_522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5368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2.bp.blogspot.com/-yR5HR5eeRfE/TbH8zD3PH-I/AAAAAAAACKw/a-mAtErxwSI/s1600/100_52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83716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1.bp.blogspot.com/-w9mRzqL4PCk/TZ9jR93iZ4I/AAAAAAAACHw/1E2RA9DrpJM/s640/100_518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445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lh5.ggpht.com/-USQK0aDNxgA/S6PCMO5tjzI/AAAAAAAAAZo/OIeiImOoZbI/s640/CheniesJune09%252520%2525289%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78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h5.ggpht.com/-BL4qid1vQ7A/ThN-KKbpwRI/AAAAAAAAB28/9hn-prwsn9o/s640/CheniesJune09%252520%25252819%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111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4.bp.blogspot.com/-wQxzUnxG_rg/TbXfhr67NAI/AAAAAAAACL8/I4-BYUG5Xlc/s1600/100_51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316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3.bp.blogspot.com/-Jv--vWsJ17E/TZ-frONQncI/AAAAAAAACJQ/ERJ01NHhkLE/s640/100_519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04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img.groundspeak.com/waymarking/large/57196470-7154-4ec5-bfdc-8653e72607e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2007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2.bp.blogspot.com/-xMHrk0I0JT4/TbXP_fASSkI/AAAAAAAACK4/cy0mLPY0SOU/s1600/100_51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787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3.bp.blogspot.com/-4jnD_VgKLF8/TaShK_km2WI/AAAAAAAACJc/AJ5Qbc3sEPo/s1600/100_51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4792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lh3.ggpht.com/-66E3Lk4Fu74/S6PA7JCc2iE/AAAAAAAAB4g/HGB6AdUquGs/CheniesMan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8709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3.bp.blogspot.com/-Jv--vWsJ17E/TZ-frONQncI/AAAAAAAACJQ/ERJ01NHhkLE/s1600/100_51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9372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0325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lh5.ggpht.com/-1KkezUwIG5g/ThN84d-4jMI/AAAAAAAAB1s/XjvVvC7XcaA/CheniesG%252526V10%252520%25252816a%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1693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lh3.ggpht.com/-Wu7uuhIMG4s/ThN9ZgN9MRI/AAAAAAAAB2Q/SNLsqpRaq24/s640/CheniesJune09%252520%2525287%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3421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lh4.ggpht.com/-foLO3FK26kU/ThN8oxwx5BI/AAAAAAAAB1U/08s5yPS1LRE/s640/CheniesG%252526V10%252520%2525285a%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6455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lh5.ggpht.com/-6agn9IXNGBU/ThN8oE_5hkI/AAAAAAAAB1Q/Xy5fZvq6NhE/s640/CheniesG%252526V10%252520%2525286%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07956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1.bp.blogspot.com/-787ULhOSznE/TaSgP_dUUII/AAAAAAAACJU/ttqZn7B9Zfk/s1600/100_51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127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3.bp.blogspot.com/-IkkHlVC10yg/TZ-IJ78bg0I/AAAAAAAACIM/Wxer6vAxW70/s1600/100_51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887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henies Manor_house_and_gardens.Buckingh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111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lh3.ggpht.com/-P6baoudoA1I/ThN861gUpXI/AAAAAAAAB1w/9fTGDoXZb5M/s640/CheniesG%252526V10%252520%25252812%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4921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lh5.ggpht.com/-D5zSbuZkWkE/ThN9qonnAaI/AAAAAAAAB2c/UUEuGp82PgE/s640/CheniesJune09%252520%25252812%2525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7235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lh3.ggpht.com/-iYfvCY_5R7o/ThN9t5CE_MI/AAAAAAAAB2g/22AAh3Q8dXM/s640/CheniesJune09%252520%25252811%2525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6093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lh6.ggpht.com/-U0qOwj5L0SI/ThN93xwzs0I/AAAAAAAAB2o/egiYwf-DYWk/s640/CheniesJune09%252520%25252813%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12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lh3.ggpht.com/-3svVbiiRCWU/ThN-aUzeG7I/AAAAAAAAB3I/X2MVhj4PeqI/s640/CheniesJune09%252520%25252823%25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84261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p:txBody>
          <a:bodyPr/>
          <a:lstStyle/>
          <a:p>
            <a:pPr eaLnBrk="1" hangingPunct="1"/>
            <a:r>
              <a:rPr lang="es-ES" dirty="0"/>
              <a:t>Claydon State Garden</a:t>
            </a:r>
          </a:p>
        </p:txBody>
      </p:sp>
      <p:sp>
        <p:nvSpPr>
          <p:cNvPr id="3" name="2 Marcador de contenido"/>
          <p:cNvSpPr>
            <a:spLocks noGrp="1"/>
          </p:cNvSpPr>
          <p:nvPr>
            <p:ph sz="quarter" idx="1"/>
          </p:nvPr>
        </p:nvSpPr>
        <p:spPr>
          <a:xfrm>
            <a:off x="914400" y="1447800"/>
            <a:ext cx="7258000" cy="5868988"/>
          </a:xfrm>
        </p:spPr>
        <p:txBody>
          <a:bodyPr>
            <a:normAutofit/>
          </a:bodyPr>
          <a:lstStyle/>
          <a:p>
            <a:pPr marL="274320" indent="-274320" eaLnBrk="1" fontAlgn="auto" hangingPunct="1">
              <a:spcBef>
                <a:spcPts val="580"/>
              </a:spcBef>
              <a:spcAft>
                <a:spcPts val="0"/>
              </a:spcAft>
              <a:buFont typeface="Wingdings 2"/>
              <a:buChar char=""/>
              <a:defRPr/>
            </a:pPr>
            <a:r>
              <a:rPr lang="es-ES" b="1" dirty="0"/>
              <a:t>Claydon House</a:t>
            </a:r>
            <a:r>
              <a:rPr lang="es-ES" dirty="0"/>
              <a:t> es una casa de campo en el Valle de Aylesbury , Buckinghamshire , Inglaterra , cerca de la aldea de Medio Claydon </a:t>
            </a:r>
          </a:p>
          <a:p>
            <a:pPr marL="274320" indent="-274320" eaLnBrk="1" fontAlgn="auto" hangingPunct="1">
              <a:spcBef>
                <a:spcPts val="580"/>
              </a:spcBef>
              <a:spcAft>
                <a:spcPts val="0"/>
              </a:spcAft>
              <a:buFont typeface="Wingdings 2"/>
              <a:buChar char=""/>
              <a:defRPr/>
            </a:pPr>
            <a:r>
              <a:rPr lang="es-ES" dirty="0"/>
              <a:t>Fue construida entre 1757 y 1771 y es ahora propiedad del </a:t>
            </a:r>
            <a:r>
              <a:rPr lang="es-ES" dirty="0">
                <a:hlinkClick r:id="rId2" tooltip="National Trust for Lugares de Interés Histórico o Belleza Natural"/>
              </a:rPr>
              <a:t>National Trust.</a:t>
            </a:r>
          </a:p>
          <a:p>
            <a:pPr marL="274320" indent="-274320" eaLnBrk="1" fontAlgn="auto" hangingPunct="1">
              <a:spcBef>
                <a:spcPts val="580"/>
              </a:spcBef>
              <a:spcAft>
                <a:spcPts val="0"/>
              </a:spcAft>
              <a:buFont typeface="Wingdings 2"/>
              <a:buChar char=""/>
              <a:defRPr/>
            </a:pPr>
            <a:r>
              <a:rPr lang="es-ES" dirty="0">
                <a:hlinkClick r:id="rId2" tooltip="National Trust for Lugares de Interés Histórico o Belleza Natural"/>
              </a:rPr>
              <a:t> </a:t>
            </a:r>
            <a:r>
              <a:rPr lang="es-ES" dirty="0"/>
              <a:t>Un jardín vallado creado en el siglo XVIII para la segunda Verney Earl. </a:t>
            </a:r>
          </a:p>
          <a:p>
            <a:pPr marL="274320" indent="-274320" eaLnBrk="1" fontAlgn="auto" hangingPunct="1">
              <a:spcBef>
                <a:spcPts val="580"/>
              </a:spcBef>
              <a:spcAft>
                <a:spcPts val="0"/>
              </a:spcAft>
              <a:buFont typeface="Wingdings 2"/>
              <a:buChar char=""/>
              <a:defRPr/>
            </a:pPr>
            <a:r>
              <a:rPr lang="es-ES" dirty="0"/>
              <a:t>Hay un gran jardín cocina victoriana, un jardín de la piscina con un efecto invernadero restaurado del siglo XIX y un jardín de rosas con un enfoque en las rosas de Escocia.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844780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lnSpcReduction="10000"/>
          </a:bodyPr>
          <a:lstStyle/>
          <a:p>
            <a:r>
              <a:rPr lang="es-ES" dirty="0"/>
              <a:t>La presencia de la familia Verney que aún viven en el ala sur son de hecho los descendientes de Sir Harry Calvert (2 º Barón) que heredó la casa en 1827. </a:t>
            </a:r>
          </a:p>
          <a:p>
            <a:r>
              <a:rPr lang="es-ES" dirty="0"/>
              <a:t>Él era muy tenue en relación con la Verneys sólo a través del matrimonio.</a:t>
            </a:r>
          </a:p>
          <a:p>
            <a:r>
              <a:rPr lang="es-ES" dirty="0"/>
              <a:t> Sin embargo, adoptó el nombre de Verney en herencia. </a:t>
            </a:r>
          </a:p>
          <a:p>
            <a:r>
              <a:rPr lang="es-ES" dirty="0"/>
              <a:t>La casa fue donada a la confianza nacional en 1956 por Sir Ralph Verney, Baronet quinto. </a:t>
            </a:r>
          </a:p>
          <a:p>
            <a:r>
              <a:rPr lang="es-ES" dirty="0"/>
              <a:t>Su hijo, Sir Edmund Verney, sexto Barón, ex Sheriff Superior de Buckinghamshire , vive en la casa hoy en día. </a:t>
            </a:r>
            <a:br>
              <a:rPr lang="es-ES" dirty="0"/>
            </a:br>
            <a:br>
              <a:rPr lang="es-ES" dirty="0"/>
            </a:br>
            <a:endParaRPr lang="es-ES" dirty="0"/>
          </a:p>
          <a:p>
            <a:endParaRPr lang="es-ES" dirty="0"/>
          </a:p>
        </p:txBody>
      </p:sp>
    </p:spTree>
    <p:extLst>
      <p:ext uri="{BB962C8B-B14F-4D97-AF65-F5344CB8AC3E}">
        <p14:creationId xmlns:p14="http://schemas.microsoft.com/office/powerpoint/2010/main" val="3347760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914400" y="836712"/>
            <a:ext cx="7185992" cy="5183088"/>
          </a:xfrm>
        </p:spPr>
        <p:txBody>
          <a:bodyPr/>
          <a:lstStyle/>
          <a:p>
            <a:pPr eaLnBrk="1" hangingPunct="1"/>
            <a:r>
              <a:rPr lang="es-ES" sz="2400" dirty="0"/>
              <a:t>Anualmente en Claydon  hay una reunión de la comisión de aerodeslizadores organizada por la Subdivisión Chileras como parte de la HCGB (Reino Unido) de la Serie Nacional de Carreras de Hovercraft. </a:t>
            </a:r>
          </a:p>
          <a:p>
            <a:pPr eaLnBrk="1" hangingPunct="1"/>
            <a:endParaRPr lang="es-ES" dirty="0"/>
          </a:p>
        </p:txBody>
      </p:sp>
    </p:spTree>
    <p:extLst>
      <p:ext uri="{BB962C8B-B14F-4D97-AF65-F5344CB8AC3E}">
        <p14:creationId xmlns:p14="http://schemas.microsoft.com/office/powerpoint/2010/main" val="13381583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britainexpress.com/images/attractions/editor/Claydon-87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9091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www.gardenvisit.com/assets/madge/claydon_estate_garden/600x/claydon_estate_garden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5802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britainexpress.com/images/attractions/editor/Claydon-87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77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gardenvisit.com/assets/madge/claydon_garden/600x/claydon_garden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22764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Título"/>
          <p:cNvSpPr>
            <a:spLocks noGrp="1"/>
          </p:cNvSpPr>
          <p:nvPr>
            <p:ph type="title"/>
          </p:nvPr>
        </p:nvSpPr>
        <p:spPr/>
        <p:txBody>
          <a:bodyPr/>
          <a:lstStyle/>
          <a:p>
            <a:pPr eaLnBrk="1" hangingPunct="1"/>
            <a:r>
              <a:rPr lang="es-ES" dirty="0"/>
              <a:t>Cliveden Gardens</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b="1" dirty="0"/>
              <a:t>Cliveden</a:t>
            </a:r>
            <a:r>
              <a:rPr lang="es-ES" dirty="0"/>
              <a:t> es una mansión italiana y propiedad  en Talo , Buckinghamshire , Inglaterra . </a:t>
            </a:r>
          </a:p>
          <a:p>
            <a:pPr marL="274320" indent="-274320" eaLnBrk="1" fontAlgn="auto" hangingPunct="1">
              <a:spcBef>
                <a:spcPts val="580"/>
              </a:spcBef>
              <a:spcAft>
                <a:spcPts val="0"/>
              </a:spcAft>
              <a:buFont typeface="Wingdings 2"/>
              <a:buChar char=""/>
              <a:defRPr/>
            </a:pPr>
            <a:r>
              <a:rPr lang="es-ES" dirty="0"/>
              <a:t>Situado en los bancales de 40 metros  sobre el río Támesis , con pendiente de  terreno hacia el río. </a:t>
            </a:r>
          </a:p>
          <a:p>
            <a:pPr marL="274320" indent="-274320" eaLnBrk="1" fontAlgn="auto" hangingPunct="1">
              <a:spcBef>
                <a:spcPts val="580"/>
              </a:spcBef>
              <a:spcAft>
                <a:spcPts val="0"/>
              </a:spcAft>
              <a:buFont typeface="Wingdings 2"/>
              <a:buChar char=""/>
              <a:defRPr/>
            </a:pPr>
            <a:r>
              <a:rPr lang="es-ES" dirty="0"/>
              <a:t>El sitio ha sido el hogar de un conde, dos duques, un príncipe de Gales y de los vizcondes de Astor.</a:t>
            </a:r>
          </a:p>
          <a:p>
            <a:pPr marL="274320" indent="-274320" eaLnBrk="1" fontAlgn="auto" hangingPunct="1">
              <a:spcBef>
                <a:spcPts val="580"/>
              </a:spcBef>
              <a:spcAft>
                <a:spcPts val="0"/>
              </a:spcAft>
              <a:buFont typeface="Wingdings 2"/>
              <a:buChar char=""/>
              <a:defRPr/>
            </a:pPr>
            <a:r>
              <a:rPr lang="es-ES" dirty="0"/>
              <a:t>Como la casa de Nancy Astor , la casa era el lugar de encuentro de la Cliveden set de los años 1920 y 1930 - un grupo de intelectuales políticos. Más tarde, durante la década de 1960, se convirtió en el escenario de los eventos clave de la tristemente célebre escándalo Profuso.</a:t>
            </a:r>
          </a:p>
        </p:txBody>
      </p:sp>
    </p:spTree>
    <p:extLst>
      <p:ext uri="{BB962C8B-B14F-4D97-AF65-F5344CB8AC3E}">
        <p14:creationId xmlns:p14="http://schemas.microsoft.com/office/powerpoint/2010/main" val="29678161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476250"/>
            <a:ext cx="7258000" cy="5905078"/>
          </a:xfrm>
        </p:spPr>
        <p:txBody>
          <a:bodyPr/>
          <a:lstStyle/>
          <a:p>
            <a:pPr eaLnBrk="1" hangingPunct="1"/>
            <a:r>
              <a:rPr lang="es-ES" dirty="0"/>
              <a:t>Durante la década de 1970, fue ocupada por la Universidad de Stanford de California, que lo utilizó como un campus en el extranjero.</a:t>
            </a:r>
          </a:p>
          <a:p>
            <a:pPr eaLnBrk="1" hangingPunct="1"/>
            <a:r>
              <a:rPr lang="es-ES" dirty="0"/>
              <a:t>Hoy en día propiedad de la National Trust , la casa es arrendada como un hotel de cinco estrellas dirigido por von Essen Hoteles . </a:t>
            </a:r>
          </a:p>
          <a:p>
            <a:pPr eaLnBrk="1" hangingPunct="1"/>
            <a:r>
              <a:rPr lang="es-ES" dirty="0"/>
              <a:t>"Cliveden"  significa "valle de los acantilados"  y se refiere al decano o al valle que atraviesa la finca, al oeste de la casa. ""Cliveden" ha sido escrito de manera diferente durante los siglos, algunas de las variaciones que se Cliff den, Criden, Cliefden y Clyveden.</a:t>
            </a:r>
          </a:p>
          <a:p>
            <a:pPr eaLnBrk="1" hangingPunct="1"/>
            <a:endParaRPr lang="es-ES" dirty="0"/>
          </a:p>
        </p:txBody>
      </p:sp>
    </p:spTree>
    <p:extLst>
      <p:ext uri="{BB962C8B-B14F-4D97-AF65-F5344CB8AC3E}">
        <p14:creationId xmlns:p14="http://schemas.microsoft.com/office/powerpoint/2010/main" val="37860827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13984" cy="6121102"/>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Los  jardines y bosques están abiertos al público, junto con las partes de la casa ciertos días. </a:t>
            </a:r>
          </a:p>
          <a:p>
            <a:pPr marL="274320" indent="-274320" eaLnBrk="1" fontAlgn="auto" hangingPunct="1">
              <a:spcBef>
                <a:spcPts val="580"/>
              </a:spcBef>
              <a:spcAft>
                <a:spcPts val="0"/>
              </a:spcAft>
              <a:buFont typeface="Wingdings 2"/>
              <a:buChar char=""/>
              <a:defRPr/>
            </a:pPr>
            <a:r>
              <a:rPr lang="es-ES" dirty="0"/>
              <a:t>Ha habido tres casas en este sitio: la primera, construida en 1666, se quemó en 1795 y la segunda casa (1824) también fue destruida por el fuego, en 1849. </a:t>
            </a:r>
          </a:p>
          <a:p>
            <a:pPr marL="274320" indent="-274320" eaLnBrk="1" fontAlgn="auto" hangingPunct="1">
              <a:spcBef>
                <a:spcPts val="580"/>
              </a:spcBef>
              <a:spcAft>
                <a:spcPts val="0"/>
              </a:spcAft>
              <a:buFont typeface="Wingdings 2"/>
              <a:buChar char=""/>
              <a:defRPr/>
            </a:pPr>
            <a:r>
              <a:rPr lang="es-ES" dirty="0"/>
              <a:t>El grado actual una casa de la lista fue construido en 1851 por el arquitecto Charles Barry de George Sutherland-Leveson-Gower, segundo duque de Sutherland.</a:t>
            </a:r>
          </a:p>
          <a:p>
            <a:pPr marL="274320" indent="-274320" eaLnBrk="1" fontAlgn="auto" hangingPunct="1">
              <a:spcBef>
                <a:spcPts val="580"/>
              </a:spcBef>
              <a:spcAft>
                <a:spcPts val="0"/>
              </a:spcAft>
              <a:buFont typeface="Wingdings 2"/>
              <a:buChar char=""/>
              <a:defRPr/>
            </a:pPr>
            <a:r>
              <a:rPr lang="es-ES" dirty="0"/>
              <a:t>La finca se extiende a 375 hectáreas (1,52 km </a:t>
            </a:r>
            <a:r>
              <a:rPr lang="es-ES" baseline="30000" dirty="0"/>
              <a:t>2)</a:t>
            </a:r>
            <a:r>
              <a:rPr lang="es-ES" dirty="0"/>
              <a:t> de los cuales cerca de 72 hectareas (0,73 km </a:t>
            </a:r>
            <a:r>
              <a:rPr lang="es-ES" baseline="30000" dirty="0"/>
              <a:t>2)</a:t>
            </a:r>
            <a:r>
              <a:rPr lang="es-ES" dirty="0"/>
              <a:t> comprenden los jardines, el resto son bosques y prados. </a:t>
            </a:r>
          </a:p>
          <a:p>
            <a:pPr marL="274320" indent="-274320" eaLnBrk="1" fontAlgn="auto" hangingPunct="1">
              <a:spcBef>
                <a:spcPts val="580"/>
              </a:spcBef>
              <a:spcAft>
                <a:spcPts val="0"/>
              </a:spcAft>
              <a:buFont typeface="Wingdings 2"/>
              <a:buChar char=""/>
              <a:defRPr/>
            </a:pPr>
            <a:r>
              <a:rPr lang="es-ES" dirty="0"/>
              <a:t>El parterre formal en el sur de la casa es uno de los mayores de Europa (16.000 m </a:t>
            </a:r>
            <a:r>
              <a:rPr lang="es-ES" baseline="30000" dirty="0"/>
              <a:t>2).</a:t>
            </a:r>
            <a:r>
              <a:rPr lang="es-ES" dirty="0"/>
              <a:t> </a:t>
            </a:r>
            <a:endParaRPr lang="es-ES" baseline="300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8607602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620713"/>
            <a:ext cx="7258000" cy="5399087"/>
          </a:xfrm>
        </p:spPr>
        <p:txBody>
          <a:bodyPr>
            <a:normAutofit lnSpcReduction="10000"/>
          </a:bodyPr>
          <a:lstStyle/>
          <a:p>
            <a:pPr eaLnBrk="1" hangingPunct="1"/>
            <a:r>
              <a:rPr lang="es-ES" sz="2400" dirty="0"/>
              <a:t> Se trata de tejos recortados en pirámides  y parterres  en forma de cuña con bordes de cobertura de boj y lleno de hierba gatera y la plantación de </a:t>
            </a:r>
            <a:r>
              <a:rPr lang="es-ES" dirty="0"/>
              <a:t>plantas de</a:t>
            </a:r>
            <a:r>
              <a:rPr lang="es-ES" sz="2400" dirty="0"/>
              <a:t> temporada </a:t>
            </a:r>
          </a:p>
          <a:p>
            <a:pPr eaLnBrk="1" hangingPunct="1"/>
            <a:r>
              <a:rPr lang="es-ES" sz="2400" dirty="0"/>
              <a:t>El jardín de largo consta de setos en forma de espirales helicoidales, pavos reales y los setos de boj y fue diseñado por Norah Lindsay en c.1900.</a:t>
            </a:r>
          </a:p>
          <a:p>
            <a:pPr eaLnBrk="1" hangingPunct="1"/>
            <a:r>
              <a:rPr lang="es-ES" sz="2400" dirty="0"/>
              <a:t>El Jardín del Agua fue presentado por el primer señor de  Astor  en c.1900 y cuenta con una pagoda , en una isla, comprada en la Bagatelle  en París . </a:t>
            </a:r>
          </a:p>
          <a:p>
            <a:pPr eaLnBrk="1" hangingPunct="1"/>
            <a:r>
              <a:rPr lang="es-ES" sz="2400" dirty="0"/>
              <a:t>La plantación es en su mayoría de floración primaveral : cerezos ,  glicinas y las gigantes juñeras </a:t>
            </a:r>
            <a:r>
              <a:rPr lang="es-ES" dirty="0"/>
              <a:t>.</a:t>
            </a:r>
          </a:p>
        </p:txBody>
      </p:sp>
    </p:spTree>
    <p:extLst>
      <p:ext uri="{BB962C8B-B14F-4D97-AF65-F5344CB8AC3E}">
        <p14:creationId xmlns:p14="http://schemas.microsoft.com/office/powerpoint/2010/main" val="35538643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404813"/>
            <a:ext cx="7185992" cy="5614987"/>
          </a:xfrm>
        </p:spPr>
        <p:txBody>
          <a:bodyPr>
            <a:normAutofit fontScale="92500" lnSpcReduction="10000"/>
          </a:bodyPr>
          <a:lstStyle/>
          <a:p>
            <a:pPr eaLnBrk="1" hangingPunct="1"/>
            <a:r>
              <a:rPr lang="es-ES" sz="2400" dirty="0"/>
              <a:t>El original Jardín de las Rosas, diseñado por Sir Geoffrey Jellicoe para la familia Astor en la década de 1960 ha sufrido plagas y enfermedades y se ha replantado como un jardín "secreto"  de plantas herbáceas.</a:t>
            </a:r>
          </a:p>
          <a:p>
            <a:pPr eaLnBrk="1" hangingPunct="1"/>
            <a:r>
              <a:rPr lang="es-ES" sz="2400" dirty="0"/>
              <a:t>Cliveden tiene parte de la Colección Nacional de Plantas de Catalpa . </a:t>
            </a:r>
            <a:endParaRPr lang="es-ES" sz="2400" baseline="30000" dirty="0"/>
          </a:p>
          <a:p>
            <a:pPr eaLnBrk="1" hangingPunct="1"/>
            <a:r>
              <a:rPr lang="es-ES" sz="2400" dirty="0"/>
              <a:t>En 1897, el primero Lord Astor importado una sección de una secuoya de California y lo había instalado en el bosque. </a:t>
            </a:r>
          </a:p>
          <a:p>
            <a:pPr eaLnBrk="1" hangingPunct="1"/>
            <a:r>
              <a:rPr lang="es-ES" sz="2400" dirty="0"/>
              <a:t> Se colocaron por primera vez en el bosque por señor Orkney en el siglo XVIII sobre lo que había sido estéril cima de la colina, que fueron más tarde mucho reposición por Bill Astor, pero sufrió mucho en la gran tormenta de 1987 . El Fondo Nacional continúa plantando hayas en el bosque.</a:t>
            </a:r>
          </a:p>
          <a:p>
            <a:pPr eaLnBrk="1" hangingPunct="1"/>
            <a:endParaRPr lang="es-ES" sz="2400" dirty="0"/>
          </a:p>
        </p:txBody>
      </p:sp>
    </p:spTree>
    <p:extLst>
      <p:ext uri="{BB962C8B-B14F-4D97-AF65-F5344CB8AC3E}">
        <p14:creationId xmlns:p14="http://schemas.microsoft.com/office/powerpoint/2010/main" val="3353897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liveden Hous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32619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liveden Garden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2818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liveden Gardens.-8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5544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liveden Gardens.-Buckinhamshire.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6097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liveden Garde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0982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liveden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3649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liveden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6553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liveden Gardens.-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8783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liveden Garden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00067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liveden 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2027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liveden Gardens.-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9354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2 Imagen" descr="Cliveden Gardens.-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17438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liveden House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1519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liveden Gardens (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005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liveden Gardens.-1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4127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gardenvisit.com/assets/madge/cliveden_gardens_bucks/600x/cliveden_gardens_bucks_6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7273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liveden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3292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gardenvisit.com/assets/madge/cliveden_garden_54_jpg/600x/cliveden_garden_54_jpg_6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2427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liveden Gardens.-Buckinham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4701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liveden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43936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liveden Gardens.-2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7617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liveden Gardens.-3 (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5468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liveden Gardens.-4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6691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liveden Gardens.-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4956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liveden Gardens.-5 (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0403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liveden Gardens.-7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4376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liveden Gardens.-6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3876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liveden Gardens.-6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2856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liveden Gardens.-7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6017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English.-Cliveden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14409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liveden Gardens.-8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629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liveden Gardens.-10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2 Imagen" descr="Cliveden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0210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liveden Gardens.-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9739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liveden Gardens.-1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53843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liveden Gardens.-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186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liveden Gardens.-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9566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liveden Gardens.-Buckinham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2884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liveden Gardens.-3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6581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liveden Garden.-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9148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liveden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8046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liveden Garden.-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05325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liveden Gardens.-Buckinham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3139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liveden Gardens.-PagodaintheWater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4456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liveden Gard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59474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liveden Gardens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5611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live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3101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liveden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1753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liveden_-_Tortoise_Fountai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7559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liveden_Estate_from_the_River_Thames_-_geograph.org.uk_-_948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2453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Título"/>
          <p:cNvSpPr>
            <a:spLocks noGrp="1"/>
          </p:cNvSpPr>
          <p:nvPr>
            <p:ph type="title"/>
          </p:nvPr>
        </p:nvSpPr>
        <p:spPr/>
        <p:txBody>
          <a:bodyPr/>
          <a:lstStyle/>
          <a:p>
            <a:pPr eaLnBrk="1" hangingPunct="1"/>
            <a:r>
              <a:rPr lang="es-ES" dirty="0"/>
              <a:t>Huguenden Manor </a:t>
            </a:r>
          </a:p>
        </p:txBody>
      </p:sp>
      <p:sp>
        <p:nvSpPr>
          <p:cNvPr id="3" name="2 Marcador de contenido"/>
          <p:cNvSpPr>
            <a:spLocks noGrp="1"/>
          </p:cNvSpPr>
          <p:nvPr>
            <p:ph sz="quarter" idx="1"/>
          </p:nvPr>
        </p:nvSpPr>
        <p:spPr>
          <a:xfrm>
            <a:off x="827584" y="1600200"/>
            <a:ext cx="7097216" cy="5141168"/>
          </a:xfrm>
        </p:spPr>
        <p:txBody>
          <a:bodyPr>
            <a:normAutofit/>
          </a:bodyPr>
          <a:lstStyle/>
          <a:p>
            <a:pPr marL="274320" indent="-274320" eaLnBrk="1" fontAlgn="auto" hangingPunct="1">
              <a:spcBef>
                <a:spcPts val="580"/>
              </a:spcBef>
              <a:spcAft>
                <a:spcPts val="0"/>
              </a:spcAft>
              <a:buFont typeface="Wingdings 2"/>
              <a:buChar char=""/>
              <a:defRPr/>
            </a:pPr>
            <a:r>
              <a:rPr lang="es-ES" b="1" dirty="0"/>
              <a:t>Hughenden Manor</a:t>
            </a:r>
            <a:r>
              <a:rPr lang="es-ES" dirty="0"/>
              <a:t> es una mansión victoriana de ladrillo rojo  , situada en High Wycombe , Buckinghamshire , Inglaterra .</a:t>
            </a:r>
          </a:p>
          <a:p>
            <a:pPr marL="274320" indent="-274320" eaLnBrk="1" fontAlgn="auto" hangingPunct="1">
              <a:spcBef>
                <a:spcPts val="580"/>
              </a:spcBef>
              <a:spcAft>
                <a:spcPts val="0"/>
              </a:spcAft>
              <a:buFont typeface="Wingdings 2"/>
              <a:buChar char=""/>
              <a:defRPr/>
            </a:pPr>
            <a:r>
              <a:rPr lang="es-ES" dirty="0"/>
              <a:t>En el siglo XIX, era la casa de campo del Primer Ministro, Benjamin Disraeli . </a:t>
            </a:r>
          </a:p>
          <a:p>
            <a:pPr marL="274320" indent="-274320" eaLnBrk="1" fontAlgn="auto" hangingPunct="1">
              <a:spcBef>
                <a:spcPts val="580"/>
              </a:spcBef>
              <a:spcAft>
                <a:spcPts val="0"/>
              </a:spcAft>
              <a:buFont typeface="Wingdings 2"/>
              <a:buChar char=""/>
              <a:defRPr/>
            </a:pPr>
            <a:r>
              <a:rPr lang="es-ES" dirty="0"/>
              <a:t>Hoy en día, es propiedad del National Trust y esta totalmente abierta al público. </a:t>
            </a:r>
          </a:p>
          <a:p>
            <a:pPr marL="274320" indent="-274320" eaLnBrk="1" fontAlgn="auto" hangingPunct="1">
              <a:spcBef>
                <a:spcPts val="580"/>
              </a:spcBef>
              <a:spcAft>
                <a:spcPts val="0"/>
              </a:spcAft>
              <a:buFont typeface="Wingdings 2"/>
              <a:buChar char=""/>
              <a:defRPr/>
            </a:pPr>
            <a:r>
              <a:rPr lang="es-ES" dirty="0"/>
              <a:t>La casa se ​​encuentra en la cima de la colina al oeste de la principal carretera que une A4128 Hughenden de High Wycombe (referencia Ordnance Survey 165: SU866955), donde cuenta con hermosas vistas del campo de Chilterns.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9304151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6049094"/>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casa actual fue construida a finales del siglo XVIII y fue  de estuco y de diseño sin pretensiones. </a:t>
            </a:r>
            <a:endParaRPr lang="es-ES" baseline="30000" dirty="0"/>
          </a:p>
          <a:p>
            <a:pPr marL="274320" indent="-274320" eaLnBrk="1" fontAlgn="auto" hangingPunct="1">
              <a:spcBef>
                <a:spcPts val="580"/>
              </a:spcBef>
              <a:spcAft>
                <a:spcPts val="0"/>
              </a:spcAft>
              <a:buFont typeface="Wingdings 2"/>
              <a:buChar char=""/>
              <a:defRPr/>
            </a:pPr>
            <a:r>
              <a:rPr lang="es-ES" dirty="0"/>
              <a:t> Sin embargo, en 1862 el Disraeli tenía la casa remodelada por el arquitecto Edward Buckton Lamb .</a:t>
            </a:r>
          </a:p>
          <a:p>
            <a:pPr marL="274320" indent="-274320" eaLnBrk="1" fontAlgn="auto" hangingPunct="1">
              <a:spcBef>
                <a:spcPts val="580"/>
              </a:spcBef>
              <a:spcAft>
                <a:spcPts val="0"/>
              </a:spcAft>
              <a:buFont typeface="Wingdings 2"/>
              <a:buChar char=""/>
              <a:defRPr/>
            </a:pPr>
            <a:r>
              <a:rPr lang="es-ES" dirty="0"/>
              <a:t>Lamb ha sido descrito como "uno de los más perversos y originales arquitectos  de Victoria"  la arquitectura, que tenía un gran interés en el ecléctico,  interés que es muy evidente en su trabajo en Hughenden.</a:t>
            </a:r>
          </a:p>
          <a:p>
            <a:pPr marL="274320" indent="-274320" eaLnBrk="1" fontAlgn="auto" hangingPunct="1">
              <a:spcBef>
                <a:spcPts val="580"/>
              </a:spcBef>
              <a:spcAft>
                <a:spcPts val="0"/>
              </a:spcAft>
              <a:buFont typeface="Wingdings 2"/>
              <a:buChar char=""/>
              <a:defRPr/>
            </a:pPr>
            <a:r>
              <a:rPr lang="es-ES" dirty="0"/>
              <a:t>Los parques y bosques total de casi  (6,1 km </a:t>
            </a:r>
            <a:r>
              <a:rPr lang="es-ES" baseline="30000" dirty="0"/>
              <a:t>2).</a:t>
            </a:r>
            <a:r>
              <a:rPr lang="es-ES" dirty="0"/>
              <a:t> </a:t>
            </a:r>
          </a:p>
          <a:p>
            <a:pPr marL="274320" indent="-274320" eaLnBrk="1" fontAlgn="auto" hangingPunct="1">
              <a:spcBef>
                <a:spcPts val="580"/>
              </a:spcBef>
              <a:spcAft>
                <a:spcPts val="0"/>
              </a:spcAft>
              <a:buFont typeface="Wingdings 2"/>
              <a:buChar char=""/>
              <a:defRPr/>
            </a:pPr>
            <a:r>
              <a:rPr lang="es-ES" dirty="0"/>
              <a:t>El jardín que fue diseñado por Lady Beaconsfield ( Reina Victoria creó Mary Anne una vizcondesa por derecho propio en 1868), ha sido restaurado a una condición similar a cuando estaba  ocupado por el Disraeli.</a:t>
            </a:r>
          </a:p>
        </p:txBody>
      </p:sp>
    </p:spTree>
    <p:extLst>
      <p:ext uri="{BB962C8B-B14F-4D97-AF65-F5344CB8AC3E}">
        <p14:creationId xmlns:p14="http://schemas.microsoft.com/office/powerpoint/2010/main" val="201878867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85992" cy="6119961"/>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larga terraza en la parte trasera de la casa está decorada con jarrones de Florencia. </a:t>
            </a:r>
          </a:p>
          <a:p>
            <a:pPr marL="274320" indent="-274320" eaLnBrk="1" fontAlgn="auto" hangingPunct="1">
              <a:spcBef>
                <a:spcPts val="580"/>
              </a:spcBef>
              <a:spcAft>
                <a:spcPts val="0"/>
              </a:spcAft>
              <a:buFont typeface="Wingdings 2"/>
              <a:buChar char=""/>
              <a:defRPr/>
            </a:pPr>
            <a:r>
              <a:rPr lang="es-ES" dirty="0"/>
              <a:t>Un obelisco en una colina cercana, visible desde la casa, fue erigido por Mary Anne en 1862 en memoria de su padre-en-ley.</a:t>
            </a:r>
          </a:p>
          <a:p>
            <a:pPr marL="274320" indent="-274320" eaLnBrk="1" fontAlgn="auto" hangingPunct="1">
              <a:spcBef>
                <a:spcPts val="580"/>
              </a:spcBef>
              <a:spcAft>
                <a:spcPts val="0"/>
              </a:spcAft>
              <a:buFont typeface="Wingdings 2"/>
              <a:buChar char=""/>
              <a:defRPr/>
            </a:pPr>
            <a:r>
              <a:rPr lang="es-ES" dirty="0"/>
              <a:t>Durante la Segunda Guerra Mundial , Hughenden Manor fue utilizado como una base secreta de inteligencia cuyo nombre en código era "Hillside". </a:t>
            </a:r>
          </a:p>
          <a:p>
            <a:pPr marL="274320" indent="-274320" eaLnBrk="1" fontAlgn="auto" hangingPunct="1">
              <a:spcBef>
                <a:spcPts val="580"/>
              </a:spcBef>
              <a:spcAft>
                <a:spcPts val="0"/>
              </a:spcAft>
              <a:buFont typeface="Wingdings 2"/>
              <a:buChar char=""/>
              <a:defRPr/>
            </a:pPr>
            <a:r>
              <a:rPr lang="es-ES" dirty="0"/>
              <a:t>El personal del Reino Unido Ministerio del Aire  analizaron fotografías aéreas de Alemania y crearon los mapas de las misiones de bombardeo, incluyendo el famoso " Dambusters "raid.</a:t>
            </a:r>
          </a:p>
          <a:p>
            <a:pPr marL="274320" indent="-274320" eaLnBrk="1" fontAlgn="auto" hangingPunct="1">
              <a:spcBef>
                <a:spcPts val="580"/>
              </a:spcBef>
              <a:spcAft>
                <a:spcPts val="0"/>
              </a:spcAft>
              <a:buFont typeface="Wingdings 2"/>
              <a:buChar char=""/>
              <a:defRPr/>
            </a:pPr>
            <a:r>
              <a:rPr lang="es-ES" dirty="0"/>
              <a:t>En 1947, la familia de la Abadía y la Sociedad de Disraeli hicieron entrega de  Hughenden a la confianza nacional.</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9977301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Hughenden_manor_national_trus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8521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3 Imagen" descr="Hughenden Manor.-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16714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2 Imagen" descr="Hughenden_Manor_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68241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Hughenden Manor.-5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55927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Hughenden Manor.-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266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3 Imagen" descr="Hughenden Manor.-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351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Hughenden Manor.-Bukinghamshir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27437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Hughenden Manor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0017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Hughenden Manor 07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80742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Hughenden_Manor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41188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Hughenden_manor_gardens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68125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Hughenden_manor_garden_600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73912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Hughenden Manor.-a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52056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Hughenden Manor.-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21876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3 Imagen" descr="Hughenden Manor.-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65448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Hughenden Manor.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760514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Hughenden Manor 06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3150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Hughenden Manor.-6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7995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TotalTime>
  <Words>1881</Words>
  <Application>Microsoft Office PowerPoint</Application>
  <PresentationFormat>Presentación en pantalla (4:3)</PresentationFormat>
  <Paragraphs>190</Paragraphs>
  <Slides>136</Slides>
  <Notes>71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136</vt:i4>
      </vt:variant>
    </vt:vector>
  </HeadingPairs>
  <TitlesOfParts>
    <vt:vector size="141" baseType="lpstr">
      <vt:lpstr>Calibri</vt:lpstr>
      <vt:lpstr>Century Schoolbook</vt:lpstr>
      <vt:lpstr>Wingdings</vt:lpstr>
      <vt:lpstr>Wingdings 2</vt:lpstr>
      <vt:lpstr>Default Theme</vt:lpstr>
      <vt:lpstr>EUROPA.-LA VUELTA AL MUNDO EN 885 JARDINES.-REINO UNIDO.- Buckinghamshire</vt:lpstr>
      <vt:lpstr>Ascott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Chenies Manor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Claydon State Garden</vt:lpstr>
      <vt:lpstr>Presentación de PowerPoint</vt:lpstr>
      <vt:lpstr>Presentación de PowerPoint</vt:lpstr>
      <vt:lpstr>Presentación de PowerPoint</vt:lpstr>
      <vt:lpstr>Presentación de PowerPoint</vt:lpstr>
      <vt:lpstr>Presentación de PowerPoint</vt:lpstr>
      <vt:lpstr>Presentación de PowerPoint</vt:lpstr>
      <vt:lpstr>Cliveden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Huguenden Manor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6</cp:revision>
  <dcterms:created xsi:type="dcterms:W3CDTF">2013-09-08T06:06:48Z</dcterms:created>
  <dcterms:modified xsi:type="dcterms:W3CDTF">2018-03-09T15:46:53Z</dcterms:modified>
</cp:coreProperties>
</file>