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7"/>
  </p:notesMasterIdLst>
  <p:sldIdLst>
    <p:sldId id="256" r:id="rId2"/>
    <p:sldId id="257" r:id="rId3"/>
    <p:sldId id="258" r:id="rId4"/>
    <p:sldId id="259" r:id="rId5"/>
    <p:sldId id="260" r:id="rId6"/>
    <p:sldId id="261" r:id="rId7"/>
    <p:sldId id="262" r:id="rId8"/>
    <p:sldId id="263" r:id="rId9"/>
    <p:sldId id="40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0D7834-9233-46CB-8E0F-35DE59A8D1C9}"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3DF88-C67A-43C1-AD89-98C2C0B2E370}" type="slidenum">
              <a:rPr lang="es-ES" smtClean="0"/>
              <a:t>‹Nº›</a:t>
            </a:fld>
            <a:endParaRPr lang="es-ES" dirty="0"/>
          </a:p>
        </p:txBody>
      </p:sp>
    </p:spTree>
    <p:extLst>
      <p:ext uri="{BB962C8B-B14F-4D97-AF65-F5344CB8AC3E}">
        <p14:creationId xmlns:p14="http://schemas.microsoft.com/office/powerpoint/2010/main" val="1504894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13</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24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26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33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35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39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47</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48</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49</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51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52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58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59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60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64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67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68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69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79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90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92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96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108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119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120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127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128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129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139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140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D6B4390-739C-4D68-BD95-85188E040642}" type="slidenum">
              <a:rPr lang="es-ES" smtClean="0">
                <a:solidFill>
                  <a:prstClr val="black"/>
                </a:solidFill>
              </a:rPr>
              <a:pPr/>
              <a:t>141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30.gif"/><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584176"/>
          </a:xfrm>
        </p:spPr>
        <p:txBody>
          <a:bodyPr>
            <a:normAutofit fontScale="90000"/>
          </a:bodyPr>
          <a:lstStyle/>
          <a:p>
            <a:r>
              <a:rPr lang="es-ES" dirty="0"/>
              <a:t>EUROPA.-LA VUELTA AL MUNDO EN 885 JARDINES.-REINO UNIDO.-</a:t>
            </a:r>
            <a:br>
              <a:rPr lang="es-ES" dirty="0"/>
            </a:br>
            <a:r>
              <a:rPr lang="es-ES" dirty="0"/>
              <a:t>BUCKINGHAMSHIRE.-II</a:t>
            </a:r>
            <a:br>
              <a:rPr lang="es-ES" dirty="0"/>
            </a:br>
            <a:r>
              <a:rPr lang="es-ES" dirty="0"/>
              <a:t>Waddesdon Manor </a:t>
            </a:r>
          </a:p>
        </p:txBody>
      </p:sp>
      <p:sp>
        <p:nvSpPr>
          <p:cNvPr id="3" name="2 Subtítulo"/>
          <p:cNvSpPr>
            <a:spLocks noGrp="1"/>
          </p:cNvSpPr>
          <p:nvPr>
            <p:ph type="subTitle" idx="1"/>
          </p:nvPr>
        </p:nvSpPr>
        <p:spPr>
          <a:xfrm>
            <a:off x="4427984" y="450912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Waddesdon Manor Gardens</a:t>
            </a:r>
          </a:p>
        </p:txBody>
      </p:sp>
      <p:sp>
        <p:nvSpPr>
          <p:cNvPr id="3" name="2 Marcador de contenido"/>
          <p:cNvSpPr>
            <a:spLocks noGrp="1"/>
          </p:cNvSpPr>
          <p:nvPr>
            <p:ph sz="quarter" idx="1"/>
          </p:nvPr>
        </p:nvSpPr>
        <p:spPr/>
        <p:txBody>
          <a:bodyPr>
            <a:normAutofit lnSpcReduction="10000"/>
          </a:bodyPr>
          <a:lstStyle/>
          <a:p>
            <a:r>
              <a:rPr lang="es-ES" b="1" dirty="0"/>
              <a:t>Waddesdon Manor</a:t>
            </a:r>
            <a:r>
              <a:rPr lang="es-ES" dirty="0"/>
              <a:t> es una casa de campo en la aldea de Waddesdon , en Buckinghamshire , Inglaterra .</a:t>
            </a:r>
          </a:p>
          <a:p>
            <a:r>
              <a:rPr lang="es-ES" dirty="0"/>
              <a:t>La casa fue construida en el estilo neo-renacentista francés de un castillo entre 1874 y 1889 por el barón Ferdinand de Rothschild (1839 hasta 1898). </a:t>
            </a:r>
          </a:p>
          <a:p>
            <a:r>
              <a:rPr lang="es-ES" dirty="0"/>
              <a:t>Ya que este era el estilo preferido de los Rothschild se hizo conocida también como la Rothschild Goût  </a:t>
            </a:r>
          </a:p>
          <a:p>
            <a:r>
              <a:rPr lang="es-ES" dirty="0"/>
              <a:t>La casa, situada en jardines y un parque natural paisajista , fue construido en una colina con vistas al pueblo  de Waddesdon. </a:t>
            </a:r>
          </a:p>
        </p:txBody>
      </p:sp>
    </p:spTree>
    <p:extLst>
      <p:ext uri="{BB962C8B-B14F-4D97-AF65-F5344CB8AC3E}">
        <p14:creationId xmlns:p14="http://schemas.microsoft.com/office/powerpoint/2010/main" val="841564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120680"/>
          </a:xfrm>
        </p:spPr>
        <p:txBody>
          <a:bodyPr>
            <a:normAutofit fontScale="92500"/>
          </a:bodyPr>
          <a:lstStyle/>
          <a:p>
            <a:r>
              <a:rPr lang="es-ES" dirty="0"/>
              <a:t>El último miembro de la familia Rothschild para Waddesdon propia fue James de Rothschild . </a:t>
            </a:r>
          </a:p>
          <a:p>
            <a:r>
              <a:rPr lang="es-ES" dirty="0"/>
              <a:t>Dejó la casa y su contenido a la confianza nacional en 1957. Hoy, tras una profunda restauración, es administrado por un fideicomiso de caridad que Rothschild es supervisado por Jacob Rothschild, cuarto barón de Rothschild .</a:t>
            </a:r>
          </a:p>
          <a:p>
            <a:r>
              <a:rPr lang="es-ES" dirty="0"/>
              <a:t>En 2007-08 fue el segundo más visitado de la National Trust pagando entrada a la propiedad, con 386.544 visitantes. </a:t>
            </a:r>
            <a:endParaRPr lang="es-ES" baseline="30000" dirty="0"/>
          </a:p>
          <a:p>
            <a:r>
              <a:rPr lang="es-ES" dirty="0"/>
              <a:t> Los jardines del parque y el paisaje fueron diseñados por el arquitecto paisajista francés Lainé.</a:t>
            </a:r>
          </a:p>
          <a:p>
            <a:r>
              <a:rPr lang="es-ES" dirty="0"/>
              <a:t>Se hizo un intento de trasplantar los árboles totalmente crecido por “chloroforming” sus raíces, para limitar el impacto.</a:t>
            </a:r>
          </a:p>
        </p:txBody>
      </p:sp>
    </p:spTree>
    <p:extLst>
      <p:ext uri="{BB962C8B-B14F-4D97-AF65-F5344CB8AC3E}">
        <p14:creationId xmlns:p14="http://schemas.microsoft.com/office/powerpoint/2010/main" val="95247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fontScale="92500"/>
          </a:bodyPr>
          <a:lstStyle/>
          <a:p>
            <a:r>
              <a:rPr lang="es-ES" dirty="0"/>
              <a:t>Si bien esta idea de la novela no tuvo éxito, muchos árboles de gran tamaño fueron trasplantados con éxito, haciendo que los motivos para ser una maravilla de su época que, en 1890, la reina Victoria se invitó a verlos. </a:t>
            </a:r>
            <a:endParaRPr lang="es-ES" baseline="30000" dirty="0"/>
          </a:p>
          <a:p>
            <a:r>
              <a:rPr lang="es-ES" dirty="0"/>
              <a:t> La reina era, sin embargo, estaba mas  impresionada por la iluminación eléctrica de la casa que de las maravillas del parque.</a:t>
            </a:r>
          </a:p>
          <a:p>
            <a:r>
              <a:rPr lang="es-ES" dirty="0"/>
              <a:t>Fascinada por el invento que no había visto antes, se dice que pasó diez minutos apagando encendiendo  la nueva electrificación del siglo XVIII.</a:t>
            </a:r>
          </a:p>
          <a:p>
            <a:r>
              <a:rPr lang="es-ES" dirty="0"/>
              <a:t>Cuando el barón Fernando murió en 1898, la casa pasó a su hermana Alice de Rothschild , que desarrolló las colecciones.</a:t>
            </a:r>
          </a:p>
        </p:txBody>
      </p:sp>
    </p:spTree>
    <p:extLst>
      <p:ext uri="{BB962C8B-B14F-4D97-AF65-F5344CB8AC3E}">
        <p14:creationId xmlns:p14="http://schemas.microsoft.com/office/powerpoint/2010/main" val="3023854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6264696"/>
          </a:xfrm>
        </p:spPr>
        <p:txBody>
          <a:bodyPr>
            <a:normAutofit lnSpcReduction="10000"/>
          </a:bodyPr>
          <a:lstStyle/>
          <a:p>
            <a:r>
              <a:rPr lang="es-ES" dirty="0"/>
              <a:t>La colección de obras del Renacimiento y una colección de armas del Barón fueron legados al Museo Británico, como el " legado Waddesdon " . </a:t>
            </a:r>
          </a:p>
          <a:p>
            <a:r>
              <a:rPr lang="es-ES" dirty="0"/>
              <a:t> Durante la Segunda Guerra Mundial , los niños menores de cinco años fueron evacuados de Londres y vivieron en Waddesdon Manor. </a:t>
            </a:r>
          </a:p>
          <a:p>
            <a:r>
              <a:rPr lang="es-ES" dirty="0"/>
              <a:t>Tras la muerte de Alice de Rothschild en 1922, la propiedad y las colecciones pasó a su sobrino-nieto de James A. "Jimmy" de Rothschild de la rama francesa de la familia, que más se enriqueció con los objetos de las colecciones de su difunto padre el barón Edmond James de Rothschild de París.</a:t>
            </a:r>
          </a:p>
          <a:p>
            <a:r>
              <a:rPr lang="es-ES" dirty="0"/>
              <a:t>Cuando James de Rothschild murió en 1957, legó Waddesdon Manor,  (0,81 km </a:t>
            </a:r>
            <a:r>
              <a:rPr lang="es-ES" baseline="30000" dirty="0"/>
              <a:t>2)</a:t>
            </a:r>
            <a:r>
              <a:rPr lang="es-ES" dirty="0"/>
              <a:t> de los suelos y su contenido a la National Trust, que los conserva para la posteridad .</a:t>
            </a:r>
          </a:p>
          <a:p>
            <a:endParaRPr lang="es-ES" dirty="0"/>
          </a:p>
        </p:txBody>
      </p:sp>
    </p:spTree>
    <p:extLst>
      <p:ext uri="{BB962C8B-B14F-4D97-AF65-F5344CB8AC3E}">
        <p14:creationId xmlns:p14="http://schemas.microsoft.com/office/powerpoint/2010/main" val="1883710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85992" cy="5399112"/>
          </a:xfrm>
        </p:spPr>
        <p:txBody>
          <a:bodyPr>
            <a:normAutofit lnSpcReduction="10000"/>
          </a:bodyPr>
          <a:lstStyle/>
          <a:p>
            <a:r>
              <a:rPr lang="es-ES" sz="2400" dirty="0"/>
              <a:t>La Fundación también recibió su mayor dotación nunca de él: £ 750.000 (£ 13.461.320 a partir de 2011). </a:t>
            </a:r>
          </a:p>
          <a:p>
            <a:r>
              <a:rPr lang="es-ES" sz="2400" dirty="0"/>
              <a:t>Una de las propiedades cercanas auxiliares, el Pabellón de Eythrope, se había construido para Alice de Rothschild por el arquitecto George Devey .</a:t>
            </a:r>
          </a:p>
          <a:p>
            <a:r>
              <a:rPr lang="es-ES" sz="2400" dirty="0"/>
              <a:t>Esto se convirtió en la casa de la viuda de James de Rothschild, Dorothy de Rothschild , conocida generalmente como "la señora James", que tuvo un gran interés en Waddesdon para el resto de su larga vida. </a:t>
            </a:r>
          </a:p>
          <a:p>
            <a:r>
              <a:rPr lang="es-ES" sz="2400" dirty="0"/>
              <a:t>Eythrope y el resto de la finca Waddesdon es propiedad de su heredero, el 4º Lord Rothschild. </a:t>
            </a:r>
          </a:p>
          <a:p>
            <a:endParaRPr lang="es-ES" dirty="0"/>
          </a:p>
        </p:txBody>
      </p:sp>
    </p:spTree>
    <p:extLst>
      <p:ext uri="{BB962C8B-B14F-4D97-AF65-F5344CB8AC3E}">
        <p14:creationId xmlns:p14="http://schemas.microsoft.com/office/powerpoint/2010/main" val="556145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normAutofit lnSpcReduction="10000"/>
          </a:bodyPr>
          <a:lstStyle/>
          <a:p>
            <a:r>
              <a:rPr lang="es-ES" dirty="0"/>
              <a:t>Jacob Rothschild, cuarto Lord Rothschild, ha sido recientemente un benefactor importante de Waddesdon Manor través de la Fundación Alicia, una organización benéfica registrada encabezada por la familia Rothschild. </a:t>
            </a:r>
            <a:endParaRPr lang="es-ES" baseline="30000" dirty="0"/>
          </a:p>
          <a:p>
            <a:r>
              <a:rPr lang="es-ES" dirty="0"/>
              <a:t>En un acuerdo sin precedentes, se le dio autoridad por la confianza nacional en 1993 para ejecutar Waddesdon Manor como una operación semi-independiente. </a:t>
            </a:r>
          </a:p>
          <a:p>
            <a:r>
              <a:rPr lang="es-ES" dirty="0"/>
              <a:t>El Fondo ha supervisado una importante restauración, mejora y las atracciones turísticas. El Fideicomiso de Alice también ha adquirido obras de arte para complementar las colecciones existentes en Waddesdon, como </a:t>
            </a:r>
            <a:r>
              <a:rPr lang="es-ES" i="1" dirty="0"/>
              <a:t>Le Faiseur de Châteaux de Cartes</a:t>
            </a:r>
            <a:r>
              <a:rPr lang="es-ES" dirty="0"/>
              <a:t> por Jean-Baptiste-Siméon Chardin , agregado en 2007.</a:t>
            </a:r>
          </a:p>
        </p:txBody>
      </p:sp>
    </p:spTree>
    <p:extLst>
      <p:ext uri="{BB962C8B-B14F-4D97-AF65-F5344CB8AC3E}">
        <p14:creationId xmlns:p14="http://schemas.microsoft.com/office/powerpoint/2010/main" val="567393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185992" cy="6696744"/>
          </a:xfrm>
        </p:spPr>
        <p:txBody>
          <a:bodyPr>
            <a:normAutofit/>
          </a:bodyPr>
          <a:lstStyle/>
          <a:p>
            <a:r>
              <a:rPr lang="es-ES" sz="2400" dirty="0"/>
              <a:t>Waddesdon tiene uno de los mejores jardines victorianos de Gran Bretaña, con un parterre, plantas de temporada, paseos con sombra y puntos de vista, fuentes y estatuas.</a:t>
            </a:r>
          </a:p>
          <a:p>
            <a:r>
              <a:rPr lang="es-ES" sz="2400" dirty="0"/>
              <a:t>En su corazón se encuentra el Aviario, provista de las especies que alguna vez fueron parte de la colección del Barón.</a:t>
            </a:r>
            <a:br>
              <a:rPr lang="es-ES" sz="2400" dirty="0"/>
            </a:br>
            <a:r>
              <a:rPr lang="es-ES" sz="2400" dirty="0"/>
              <a:t>Un buen ejemplo del estilo mixto, hecho con los grandes recursos de la familia Rothschild. </a:t>
            </a:r>
          </a:p>
          <a:p>
            <a:r>
              <a:rPr lang="es-ES" sz="2400" dirty="0"/>
              <a:t>Cinco unidades en paralelo llevar a la fachada norte</a:t>
            </a:r>
          </a:p>
          <a:p>
            <a:br>
              <a:rPr lang="es-ES" sz="2400" dirty="0"/>
            </a:br>
            <a:endParaRPr lang="es-ES" sz="2400" dirty="0"/>
          </a:p>
          <a:p>
            <a:endParaRPr lang="es-ES" dirty="0"/>
          </a:p>
        </p:txBody>
      </p:sp>
    </p:spTree>
    <p:extLst>
      <p:ext uri="{BB962C8B-B14F-4D97-AF65-F5344CB8AC3E}">
        <p14:creationId xmlns:p14="http://schemas.microsoft.com/office/powerpoint/2010/main" val="2889462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El jardín cuenta con terrazas italianas, una pajarera de lujo, un jardín de rocas hechas de piedra artificial Pulham, italiano, francés y holandés estatuas, una gran colección de especies de árboles y arbustos. </a:t>
            </a:r>
          </a:p>
          <a:p>
            <a:r>
              <a:rPr lang="es-ES" dirty="0"/>
              <a:t>La práctica de la decoración de las terrazas con plantas anuales de flor elaborada, se ha reanudado. </a:t>
            </a:r>
            <a:br>
              <a:rPr lang="es-ES" dirty="0"/>
            </a:br>
            <a:br>
              <a:rPr lang="es-ES" dirty="0"/>
            </a:br>
            <a:br>
              <a:rPr lang="es-ES" dirty="0"/>
            </a:br>
            <a:endParaRPr lang="es-ES" dirty="0"/>
          </a:p>
          <a:p>
            <a:endParaRPr lang="es-ES" dirty="0"/>
          </a:p>
        </p:txBody>
      </p:sp>
    </p:spTree>
    <p:extLst>
      <p:ext uri="{BB962C8B-B14F-4D97-AF65-F5344CB8AC3E}">
        <p14:creationId xmlns:p14="http://schemas.microsoft.com/office/powerpoint/2010/main" val="1824011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39834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Waddesdon Manor.-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33614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4199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12272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Parterre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1088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Garden.-x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44391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House.-Victorian Garden.-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48326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House.-Victorian Garden.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3718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House Garden.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64221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52559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96265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50256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04638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63729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04553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5.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82722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85836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6.jpg"/>
          <p:cNvPicPr>
            <a:picLocks noChangeAspect="1"/>
          </p:cNvPicPr>
          <p:nvPr/>
        </p:nvPicPr>
        <p:blipFill>
          <a:blip r:embed="rId2" cstate="print"/>
          <a:stretch>
            <a:fillRect/>
          </a:stretch>
        </p:blipFill>
        <p:spPr>
          <a:xfrm>
            <a:off x="0" y="0"/>
            <a:ext cx="9144000" cy="6857999"/>
          </a:xfrm>
          <a:prstGeom prst="rect">
            <a:avLst/>
          </a:prstGeom>
        </p:spPr>
      </p:pic>
    </p:spTree>
    <p:extLst>
      <p:ext uri="{BB962C8B-B14F-4D97-AF65-F5344CB8AC3E}">
        <p14:creationId xmlns:p14="http://schemas.microsoft.com/office/powerpoint/2010/main" val="193585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9909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7.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44527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7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03529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8 (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29285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8.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69364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8_redimensionar.jpg"/>
          <p:cNvPicPr>
            <a:picLocks noChangeAspect="1"/>
          </p:cNvPicPr>
          <p:nvPr/>
        </p:nvPicPr>
        <p:blipFill>
          <a:blip r:embed="rId3" cstate="print"/>
          <a:stretch>
            <a:fillRect/>
          </a:stretch>
        </p:blipFill>
        <p:spPr>
          <a:xfrm>
            <a:off x="0" y="26789"/>
            <a:ext cx="9144000" cy="6804422"/>
          </a:xfrm>
          <a:prstGeom prst="rect">
            <a:avLst/>
          </a:prstGeom>
        </p:spPr>
      </p:pic>
    </p:spTree>
    <p:extLst>
      <p:ext uri="{BB962C8B-B14F-4D97-AF65-F5344CB8AC3E}">
        <p14:creationId xmlns:p14="http://schemas.microsoft.com/office/powerpoint/2010/main" val="204781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9.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82793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96718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0.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78417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0_redimensionar.jpg"/>
          <p:cNvPicPr>
            <a:picLocks noChangeAspect="1"/>
          </p:cNvPicPr>
          <p:nvPr/>
        </p:nvPicPr>
        <p:blipFill>
          <a:blip r:embed="rId2" cstate="print"/>
          <a:stretch>
            <a:fillRect/>
          </a:stretch>
        </p:blipFill>
        <p:spPr>
          <a:xfrm>
            <a:off x="0" y="1"/>
            <a:ext cx="9144000" cy="6858000"/>
          </a:xfrm>
          <a:prstGeom prst="rect">
            <a:avLst/>
          </a:prstGeom>
        </p:spPr>
      </p:pic>
    </p:spTree>
    <p:extLst>
      <p:ext uri="{BB962C8B-B14F-4D97-AF65-F5344CB8AC3E}">
        <p14:creationId xmlns:p14="http://schemas.microsoft.com/office/powerpoint/2010/main" val="147612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03943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1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3097287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2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3928982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87369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73079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99609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4_redimensionar.jpg"/>
          <p:cNvPicPr>
            <a:picLocks noChangeAspect="1"/>
          </p:cNvPicPr>
          <p:nvPr/>
        </p:nvPicPr>
        <p:blipFill>
          <a:blip r:embed="rId3" cstate="print"/>
          <a:stretch>
            <a:fillRect/>
          </a:stretch>
        </p:blipFill>
        <p:spPr>
          <a:xfrm>
            <a:off x="0" y="8929"/>
            <a:ext cx="9144000" cy="6840141"/>
          </a:xfrm>
          <a:prstGeom prst="rect">
            <a:avLst/>
          </a:prstGeom>
        </p:spPr>
      </p:pic>
    </p:spTree>
    <p:extLst>
      <p:ext uri="{BB962C8B-B14F-4D97-AF65-F5344CB8AC3E}">
        <p14:creationId xmlns:p14="http://schemas.microsoft.com/office/powerpoint/2010/main" val="3967112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5_redimensionar.jpg"/>
          <p:cNvPicPr>
            <a:picLocks noChangeAspect="1"/>
          </p:cNvPicPr>
          <p:nvPr/>
        </p:nvPicPr>
        <p:blipFill>
          <a:blip r:embed="rId3" cstate="print"/>
          <a:stretch>
            <a:fillRect/>
          </a:stretch>
        </p:blipFill>
        <p:spPr>
          <a:xfrm>
            <a:off x="0" y="8929"/>
            <a:ext cx="9144000" cy="6840141"/>
          </a:xfrm>
          <a:prstGeom prst="rect">
            <a:avLst/>
          </a:prstGeom>
        </p:spPr>
      </p:pic>
    </p:spTree>
    <p:extLst>
      <p:ext uri="{BB962C8B-B14F-4D97-AF65-F5344CB8AC3E}">
        <p14:creationId xmlns:p14="http://schemas.microsoft.com/office/powerpoint/2010/main" val="3229297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6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2386379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7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98353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8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41183392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19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1653640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0_redimensionar.jpg"/>
          <p:cNvPicPr>
            <a:picLocks noChangeAspect="1"/>
          </p:cNvPicPr>
          <p:nvPr/>
        </p:nvPicPr>
        <p:blipFill>
          <a:blip r:embed="rId2"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1429820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1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3949690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2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1030748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3_redimensionar.jpg"/>
          <p:cNvPicPr>
            <a:picLocks noChangeAspect="1"/>
          </p:cNvPicPr>
          <p:nvPr/>
        </p:nvPicPr>
        <p:blipFill>
          <a:blip r:embed="rId2"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3419693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4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08022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5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212295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46665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7_redimensionar.jpg"/>
          <p:cNvPicPr>
            <a:picLocks noChangeAspect="1"/>
          </p:cNvPicPr>
          <p:nvPr/>
        </p:nvPicPr>
        <p:blipFill>
          <a:blip r:embed="rId2" cstate="print"/>
          <a:stretch>
            <a:fillRect/>
          </a:stretch>
        </p:blipFill>
        <p:spPr>
          <a:xfrm>
            <a:off x="0" y="4465"/>
            <a:ext cx="9144000" cy="6849070"/>
          </a:xfrm>
          <a:prstGeom prst="rect">
            <a:avLst/>
          </a:prstGeom>
        </p:spPr>
      </p:pic>
    </p:spTree>
    <p:extLst>
      <p:ext uri="{BB962C8B-B14F-4D97-AF65-F5344CB8AC3E}">
        <p14:creationId xmlns:p14="http://schemas.microsoft.com/office/powerpoint/2010/main" val="13070505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28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29916027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0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10311200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1_redimensionar.jpg"/>
          <p:cNvPicPr>
            <a:picLocks noChangeAspect="1"/>
          </p:cNvPicPr>
          <p:nvPr/>
        </p:nvPicPr>
        <p:blipFill>
          <a:blip r:embed="rId3"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35436866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2_redimensionar.jpg"/>
          <p:cNvPicPr>
            <a:picLocks noChangeAspect="1"/>
          </p:cNvPicPr>
          <p:nvPr/>
        </p:nvPicPr>
        <p:blipFill>
          <a:blip r:embed="rId2"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27136685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3_redimensionar.jpg"/>
          <p:cNvPicPr>
            <a:picLocks noChangeAspect="1"/>
          </p:cNvPicPr>
          <p:nvPr/>
        </p:nvPicPr>
        <p:blipFill>
          <a:blip r:embed="rId2" cstate="print"/>
          <a:stretch>
            <a:fillRect/>
          </a:stretch>
        </p:blipFill>
        <p:spPr>
          <a:xfrm>
            <a:off x="8929" y="0"/>
            <a:ext cx="9126141" cy="6858000"/>
          </a:xfrm>
          <a:prstGeom prst="rect">
            <a:avLst/>
          </a:prstGeom>
        </p:spPr>
      </p:pic>
    </p:spTree>
    <p:extLst>
      <p:ext uri="{BB962C8B-B14F-4D97-AF65-F5344CB8AC3E}">
        <p14:creationId xmlns:p14="http://schemas.microsoft.com/office/powerpoint/2010/main" val="1149555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4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80214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014172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640685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7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6688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822044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370132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0.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32975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1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875501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2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011831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3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314359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4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25465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5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970901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871200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7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017435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48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25778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Gardens.-x-x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32353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839640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m.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05985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296090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945175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1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90333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115691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2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021044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43255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Waddesdon Manor.-p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268935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4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93441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5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47647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p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858366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0776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888238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3.jpg"/>
          <p:cNvPicPr>
            <a:picLocks noChangeAspect="1"/>
          </p:cNvPicPr>
          <p:nvPr/>
        </p:nvPicPr>
        <p:blipFill>
          <a:blip r:embed="rId2" cstate="print"/>
          <a:stretch>
            <a:fillRect/>
          </a:stretch>
        </p:blipFill>
        <p:spPr>
          <a:xfrm>
            <a:off x="0" y="7993"/>
            <a:ext cx="9144000" cy="6842014"/>
          </a:xfrm>
          <a:prstGeom prst="rect">
            <a:avLst/>
          </a:prstGeom>
        </p:spPr>
      </p:pic>
    </p:spTree>
    <p:extLst>
      <p:ext uri="{BB962C8B-B14F-4D97-AF65-F5344CB8AC3E}">
        <p14:creationId xmlns:p14="http://schemas.microsoft.com/office/powerpoint/2010/main" val="27737500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589771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5.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605132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6.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39583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7.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12733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9.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574227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0.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806951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1.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281458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59006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320722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s1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601764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bmp"/>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579141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1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195679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2 (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916060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2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76899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3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439598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902623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226826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5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836143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6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8843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08845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740356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8 (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248977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8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395695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180207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x1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99621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Aviary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1315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872057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715209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p7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45596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x1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6240194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x2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6073947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x3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108156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7320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1574333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639123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Buckinghamshir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312580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861259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1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977933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2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470415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4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468528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6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909568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7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789881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8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9898892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elargoniums y Verbena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362563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Gardens,.p5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006258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UK.jpg"/>
          <p:cNvPicPr>
            <a:picLocks noChangeAspect="1"/>
          </p:cNvPicPr>
          <p:nvPr/>
        </p:nvPicPr>
        <p:blipFill>
          <a:blip r:embed="rId3" cstate="print"/>
          <a:stretch>
            <a:fillRect/>
          </a:stretch>
        </p:blipFill>
        <p:spPr>
          <a:xfrm>
            <a:off x="0" y="8929"/>
            <a:ext cx="9144000" cy="6840141"/>
          </a:xfrm>
          <a:prstGeom prst="rect">
            <a:avLst/>
          </a:prstGeom>
        </p:spPr>
      </p:pic>
    </p:spTree>
    <p:extLst>
      <p:ext uri="{BB962C8B-B14F-4D97-AF65-F5344CB8AC3E}">
        <p14:creationId xmlns:p14="http://schemas.microsoft.com/office/powerpoint/2010/main" val="26577654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 Buckinghamshire, England.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162561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don Manor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070319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Waddesdon terrace (2).gif"/>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850391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Waddesdon_Parterre (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196387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Waddeston Manor.-Buckinghamshire.-UK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271014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Waddeston Gardens.-Buckingham.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37608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853</Words>
  <Application>Microsoft Office PowerPoint</Application>
  <PresentationFormat>Presentación en pantalla (4:3)</PresentationFormat>
  <Paragraphs>77</Paragraphs>
  <Slides>145</Slides>
  <Notes>43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145</vt:i4>
      </vt:variant>
    </vt:vector>
  </HeadingPairs>
  <TitlesOfParts>
    <vt:vector size="150" baseType="lpstr">
      <vt:lpstr>Calibri</vt:lpstr>
      <vt:lpstr>Century Schoolbook</vt:lpstr>
      <vt:lpstr>Wingdings</vt:lpstr>
      <vt:lpstr>Wingdings 2</vt:lpstr>
      <vt:lpstr>Default Theme</vt:lpstr>
      <vt:lpstr>EUROPA.-LA VUELTA AL MUNDO EN 885 JARDINES.-REINO UNIDO.- BUCKINGHAMSHIRE.-II Waddesdon Manor </vt:lpstr>
      <vt:lpstr>Waddesdon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5</cp:revision>
  <dcterms:created xsi:type="dcterms:W3CDTF">2013-09-08T06:06:48Z</dcterms:created>
  <dcterms:modified xsi:type="dcterms:W3CDTF">2018-03-13T15:08:02Z</dcterms:modified>
</cp:coreProperties>
</file>