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6"/>
  </p:notesMasterIdLst>
  <p:sldIdLst>
    <p:sldId id="256" r:id="rId2"/>
    <p:sldId id="257" r:id="rId3"/>
    <p:sldId id="258" r:id="rId4"/>
    <p:sldId id="259" r:id="rId5"/>
    <p:sldId id="260" r:id="rId6"/>
    <p:sldId id="261" r:id="rId7"/>
    <p:sldId id="262" r:id="rId8"/>
    <p:sldId id="263" r:id="rId9"/>
    <p:sldId id="389"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AC095C-C942-4A29-9FD7-64BACFCEE9BF}"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517C70-D2B9-49F6-8863-D76D58DF1571}" type="slidenum">
              <a:rPr lang="es-ES" smtClean="0"/>
              <a:t>‹Nº›</a:t>
            </a:fld>
            <a:endParaRPr lang="es-ES" dirty="0"/>
          </a:p>
        </p:txBody>
      </p:sp>
    </p:spTree>
    <p:extLst>
      <p:ext uri="{BB962C8B-B14F-4D97-AF65-F5344CB8AC3E}">
        <p14:creationId xmlns:p14="http://schemas.microsoft.com/office/powerpoint/2010/main" val="1126695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 Gardens</a:t>
            </a:r>
          </a:p>
        </p:txBody>
      </p:sp>
      <p:sp>
        <p:nvSpPr>
          <p:cNvPr id="4" name="3 Marcador de número de diapositiva"/>
          <p:cNvSpPr>
            <a:spLocks noGrp="1"/>
          </p:cNvSpPr>
          <p:nvPr>
            <p:ph type="sldNum" sz="quarter" idx="5"/>
          </p:nvPr>
        </p:nvSpPr>
        <p:spPr/>
        <p:txBody>
          <a:bodyPr/>
          <a:lstStyle/>
          <a:p>
            <a:pPr>
              <a:defRPr/>
            </a:pPr>
            <a:fld id="{04209F37-B9F9-4CBF-9A00-4635DFC4AEAE}"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 Gardens</a:t>
            </a:r>
          </a:p>
        </p:txBody>
      </p:sp>
      <p:sp>
        <p:nvSpPr>
          <p:cNvPr id="4" name="3 Marcador de número de diapositiva"/>
          <p:cNvSpPr>
            <a:spLocks noGrp="1"/>
          </p:cNvSpPr>
          <p:nvPr>
            <p:ph type="sldNum" sz="quarter" idx="5"/>
          </p:nvPr>
        </p:nvSpPr>
        <p:spPr/>
        <p:txBody>
          <a:bodyPr/>
          <a:lstStyle/>
          <a:p>
            <a:pPr>
              <a:defRPr/>
            </a:pPr>
            <a:fld id="{CB7ADD42-68E4-4533-911D-23D7BA5E7CF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 Gardens</a:t>
            </a:r>
          </a:p>
        </p:txBody>
      </p:sp>
      <p:sp>
        <p:nvSpPr>
          <p:cNvPr id="4" name="3 Marcador de número de diapositiva"/>
          <p:cNvSpPr>
            <a:spLocks noGrp="1"/>
          </p:cNvSpPr>
          <p:nvPr>
            <p:ph type="sldNum" sz="quarter" idx="5"/>
          </p:nvPr>
        </p:nvSpPr>
        <p:spPr/>
        <p:txBody>
          <a:bodyPr/>
          <a:lstStyle/>
          <a:p>
            <a:pPr>
              <a:defRPr/>
            </a:pPr>
            <a:fld id="{8E29B926-4BC5-4EBD-AE32-6C2BCC2F0E0C}"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 Gardens</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46CA967-A6BE-469F-ADCB-F485F62EAEDE}"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 Gardens</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FC07401-542B-4886-9DF7-D9215A63BD86}"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 Gardens</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F3A283-EF99-4E30-AA1D-94D2323AFA9F}"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 Gardens</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1D27B64-CB3B-4059-8B52-9935CA0CED8A}"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46518AD-B8F9-49D5-9EF0-77E95021D94D}"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 Gardens</a:t>
            </a:r>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B8B030-2EC7-46DA-B6FA-E2A09CA23E26}"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 Gardens</a:t>
            </a:r>
          </a:p>
        </p:txBody>
      </p:sp>
      <p:sp>
        <p:nvSpPr>
          <p:cNvPr id="4" name="3 Marcador de número de diapositiva"/>
          <p:cNvSpPr>
            <a:spLocks noGrp="1"/>
          </p:cNvSpPr>
          <p:nvPr>
            <p:ph type="sldNum" sz="quarter" idx="5"/>
          </p:nvPr>
        </p:nvSpPr>
        <p:spPr/>
        <p:txBody>
          <a:bodyPr/>
          <a:lstStyle/>
          <a:p>
            <a:pPr>
              <a:defRPr/>
            </a:pPr>
            <a:fld id="{484F0115-EC04-4F19-B28E-A8281E70FC9D}"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82BE7BF-6844-4560-A20D-40EDDE70AEDD}"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DB5A6E0-91B5-45F8-8888-84EC2867EF86}"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7E723DD-FA35-4ECD-BDC5-85BECB089AD3}"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60F460-7D11-41B0-B246-35794FDA9A62}"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0483A8-3D9A-46D0-A550-22A2626C271A}"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5910D2-1486-466F-A022-DDB46C19FD91}"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54AD9E0-646B-4ACD-B74D-212F50D8C0B9}"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206BCF5-0D4A-4626-8BD0-AF53EEBA8943}"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9DE4837-83E3-4929-BE17-E01A6000EE93}"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DE3A8A1-55B8-4AB2-A0A4-7497CA42D721}"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EE8B8E7-4066-47AE-AB10-F48C1F94CB60}"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D40897D-C4EC-43F2-81E0-4AA60274858A}"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EE917F-C590-42E2-8F7F-FC79EAA6B87A}"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7A598FD-39D5-42A6-BA2C-539053043478}"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8DFE711-8F5D-4A56-A533-CEF6DBE413CE}"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658B74-E205-4A22-8BE0-ED5B94BE8EF8}"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D7C20EC-C9D5-4BA7-A849-48677F89E081}"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37154CA-677B-4A00-BE6A-D8EF09F7C4B6}"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D606FAE-5739-4685-82E1-C8B012BC5E4B}"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F287A50-A787-4F1D-AC47-36C19DCF2854}"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1FF0C08-49B2-4593-9C7D-3C989280F508}"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A608E5C-93A3-4078-A7FD-2DDFAD6EF5C3}"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83E439A-CE08-4D1C-A60A-0E01C9459FA1}"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1FFA201-3F9B-40B5-A9FC-E1E4DC7A7687}"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4967656-2E56-48AE-B736-E709E443B601}"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C6611B-4DEC-4404-B467-A39A67E2982E}" type="slidenum">
              <a:rPr lang="es-ES" smtClean="0">
                <a:solidFill>
                  <a:prstClr val="black"/>
                </a:solidFill>
                <a:latin typeface="Calibri" pitchFamily="34" charset="0"/>
              </a:rPr>
              <a:pPr>
                <a:defRPr/>
              </a:pPr>
              <a:t>113</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23EA2CC-154E-4798-8DAA-1B0CE97AE2BB}" type="slidenum">
              <a:rPr lang="es-ES" smtClean="0">
                <a:solidFill>
                  <a:prstClr val="black"/>
                </a:solidFill>
                <a:latin typeface="Calibri" pitchFamily="34" charset="0"/>
              </a:rPr>
              <a:pPr>
                <a:defRPr/>
              </a:pPr>
              <a:t>115</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6C72BA1-0A64-45EF-B088-D55180ACCB16}" type="slidenum">
              <a:rPr lang="es-ES" smtClean="0">
                <a:solidFill>
                  <a:prstClr val="black"/>
                </a:solidFill>
                <a:latin typeface="Calibri" pitchFamily="34" charset="0"/>
              </a:rPr>
              <a:pPr>
                <a:defRPr/>
              </a:pPr>
              <a:t>117</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F3AB3CB-0079-418C-B73B-9A00883337CC}" type="slidenum">
              <a:rPr lang="es-ES" smtClean="0">
                <a:solidFill>
                  <a:prstClr val="black"/>
                </a:solidFill>
                <a:latin typeface="Calibri" pitchFamily="34" charset="0"/>
              </a:rPr>
              <a:pPr>
                <a:defRPr/>
              </a:pPr>
              <a:t>118</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081CB17-99C1-4478-804D-9C4B366EDC9F}" type="slidenum">
              <a:rPr lang="es-ES" smtClean="0">
                <a:solidFill>
                  <a:prstClr val="black"/>
                </a:solidFill>
                <a:latin typeface="Calibri" pitchFamily="34" charset="0"/>
              </a:rPr>
              <a:pPr>
                <a:defRPr/>
              </a:pPr>
              <a:t>124</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1CFC99-8428-45F2-9ED3-3125F6311D4A}" type="slidenum">
              <a:rPr lang="es-ES" smtClean="0">
                <a:solidFill>
                  <a:prstClr val="black"/>
                </a:solidFill>
                <a:latin typeface="Calibri" pitchFamily="34" charset="0"/>
              </a:rPr>
              <a:pPr>
                <a:defRPr/>
              </a:pPr>
              <a:t>125</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1FA3BD2-DA13-4238-A8C6-E85DFD2ECA3D}" type="slidenum">
              <a:rPr lang="es-ES" smtClean="0">
                <a:solidFill>
                  <a:prstClr val="black"/>
                </a:solidFill>
                <a:latin typeface="Calibri" pitchFamily="34" charset="0"/>
              </a:rPr>
              <a:pPr>
                <a:defRPr/>
              </a:pPr>
              <a:t>128</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EC8682A-898B-4F1A-82B8-5CAAA9EA9F18}" type="slidenum">
              <a:rPr lang="es-ES" smtClean="0">
                <a:solidFill>
                  <a:prstClr val="black"/>
                </a:solidFill>
                <a:latin typeface="Calibri" pitchFamily="34" charset="0"/>
              </a:rPr>
              <a:pPr>
                <a:defRPr/>
              </a:pPr>
              <a:t>131</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2376264"/>
          </a:xfrm>
        </p:spPr>
        <p:txBody>
          <a:bodyPr>
            <a:noAutofit/>
          </a:bodyPr>
          <a:lstStyle/>
          <a:p>
            <a:r>
              <a:rPr lang="es-ES" sz="3200" dirty="0"/>
              <a:t>EUROPA.-LA VUELTA AL MUNDO EN 885 JARDINES.-REINO UNIDO.-BUCKINGHAMSHIRE.-III</a:t>
            </a:r>
            <a:br>
              <a:rPr lang="es-ES" sz="3200" dirty="0"/>
            </a:br>
            <a:r>
              <a:rPr lang="es-ES" sz="3200" dirty="0"/>
              <a:t>WADDESDON MANOR</a:t>
            </a:r>
          </a:p>
        </p:txBody>
      </p:sp>
      <p:sp>
        <p:nvSpPr>
          <p:cNvPr id="3" name="2 Subtítulo"/>
          <p:cNvSpPr>
            <a:spLocks noGrp="1"/>
          </p:cNvSpPr>
          <p:nvPr>
            <p:ph type="subTitle" idx="1"/>
          </p:nvPr>
        </p:nvSpPr>
        <p:spPr>
          <a:xfrm>
            <a:off x="4427984" y="4437112"/>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Waddesdon Manor Gardens</a:t>
            </a:r>
          </a:p>
        </p:txBody>
      </p:sp>
      <p:sp>
        <p:nvSpPr>
          <p:cNvPr id="7171" name="2 Marcador de contenido"/>
          <p:cNvSpPr>
            <a:spLocks noGrp="1"/>
          </p:cNvSpPr>
          <p:nvPr>
            <p:ph sz="quarter" idx="1"/>
          </p:nvPr>
        </p:nvSpPr>
        <p:spPr/>
        <p:txBody>
          <a:bodyPr>
            <a:normAutofit lnSpcReduction="10000"/>
          </a:bodyPr>
          <a:lstStyle/>
          <a:p>
            <a:pPr eaLnBrk="1" hangingPunct="1"/>
            <a:r>
              <a:rPr lang="es-ES" sz="2400" b="1" dirty="0"/>
              <a:t>Waddesdon Manor</a:t>
            </a:r>
            <a:r>
              <a:rPr lang="es-ES" sz="2400" dirty="0"/>
              <a:t> es una casa de campo en la aldea de Waddesdon , en Buckinghamshire , Inglaterra .</a:t>
            </a:r>
          </a:p>
          <a:p>
            <a:pPr eaLnBrk="1" hangingPunct="1"/>
            <a:r>
              <a:rPr lang="es-ES" sz="2400" dirty="0"/>
              <a:t>La casa fue construida en el estilo neo-renacentista francés de un castillo entre 1874 y 1889 por el barón Ferdinand de Rothschild (1839 hasta 1898). </a:t>
            </a:r>
          </a:p>
          <a:p>
            <a:pPr eaLnBrk="1" hangingPunct="1"/>
            <a:r>
              <a:rPr lang="es-ES" sz="2400" dirty="0"/>
              <a:t>Ya que este era el estilo preferido de los Rothschild se hizo conocida también como la Rothschild Goût </a:t>
            </a:r>
          </a:p>
          <a:p>
            <a:pPr eaLnBrk="1" hangingPunct="1"/>
            <a:r>
              <a:rPr lang="es-ES" sz="2400" dirty="0"/>
              <a:t>La casa, situada en jardines y un parque natural paisajista , fue construido en una colina con vistas al pueblo de Waddesdon. </a:t>
            </a:r>
          </a:p>
        </p:txBody>
      </p:sp>
    </p:spTree>
    <p:extLst>
      <p:ext uri="{BB962C8B-B14F-4D97-AF65-F5344CB8AC3E}">
        <p14:creationId xmlns:p14="http://schemas.microsoft.com/office/powerpoint/2010/main" val="2492301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04813"/>
            <a:ext cx="7185992" cy="5904507"/>
          </a:xfrm>
        </p:spPr>
        <p:txBody>
          <a:bodyPr>
            <a:normAutofit fontScale="92500"/>
          </a:bodyPr>
          <a:lstStyle/>
          <a:p>
            <a:pPr eaLnBrk="1" hangingPunct="1"/>
            <a:r>
              <a:rPr lang="es-ES" sz="2400" dirty="0"/>
              <a:t>El último miembro de la familia Rothschild para Waddesdon propia fue James de Rothschild . </a:t>
            </a:r>
          </a:p>
          <a:p>
            <a:pPr eaLnBrk="1" hangingPunct="1"/>
            <a:r>
              <a:rPr lang="es-ES" sz="2400" dirty="0"/>
              <a:t>Dejó la casa y su contenido a la confianza nacional en 1957. Hoy, tras una profunda restauración, es administrado por un fideicomiso de caridad que Rothschild es supervisado por Jacob Rothschild, cuarto barón de Rothschild .</a:t>
            </a:r>
          </a:p>
          <a:p>
            <a:pPr eaLnBrk="1" hangingPunct="1"/>
            <a:r>
              <a:rPr lang="es-ES" sz="2400" dirty="0"/>
              <a:t>En 2007-08 fue el segundo más visitado de la National Trust pagando entrada a la propiedad, con 386.544 visitantes. </a:t>
            </a:r>
            <a:endParaRPr lang="es-ES" sz="2400" baseline="30000" dirty="0"/>
          </a:p>
          <a:p>
            <a:pPr eaLnBrk="1" hangingPunct="1"/>
            <a:r>
              <a:rPr lang="es-ES" sz="2400" dirty="0"/>
              <a:t> Los jardines del parque y el paisaje fueron diseñados por el arquitecto paisajista francés Lainé.</a:t>
            </a:r>
          </a:p>
          <a:p>
            <a:pPr eaLnBrk="1" hangingPunct="1"/>
            <a:r>
              <a:rPr lang="es-ES" sz="2400" dirty="0"/>
              <a:t>Se hizo un intento de trasplantar los árboles totalmente crecido por “chloroforming” sus raíces, para limitar el impacto.</a:t>
            </a:r>
          </a:p>
        </p:txBody>
      </p:sp>
    </p:spTree>
    <p:extLst>
      <p:ext uri="{BB962C8B-B14F-4D97-AF65-F5344CB8AC3E}">
        <p14:creationId xmlns:p14="http://schemas.microsoft.com/office/powerpoint/2010/main" val="3661349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185992" cy="5543550"/>
          </a:xfrm>
        </p:spPr>
        <p:txBody>
          <a:bodyPr>
            <a:normAutofit fontScale="92500"/>
          </a:bodyPr>
          <a:lstStyle/>
          <a:p>
            <a:pPr eaLnBrk="1" hangingPunct="1"/>
            <a:r>
              <a:rPr lang="es-ES" sz="2400" dirty="0"/>
              <a:t>Si bien esta idea de la novela no tuvo éxito, muchos árboles de gran tamaño fueron trasplantados con éxito, haciendo que los motivos para ser una maravilla de su época que, en 1890, la reina Victoria se invitó a verlos. </a:t>
            </a:r>
            <a:endParaRPr lang="es-ES" sz="2400" baseline="30000" dirty="0"/>
          </a:p>
          <a:p>
            <a:pPr eaLnBrk="1" hangingPunct="1"/>
            <a:r>
              <a:rPr lang="es-ES" sz="2400" dirty="0"/>
              <a:t> La reina era, sin embargo, estaba mas  impresionada por la iluminación eléctrica de la casa que de las maravillas del parque.</a:t>
            </a:r>
          </a:p>
          <a:p>
            <a:pPr eaLnBrk="1" hangingPunct="1"/>
            <a:r>
              <a:rPr lang="es-ES" sz="2400" dirty="0"/>
              <a:t>Fascinada por el invento que no había visto antes, se dice que pasó diez minutos apagando encendiendo  la nueva electrificación del siglo XVIII.</a:t>
            </a:r>
          </a:p>
          <a:p>
            <a:pPr eaLnBrk="1" hangingPunct="1"/>
            <a:r>
              <a:rPr lang="es-ES" sz="2400" dirty="0"/>
              <a:t>Cuando el barón Fernando murió en 1898, la casa pasó a su hermana Alice de Rothschild , que desarrolló las colecciones</a:t>
            </a:r>
            <a:r>
              <a:rPr lang="es-ES" dirty="0"/>
              <a:t>.</a:t>
            </a:r>
          </a:p>
        </p:txBody>
      </p:sp>
    </p:spTree>
    <p:extLst>
      <p:ext uri="{BB962C8B-B14F-4D97-AF65-F5344CB8AC3E}">
        <p14:creationId xmlns:p14="http://schemas.microsoft.com/office/powerpoint/2010/main" val="2425449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113984" cy="633598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 colección de obras del Renacimiento y una colección de armas del Baron fueron legados al Museo Británico, como el " legado Waddesdon " </a:t>
            </a:r>
          </a:p>
          <a:p>
            <a:pPr marL="274320" indent="-274320" eaLnBrk="1" fontAlgn="auto" hangingPunct="1">
              <a:spcBef>
                <a:spcPts val="580"/>
              </a:spcBef>
              <a:spcAft>
                <a:spcPts val="0"/>
              </a:spcAft>
              <a:buFont typeface="Wingdings 2"/>
              <a:buChar char=""/>
              <a:defRPr/>
            </a:pPr>
            <a:r>
              <a:rPr lang="es-ES" dirty="0"/>
              <a:t> Durante la Segunda Guerra Mundial , los niños menores de cinco años fueron evacuados de Londres y vivieron en Waddesdon Manor. </a:t>
            </a:r>
          </a:p>
          <a:p>
            <a:pPr marL="274320" indent="-274320" eaLnBrk="1" fontAlgn="auto" hangingPunct="1">
              <a:spcBef>
                <a:spcPts val="580"/>
              </a:spcBef>
              <a:spcAft>
                <a:spcPts val="0"/>
              </a:spcAft>
              <a:buFont typeface="Wingdings 2"/>
              <a:buChar char=""/>
              <a:defRPr/>
            </a:pPr>
            <a:r>
              <a:rPr lang="es-ES" dirty="0"/>
              <a:t>Tras la muerte de Alice de Rothschild en 1922, la propiedad y las colecciones pasó a su sobrino-nieto de James A. "Jimmy" de Rothschild de la rama francesa de la familia, que más se enriqueció con los objetos de las colecciones de su difunto padre el barón Edmond James de Rothschild de París.</a:t>
            </a:r>
          </a:p>
          <a:p>
            <a:pPr marL="274320" indent="-274320" eaLnBrk="1" fontAlgn="auto" hangingPunct="1">
              <a:spcBef>
                <a:spcPts val="580"/>
              </a:spcBef>
              <a:spcAft>
                <a:spcPts val="0"/>
              </a:spcAft>
              <a:buFont typeface="Wingdings 2"/>
              <a:buChar char=""/>
              <a:defRPr/>
            </a:pPr>
            <a:r>
              <a:rPr lang="es-ES" dirty="0"/>
              <a:t>Cuando James de Rothschild murió en 1957, legó Waddesdon Manor,  (0,81 km </a:t>
            </a:r>
            <a:r>
              <a:rPr lang="es-ES" baseline="30000" dirty="0"/>
              <a:t>2)</a:t>
            </a:r>
            <a:r>
              <a:rPr lang="es-ES" dirty="0"/>
              <a:t> de los suelos y su contenido a la National Trust, que los conserva para la posteridad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83173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620713"/>
            <a:ext cx="7185992" cy="5399087"/>
          </a:xfrm>
        </p:spPr>
        <p:txBody>
          <a:bodyPr>
            <a:normAutofit lnSpcReduction="10000"/>
          </a:bodyPr>
          <a:lstStyle/>
          <a:p>
            <a:pPr eaLnBrk="1" hangingPunct="1"/>
            <a:r>
              <a:rPr lang="es-ES" sz="2400" dirty="0"/>
              <a:t>La Fundación también recibió su mayor dotación nunca de él: £ 750.000 (£ 13.461.320 a partir de 2011). </a:t>
            </a:r>
          </a:p>
          <a:p>
            <a:pPr eaLnBrk="1" hangingPunct="1"/>
            <a:r>
              <a:rPr lang="es-ES" sz="2400" dirty="0"/>
              <a:t>Una de las propiedades cercanas auxiliares, el Pabellón de Eythrope, se había construido para Alice de Rothschild por el arquitecto George Devey .</a:t>
            </a:r>
          </a:p>
          <a:p>
            <a:pPr eaLnBrk="1" hangingPunct="1"/>
            <a:r>
              <a:rPr lang="es-ES" sz="2400" dirty="0"/>
              <a:t>Esto se convirtió en la casa de la viuda de James de Rothschild, Dorothy de Rothschild , conocida generalmente como "la señora James", que tuvo un gran interés en Waddesdon para el resto de su larga vida. </a:t>
            </a:r>
          </a:p>
          <a:p>
            <a:pPr eaLnBrk="1" hangingPunct="1"/>
            <a:r>
              <a:rPr lang="es-ES" sz="2400" dirty="0"/>
              <a:t>Eythrope y el resto de la finca Waddesdon es propiedad de su heredero, el 4º Lord Rothschild. </a:t>
            </a:r>
          </a:p>
          <a:p>
            <a:pPr eaLnBrk="1" hangingPunct="1"/>
            <a:endParaRPr lang="es-ES" dirty="0"/>
          </a:p>
        </p:txBody>
      </p:sp>
    </p:spTree>
    <p:extLst>
      <p:ext uri="{BB962C8B-B14F-4D97-AF65-F5344CB8AC3E}">
        <p14:creationId xmlns:p14="http://schemas.microsoft.com/office/powerpoint/2010/main" val="3105415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04813"/>
            <a:ext cx="7258000" cy="5614987"/>
          </a:xfrm>
        </p:spPr>
        <p:txBody>
          <a:bodyPr>
            <a:normAutofit lnSpcReduction="10000"/>
          </a:bodyPr>
          <a:lstStyle/>
          <a:p>
            <a:pPr eaLnBrk="1" hangingPunct="1"/>
            <a:r>
              <a:rPr lang="es-ES" sz="2400" dirty="0"/>
              <a:t>Jacob Rothschild, cuarto Lord Rothschild, ha sido recientemente un benefactor importante de Waddesdon Manor través de la Fundación Alicia, una organización benéfica registrada encabezada por la familia Rothschild. </a:t>
            </a:r>
            <a:endParaRPr lang="es-ES" sz="2400" baseline="30000" dirty="0"/>
          </a:p>
          <a:p>
            <a:pPr eaLnBrk="1" hangingPunct="1"/>
            <a:r>
              <a:rPr lang="es-ES" sz="2400" dirty="0"/>
              <a:t>En un acuerdo sin precedentes, se le dio autoridad por la confianza nacional en 1993 para ejecutar Waddesdon Manor como una operación semi-independiente. </a:t>
            </a:r>
          </a:p>
          <a:p>
            <a:pPr eaLnBrk="1" hangingPunct="1"/>
            <a:r>
              <a:rPr lang="es-ES" sz="2400" dirty="0"/>
              <a:t>El Fondo ha supervisado una importante restauración, mejora y las atracciones turísticas. El Fideicomiso de Alice también ha adquirido obras de arte para complementar las colecciones existentes en Waddesdon, como </a:t>
            </a:r>
            <a:r>
              <a:rPr lang="es-ES" sz="2400" i="1" dirty="0"/>
              <a:t>Le Faiseur de Châteaux de Cartes</a:t>
            </a:r>
            <a:r>
              <a:rPr lang="es-ES" sz="2400" dirty="0"/>
              <a:t> por Jean-Baptiste-Siméon Chardin , agregado en 2007.</a:t>
            </a:r>
          </a:p>
        </p:txBody>
      </p:sp>
    </p:spTree>
    <p:extLst>
      <p:ext uri="{BB962C8B-B14F-4D97-AF65-F5344CB8AC3E}">
        <p14:creationId xmlns:p14="http://schemas.microsoft.com/office/powerpoint/2010/main" val="1827525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1052736"/>
            <a:ext cx="7113984" cy="6768877"/>
          </a:xfrm>
        </p:spPr>
        <p:txBody>
          <a:bodyPr>
            <a:normAutofit/>
          </a:bodyPr>
          <a:lstStyle/>
          <a:p>
            <a:pPr eaLnBrk="1" hangingPunct="1"/>
            <a:r>
              <a:rPr lang="es-ES" sz="2400" dirty="0"/>
              <a:t>Waddesdon tiene uno de los mejores jardines victorianos de Gran Bretaña, con un parterre, de plantas de temporada, paseos con sombra y puntos de vista, fuentes y estatuas.</a:t>
            </a:r>
          </a:p>
          <a:p>
            <a:pPr eaLnBrk="1" hangingPunct="1"/>
            <a:r>
              <a:rPr lang="es-ES" sz="2400" dirty="0"/>
              <a:t>En su corazón se encuentra el Aviario, provisto de las especies que alguna vez fueron parte de la colección del Barón.</a:t>
            </a:r>
            <a:br>
              <a:rPr lang="es-ES" sz="2400" dirty="0"/>
            </a:br>
            <a:r>
              <a:rPr lang="es-ES" sz="2400" dirty="0"/>
              <a:t>Un buen ejemplo del estilo mixto, hecho con los grandes recursos de la familia Rothschild. </a:t>
            </a:r>
          </a:p>
          <a:p>
            <a:pPr eaLnBrk="1" hangingPunct="1"/>
            <a:r>
              <a:rPr lang="es-ES" sz="2400" dirty="0"/>
              <a:t>Cinco unidades en paralelo llevan a la fachada norte.</a:t>
            </a:r>
          </a:p>
          <a:p>
            <a:pPr eaLnBrk="1" hangingPunct="1"/>
            <a:endParaRPr lang="es-ES" dirty="0"/>
          </a:p>
        </p:txBody>
      </p:sp>
    </p:spTree>
    <p:extLst>
      <p:ext uri="{BB962C8B-B14F-4D97-AF65-F5344CB8AC3E}">
        <p14:creationId xmlns:p14="http://schemas.microsoft.com/office/powerpoint/2010/main" val="957977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jardín cuenta con terrazas italianas, una pajarera de lujo, un jardín de rocas hechas de piedra artificial Pulham,estatuas italianas, francesas y holandesas , una gran colección de especies de árboles y arbustos. </a:t>
            </a:r>
          </a:p>
          <a:p>
            <a:r>
              <a:rPr lang="es-ES" dirty="0"/>
              <a:t>La práctica de la decoración de las terrazas con plantas anuales de flor elaborada, se ha reanudado. </a:t>
            </a:r>
            <a:br>
              <a:rPr lang="es-ES" dirty="0"/>
            </a:br>
            <a:br>
              <a:rPr lang="es-ES" dirty="0"/>
            </a:br>
            <a:endParaRPr lang="es-ES" dirty="0"/>
          </a:p>
        </p:txBody>
      </p:sp>
    </p:spTree>
    <p:extLst>
      <p:ext uri="{BB962C8B-B14F-4D97-AF65-F5344CB8AC3E}">
        <p14:creationId xmlns:p14="http://schemas.microsoft.com/office/powerpoint/2010/main" val="4218237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Waddesdon Manor.-x.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683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Waddesdon Manor.-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458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Waddesdon House.-Victoria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993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Waddesdon Manor.-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6988"/>
            <a:ext cx="9144000" cy="680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5946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Waddesdon Manor 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120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Waddesdon Manor.-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8391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Waddesdon Manor.-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428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Waddesdon Manor.-x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111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Waddesdon Manor.-x6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386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Waddesdon Manor.-x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443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Waddesdon Manor.-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689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Waddesdo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404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Waddesdon Hous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709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Waddesdon Manor.-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120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Waddesdon Manor.-p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16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Waddesdon Manor, Buckinghamshire, Eng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4931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2 Imagen" descr="Waddesdon Manor.-p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783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Waddesdon Manor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8708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2 Imagen" descr="Waddesdon terrace (2).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639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Waddesdon Manor.-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55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Waddesdon Manor.-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1249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Waddesdon Manor.-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785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Waddesdon Manor.-s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94106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Waddesdon Manor.-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1759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Waddesdon Manor.-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9013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Waddesdon Mano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49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Waddesdon Manor.Gardens.-x-x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876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Waddesdon Manor.-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71244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Waddesdon Manor.-2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205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Waddesdon Manor.-2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8237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Waddesdon Garden.-x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062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Waddesdon House.-Victorian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731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Waddesdon Manor.-x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13942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Waddesdon Manor.-x8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4852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Waddesdon Manor.-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6664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2 Imagen" descr="Waddesdon_Parterr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2464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Waddesdon Manor.-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32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Waddesdon Manor.-p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42574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Waddesdon Manor.-p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8099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Waddesdon Manor..-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163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Waddesdon Mano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6244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Waddesdon Mano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59131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Waddesdon Manor.-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7017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Waddesdon Manor.-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9813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Waddesdon Manor.-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59190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Waddesdon Manor.-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94254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Waddesdon Manor.-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6650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Waddesdon Manor.-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43422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Waddesdon Manor.-8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33886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Waddesdon Manor.-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8513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Waddesdon.Parterr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0654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Waddesdon Manor.-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6066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Waddesdon Manor.-3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4427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Waddesdon Manor.-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107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Waddesdon Mano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022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Waddesdon Manor.-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9568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Waddesdon Manor.-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26811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Waddesdon Manor.-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1372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Waddesdon Manor.-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2406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Waddesdon Manor.-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8021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Waddesdon Manor.-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9822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Waddesdon Manor.-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9376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Waddesdon Manor.-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47252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Waddesdon Manor.-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57205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Waddesdon Manor.-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36850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Waddesdon Manor.-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3265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Waddesdon Manor.-2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9766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Waddesdon Manor.-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27978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Waddesdon Manor.-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1263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Waddesdon Manor.-3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6894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Waddesdon Manor.-2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6532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Waddesdon Manor.-2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3647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Waddesdon Manor.-x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17253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Waddeston Manor.-Buckinghamshire.-UK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42039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Waddesdon Manor.-s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816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Waddesdon Manor.-p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1378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Waddesdon Manor.-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8735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Waddesdon Manor.-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3748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Waddesdon Manor.-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8711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Waddesdon Manor.-3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76676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Waddesdon Manor.-3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8205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Waddesdon Manor.-3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315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Waddesdon Manor.-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2235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Waddesdon Manor Gardens.-p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3606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Waddesdon Manor.-3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70116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Waddesdon Manor.-3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2161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Waddesdon Manor.-4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2868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Waddesdon Manor.-4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93727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Waddesdon Manor Gardens.-p.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0826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Waddesdon Manor Gardens.-p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1721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Waddesdon Manor Gardens,.p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31914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Waddesdon Manor Gardens.-p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456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Waddesdon Manor Gardens.-p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8899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Waddesdon Manor Gardens.Buckingham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60920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Waddesdon Manor Gardens.-p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12202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Waddesdon Manor.-4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25668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Waddesdon Manor.-4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7954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Waddesdon Manor.-4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05095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Waddesdon Manor.-4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224952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Waddesdon Manor.-4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13584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Waddesdon Manor Garden.-p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29221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Waddesdon Manor.-x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1620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Waddesdon manor.-s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2012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Waddesdon Man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9838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Waddesdon Manor.-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46313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Waddesdon Manor.-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8932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Waddesdon Manor.-p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0487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Waddesdon Manor.-p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01337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Waddesdon Manor.-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4778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Waddesdon Manor.-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24807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Waddesdon Manor.-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9114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Waddesdon Manor.-x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73709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Waddesdon Manor.-x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05755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Waddesdon Manor.-x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36319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Waddesdon Manor.-x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626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Waddesdon Manor.-x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27649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Waddesdon Manor.-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71980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Waddesdon Manor.-2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0959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Waddesdon Manor Aviary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261254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Waddesdon Manor Garden.-x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32793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Waddesdon Manor Garden.-x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944235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Waddesdon Manor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479487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Waddesdon Manor Garden.-x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68230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Waddesdon Manor Gardens.-p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94044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Waddesdon Manor Gardens.-Pelargoniums y Verben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4813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883</Words>
  <Application>Microsoft Office PowerPoint</Application>
  <PresentationFormat>Presentación en pantalla (4:3)</PresentationFormat>
  <Paragraphs>85</Paragraphs>
  <Slides>134</Slides>
  <Notes>43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134</vt:i4>
      </vt:variant>
    </vt:vector>
  </HeadingPairs>
  <TitlesOfParts>
    <vt:vector size="139" baseType="lpstr">
      <vt:lpstr>Calibri</vt:lpstr>
      <vt:lpstr>Century Schoolbook</vt:lpstr>
      <vt:lpstr>Wingdings</vt:lpstr>
      <vt:lpstr>Wingdings 2</vt:lpstr>
      <vt:lpstr>Default Theme</vt:lpstr>
      <vt:lpstr>EUROPA.-LA VUELTA AL MUNDO EN 885 JARDINES.-REINO UNIDO.-BUCKINGHAMSHIRE.-III WADDESDON MANOR</vt:lpstr>
      <vt:lpstr>Waddesdon Manor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5</cp:revision>
  <dcterms:created xsi:type="dcterms:W3CDTF">2013-09-08T06:06:48Z</dcterms:created>
  <dcterms:modified xsi:type="dcterms:W3CDTF">2018-03-09T15:48:52Z</dcterms:modified>
</cp:coreProperties>
</file>