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382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385" r:id="rId24"/>
    <p:sldId id="38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83" r:id="rId64"/>
    <p:sldId id="315" r:id="rId65"/>
    <p:sldId id="316" r:id="rId66"/>
    <p:sldId id="317" r:id="rId67"/>
    <p:sldId id="318" r:id="rId68"/>
    <p:sldId id="384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52" r:id="rId103"/>
    <p:sldId id="353" r:id="rId104"/>
    <p:sldId id="354" r:id="rId105"/>
    <p:sldId id="355" r:id="rId106"/>
    <p:sldId id="356" r:id="rId107"/>
    <p:sldId id="357" r:id="rId108"/>
    <p:sldId id="358" r:id="rId109"/>
    <p:sldId id="359" r:id="rId110"/>
    <p:sldId id="360" r:id="rId111"/>
    <p:sldId id="361" r:id="rId112"/>
    <p:sldId id="362" r:id="rId113"/>
    <p:sldId id="363" r:id="rId114"/>
    <p:sldId id="364" r:id="rId115"/>
    <p:sldId id="365" r:id="rId116"/>
    <p:sldId id="366" r:id="rId117"/>
    <p:sldId id="367" r:id="rId118"/>
    <p:sldId id="368" r:id="rId119"/>
    <p:sldId id="369" r:id="rId120"/>
    <p:sldId id="370" r:id="rId121"/>
    <p:sldId id="371" r:id="rId122"/>
    <p:sldId id="372" r:id="rId123"/>
    <p:sldId id="373" r:id="rId124"/>
    <p:sldId id="374" r:id="rId125"/>
    <p:sldId id="375" r:id="rId126"/>
    <p:sldId id="376" r:id="rId127"/>
    <p:sldId id="377" r:id="rId128"/>
    <p:sldId id="378" r:id="rId129"/>
    <p:sldId id="379" r:id="rId130"/>
    <p:sldId id="380" r:id="rId131"/>
    <p:sldId id="381" r:id="rId1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4109CC-0F18-4574-8C60-A564480E2F00}" type="datetimeFigureOut">
              <a:rPr lang="es-ES" smtClean="0"/>
              <a:t>09/03/2018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E4E7F3-D6A5-4259-941C-15C517EA650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29125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Bosvigos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8BA331-3E1A-4F1E-9533-156DDBB7EE83}" type="slidenum">
              <a:rPr lang="es-E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Bosvigos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8B2748-DE2A-43D3-9BD6-97C039AEC2F1}" type="slidenum">
              <a:rPr lang="es-E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Bosvigos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6D32673-61FD-4BA6-B364-9254A6B5289A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Bosvigos Garden.-Helleborus</a:t>
            </a:r>
          </a:p>
        </p:txBody>
      </p:sp>
      <p:sp>
        <p:nvSpPr>
          <p:cNvPr id="132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4497E3B1-72B3-410F-A97B-DEB2835B1CBF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Bosvigos Garden.-Clerodendron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1E0D71-79DB-49EF-8FC7-167C52DEA814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Bosvigos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B16BC0-A2A7-4B28-BB63-2652AC1D4E67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Bosvigos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EB86EB8-6FFA-4BC5-8136-188C15CF9719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Bosvigos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02C5D49-780D-40BD-833D-EE147A0F3B36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Caerhays Castle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EB0C9B-3705-4DBC-996F-52F5406AFC64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Caerhays Castle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375DC3-BC73-487F-B4E2-FC7BFF0932BB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Caerhays Castle.-Magnolia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A7C93EA-6BE5-4D0B-80CA-DDA72745728C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Caerhays Castle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1067283-6EFC-48E8-A19D-2B16C0AF606A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Caerhays Castle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B859054-B590-4F27-85D2-CDB41BDF3C5A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Caerhays Castle</a:t>
            </a:r>
          </a:p>
        </p:txBody>
      </p:sp>
      <p:sp>
        <p:nvSpPr>
          <p:cNvPr id="133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B0C17774-CFEE-40E3-B0A2-71B0675BCE56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Caerhays Castle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377A595-D08B-450B-8367-D7C18A194986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Caerhays Castle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EC26DEA-5F3B-469E-B417-FAB236505A9B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Caerhays Castle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E4E7F3-D6A5-4259-941C-15C517EA6505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327543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Caerhays Castle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E4E7F3-D6A5-4259-941C-15C517EA6505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893789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Cotehele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032EF3D-023E-4ECA-88B4-A27903C6A006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Cotehele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795BBB7-0315-4D3E-9EA0-08C39860FA25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Cotehele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A2CCAE8-6A32-40E0-AA97-E4AD97D42180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Cotehele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4743D8-604E-49BB-A668-B051BC8EE730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Cotehele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E7B11A-6349-4FDD-ADA7-74A568249F2E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Cotehele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05BAB3-8721-47F7-A783-536D2CF3BA31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Cotehele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CB33FB-26FC-48D2-B074-83A8D6FD2705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Cotehele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F7593F-1C06-41F8-828F-5462091BCE39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Cotehele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9E324B-958B-4D57-8CA8-12C7F18E2855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Cotehele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AFC485-6747-4A04-ABD2-CB563CF9AE3E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Cotehele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B5C1DB0-A3B8-40E5-8BA2-FA99BEAFD969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Cotehele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617527C-4013-4344-89F6-32ABCCCD09D2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Cotehele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5DE9A8-E17D-4E13-9A62-EC10F583F2C7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Cotehele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DFE50F-F897-4C28-B1A1-364829279A27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Cotehele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0D57B7-D640-4DCF-8F2F-F47E2672DF0D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Cotehele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05B2148-ED87-461F-AAF1-7C2DC6B7F857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Cotehele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78B5E0-3FAE-4972-A9BD-71095FF9F792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Cotehele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12BD5E5-18AA-4078-97C3-170FDFC45FCC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Cotehele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167137-B7B2-4EB7-894F-8C7B595CC0AB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Cotehele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5504E54-00F2-45C7-8D51-6E78B3FDEABF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Cotehele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C2AF2E-6432-456D-861E-9401C3CDC596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Cotehele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A07A12-23EC-40AB-8D30-5EA7C1E54DDE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Cotehele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81D4F05-F2CC-48EA-B807-825239923AC5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Cotehele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93900F-AD67-4267-99AA-CB2EDD368CC6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Cotehele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21F95BC-E4DA-41AF-B80B-86B0A7D6F1EC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Cotehele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E53837-4C03-458C-9D4D-5A74BF6423DC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Cotehele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09B698-9A0B-449D-8118-F9C24AD4B3D7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Cotehele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0BC723-750C-4C76-81C3-D73EE528A85A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Cotehele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DBF374-1B9E-4965-9AD1-F51A86114873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Cotehele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AADB15-BE24-4BC8-B72F-8D2BC26E2F58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 Eden Project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76A842D-EB8F-44AB-8EF2-A1771660CA8F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Eden Project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6579D81-C28F-4BBA-A472-45B93939DB57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Eden Project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D9ECA4-079C-42D8-97E6-09CDD2715294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Eden Project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6F28C6-188B-49D7-BF79-00724AD3057D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Eden Project</a:t>
            </a:r>
          </a:p>
        </p:txBody>
      </p:sp>
      <p:sp>
        <p:nvSpPr>
          <p:cNvPr id="134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5676AE98-0313-4325-8190-E7DFCEEFD557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Eden Project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C4B2E8-7E80-4CD7-93E2-BC89B7983F64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Eden Project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D79B70-1BFF-4769-9991-C6E51CF07CDD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Eden Project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F32B9AD-B8D3-469A-B25C-6562B88F87B2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Eden Project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7EC054-2665-4E9A-82BA-463BC8A26BC4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Eden Project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72CE2D9-B93B-4F02-B4AA-4FB89558F339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Eden Project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A8A603-16FC-4B69-862F-F7241D0C69C8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Eden Project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81DEC1-53B1-40C8-BAE5-5D7AC645F053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Eden Project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F3CBC1F-BA0E-4FEE-A6A1-BAD3049C406D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Eden Project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BF1E74A-D3A2-4E75-A7A2-42F89D21676E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Eden Project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92D2A0B-05F9-4908-8DBC-149721AAEF42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Eden Project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0C12A58-559A-4672-80F1-C70429337AF1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Eden Project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72A135C-134B-45F0-8EE2-343E26E725D8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Eden Project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B0D8CC-0F51-4BB6-B0FE-3C8895A21D6B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Eden Project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A3DFAB-7541-48E4-BAF3-0B41C0A82373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Eden Project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DDC57F8-3049-439D-81DA-B4FC1BE3B62E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Eden Project</a:t>
            </a:r>
          </a:p>
        </p:txBody>
      </p:sp>
      <p:sp>
        <p:nvSpPr>
          <p:cNvPr id="135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6314EC95-26AB-4DE4-B1D9-6C2EA3147FDD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Eden Project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AA8685-AD5D-4C43-BC8A-487435D70981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Eden Project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DD46703-D4F8-41A5-8733-5B35BAFED2A1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Eden Project</a:t>
            </a:r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746881D7-8DF4-40E4-861E-256BDAEE04B2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Eden Project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8AD0B6-3CC0-413A-B110-537D2EBE43EC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Eden Project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F99164D-02E1-4D26-AB3C-641ADB5B6964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Eden Project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C144F95-9C72-480F-83D5-945168330F08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Eden Project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6071C7-D310-4DC6-8A97-6A791A6E9E67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Eden Project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677F71-BD73-4DA1-9B29-0D1E7DAF3706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Eden Project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B5DA33-DFF9-48B1-B484-9E3C3143E2FD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Eden Project</a:t>
            </a:r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CA6E7E2F-8DD7-4314-B8B4-6A39BB290364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Eden Project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8A27669-CA6C-49EB-9F12-841CEF2BD9DB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Eden Project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48D053-AD84-455B-BAB6-FB71DD18D329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Eden Project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4AD5B5-7815-48A2-B396-4A5136DD61A5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Eden Project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54923F-0CEB-41C8-AE59-4EF3D61A580C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Eden Project</a:t>
            </a:r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61294392-BD31-4E68-85B2-4DFB8BB467D1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Eden Project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BF4607-0B93-4CB6-B3C0-E5AA76D6604F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Eden Project</a:t>
            </a:r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DBC98C85-4733-4A92-B763-256E8D2CE75B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Eden Project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A94124-ACE7-46C7-92BC-C46858108729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Eden Project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FB0279-FEC6-4660-B8DA-9CE459F70D76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Eden Project</a:t>
            </a:r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C112B746-5139-4408-AF0C-B9D8CA068A2C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Eden Project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73E6B9-9E00-4206-8525-EA0A7A2A3113}" type="slidenum">
              <a:rPr lang="es-ES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Eden Project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2378257-BB8C-47B3-8F03-9A1DC6D545CF}" type="slidenum">
              <a:rPr lang="es-ES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Eden Project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B72C848-ABE0-46E9-8F96-DA63634CB15E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Eden Project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5D9ED8-0612-4B6E-BCEE-32437DC48BE8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Eden Project</a:t>
            </a:r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45B59B74-16F7-44FF-96C0-668683811836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116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Eden Project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194C3F-7A54-4845-B0BD-F519D1A92004}" type="slidenum">
              <a:rPr lang="es-ES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Eden Project</a:t>
            </a:r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33C8AE23-87EF-4C16-9EA1-3064AF2AF146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118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Pencarrow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6171E3-533C-4B6E-B06B-F198CE848515}" type="slidenum">
              <a:rPr lang="es-ES">
                <a:solidFill>
                  <a:prstClr val="black"/>
                </a:solidFill>
              </a:rPr>
              <a:pPr>
                <a:defRPr/>
              </a:pPr>
              <a:t>121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Pencarrow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110DBF0-BA67-4BF1-879A-94C1B20A760A}" type="slidenum">
              <a:rPr lang="es-ES">
                <a:solidFill>
                  <a:prstClr val="black"/>
                </a:solidFill>
              </a:rPr>
              <a:pPr>
                <a:defRPr/>
              </a:pPr>
              <a:t>122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Pencarrow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208AA2A-DD34-4526-8EFA-8972BC77206F}" type="slidenum">
              <a:rPr lang="es-ES">
                <a:solidFill>
                  <a:prstClr val="black"/>
                </a:solidFill>
              </a:rPr>
              <a:pPr>
                <a:defRPr/>
              </a:pPr>
              <a:t>123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Pencarrow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C0D3EF-F826-4BE2-BAD0-77620AD57FA2}" type="slidenum">
              <a:rPr lang="es-ES">
                <a:solidFill>
                  <a:prstClr val="black"/>
                </a:solidFill>
              </a:rPr>
              <a:pPr>
                <a:defRPr/>
              </a:pPr>
              <a:t>124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Pencarrow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45CD3C-4F3F-4818-98B2-3AB4FBED1E0D}" type="slidenum">
              <a:rPr lang="es-ES">
                <a:solidFill>
                  <a:prstClr val="black"/>
                </a:solidFill>
              </a:rPr>
              <a:pPr>
                <a:defRPr/>
              </a:pPr>
              <a:t>125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Pencarrow</a:t>
            </a:r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6BC588BF-7F3A-4A12-BDC4-C21DC42F804D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126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8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Pencarrow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70C54-6063-4471-806F-4CE432998FE5}" type="slidenum">
              <a:rPr lang="es-ES">
                <a:solidFill>
                  <a:prstClr val="black"/>
                </a:solidFill>
              </a:rPr>
              <a:pPr>
                <a:defRPr/>
              </a:pPr>
              <a:t>127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9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Pencarrow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B7EACE-5609-4FDA-AAFB-C80B21FAF5F2}" type="slidenum">
              <a:rPr lang="es-ES">
                <a:solidFill>
                  <a:prstClr val="black"/>
                </a:solidFill>
              </a:rPr>
              <a:pPr>
                <a:defRPr/>
              </a:pPr>
              <a:t>128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Pencarrow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285951-2173-49C7-832B-CB9762E4D6C7}" type="slidenum">
              <a:rPr lang="es-ES">
                <a:solidFill>
                  <a:prstClr val="black"/>
                </a:solidFill>
              </a:rPr>
              <a:pPr>
                <a:defRPr/>
              </a:pPr>
              <a:t>129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1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Pencarrow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D3DA87-C4EF-4460-99B2-78310DA31614}" type="slidenum">
              <a:rPr lang="es-ES">
                <a:solidFill>
                  <a:prstClr val="black"/>
                </a:solidFill>
              </a:rPr>
              <a:pPr>
                <a:defRPr/>
              </a:pPr>
              <a:t>130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2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Pencarrow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17E6F5C-EDB6-45F9-9530-E200BD7400A3}" type="slidenum">
              <a:rPr lang="es-ES">
                <a:solidFill>
                  <a:prstClr val="black"/>
                </a:solidFill>
              </a:rPr>
              <a:pPr>
                <a:defRPr/>
              </a:pPr>
              <a:t>131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4/49/Caerhayes_Castle3.jpg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246440" cy="2232248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JARDINES.-REINO UNIDO.-</a:t>
            </a:r>
            <a:br>
              <a:rPr lang="es-ES" sz="3200" dirty="0"/>
            </a:br>
            <a:r>
              <a:rPr lang="es-ES" sz="3200" dirty="0"/>
              <a:t>CORNWALL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427984" y="4509120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r>
              <a:rPr lang="es-ES" sz="2800" dirty="0"/>
              <a:t>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Bosvigos Garden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13984" cy="54102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Una serie de jardines amurallados, que rodean una casa de estilo georgiano. </a:t>
            </a:r>
          </a:p>
          <a:p>
            <a:pPr eaLnBrk="1" hangingPunct="1"/>
            <a:r>
              <a:rPr lang="es-ES" sz="2400" dirty="0"/>
              <a:t>Los jardines están plantados con plantas bien escogidas e inusuales. </a:t>
            </a:r>
          </a:p>
          <a:p>
            <a:pPr eaLnBrk="1" hangingPunct="1"/>
            <a:r>
              <a:rPr lang="es-ES" sz="2400" dirty="0"/>
              <a:t>Hay un conservatorio siglo XIX y un jardín arbolado. </a:t>
            </a:r>
          </a:p>
          <a:p>
            <a:pPr eaLnBrk="1" hangingPunct="1"/>
            <a:r>
              <a:rPr lang="es-ES" sz="2400" dirty="0"/>
              <a:t>Dedicados jardineros y Wendy Perry Michael tenían una misión clara, cuando se pusieron a trabajar en el destartalado terreno en su casa, Bosvigo en las afueras de Truro. </a:t>
            </a:r>
          </a:p>
          <a:p>
            <a:pPr eaLnBrk="1" hangingPunct="1"/>
            <a:r>
              <a:rPr lang="es-ES" sz="2400" dirty="0"/>
              <a:t>Ambos anhelaban un jardín con el verano en mente</a:t>
            </a:r>
            <a:r>
              <a:rPr lang="es-ES" dirty="0"/>
              <a:t>. </a:t>
            </a:r>
          </a:p>
          <a:p>
            <a:pPr eaLnBrk="1" hangingPunct="1">
              <a:buFont typeface="Wingdings 2" pitchFamily="18" charset="2"/>
              <a:buNone/>
            </a:pPr>
            <a:br>
              <a:rPr lang="es-ES" dirty="0"/>
            </a:br>
            <a:br>
              <a:rPr lang="es-ES" dirty="0"/>
            </a:br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39630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81075"/>
            <a:ext cx="7041976" cy="5038725"/>
          </a:xfrm>
        </p:spPr>
        <p:txBody>
          <a:bodyPr/>
          <a:lstStyle/>
          <a:p>
            <a:pPr eaLnBrk="1" hangingPunct="1"/>
            <a:r>
              <a:rPr lang="es-ES" sz="2400" dirty="0"/>
              <a:t>Soñaban con un lugar lleno de plantas raras e inusuales, un equilibrio entre los formales e informales, debido a la forma y el contorno de los motivos, una serie de distintos jardines en una huerta.</a:t>
            </a:r>
          </a:p>
          <a:p>
            <a:pPr eaLnBrk="1" hangingPunct="1"/>
            <a:r>
              <a:rPr lang="es-ES" sz="2400" dirty="0"/>
              <a:t>El jardín en caliente es un castillo de fuegos artificiales de color programados para estallar en agosto con el naranja de las Crocosmias, Heleniums amarillos, salvias rojas, Lobelia y Dalias extravagantes, todos unidos con un tapiz de hojas sensual follaje oscuro. </a:t>
            </a:r>
          </a:p>
          <a:p>
            <a:pPr eaLnBrk="1" hangingPunct="1"/>
            <a:r>
              <a:rPr lang="es-ES" sz="2400" dirty="0"/>
              <a:t>El jardín de Woodland tiene un sinuoso camino  a través del mismo.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75052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7 Imagen" descr="Bosvigo Garden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6571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Bosvigo Garden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26064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Bosvigo Gardens show_im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370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Bosvigo Gardens.-hellebore db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6709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4295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50" y="0"/>
            <a:ext cx="9251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494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12171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84045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Caerhays Castle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b="1" dirty="0"/>
              <a:t>Caerhays Castle</a:t>
            </a:r>
            <a:r>
              <a:rPr lang="es-ES" dirty="0"/>
              <a:t> es una semi-almenada casa solariega situada a (0,80 km) al sur de San Miguel Caerhays , un pueblo de Cornwall , Inglaterra 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Que se encuentra frente Porthluney Cove en el Canal Inglés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jardín del castillo alberga la mayor colección de magnolias en Inglaterra y contiene una de las cuatro colecciones nacionales de Magnolia  bajo los auspicios del Consejo Nacional para la Conservación de Plantas y Jardines.</a:t>
            </a:r>
          </a:p>
        </p:txBody>
      </p:sp>
    </p:spTree>
    <p:extLst>
      <p:ext uri="{BB962C8B-B14F-4D97-AF65-F5344CB8AC3E}">
        <p14:creationId xmlns:p14="http://schemas.microsoft.com/office/powerpoint/2010/main" val="20177577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980728"/>
            <a:ext cx="7467600" cy="5493224"/>
          </a:xfrm>
        </p:spPr>
        <p:txBody>
          <a:bodyPr/>
          <a:lstStyle/>
          <a:p>
            <a:r>
              <a:rPr lang="es-ES" dirty="0"/>
              <a:t>En la Edad Media , la casa perteneció a la familia Arundell.</a:t>
            </a:r>
          </a:p>
          <a:p>
            <a:r>
              <a:rPr lang="es-ES" dirty="0"/>
              <a:t> Alrededor de 1379, pasó por matrimonio a la familia Trevanion después de que el matrimonio de Robert Trevanion a Johanna, hija y heredera de Rudolph Arundell de Caerhays.</a:t>
            </a:r>
          </a:p>
          <a:p>
            <a:r>
              <a:rPr lang="es-ES" dirty="0"/>
              <a:t>El jardín del castillo abarca casi (0,49 km 2), atravesada por cuatro rutas con nombre (Ruta Roja Ruta Azul, la Ruta Amarilla, y la Ruta Verde) y navegado por senderos, caminos de hierba, y los pasos. 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00323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7185992" cy="5399087"/>
          </a:xfrm>
        </p:spPr>
        <p:txBody>
          <a:bodyPr>
            <a:normAutofit/>
          </a:bodyPr>
          <a:lstStyle/>
          <a:p>
            <a:pPr eaLnBrk="1" hangingPunct="1"/>
            <a:r>
              <a:rPr lang="es-ES" sz="2400" dirty="0"/>
              <a:t>El jardín es el hogar de 600 variedades de plantas, incluyendo árboles y arbustos, tales como azaleas y camelias . </a:t>
            </a:r>
          </a:p>
          <a:p>
            <a:pPr eaLnBrk="1" hangingPunct="1"/>
            <a:r>
              <a:rPr lang="es-ES" sz="2400" dirty="0"/>
              <a:t>En 1917, había más de 250 tipos de rododendros  El jardín alberga la mayor colección de magnolias en Inglaterra.</a:t>
            </a:r>
          </a:p>
        </p:txBody>
      </p:sp>
    </p:spTree>
    <p:extLst>
      <p:ext uri="{BB962C8B-B14F-4D97-AF65-F5344CB8AC3E}">
        <p14:creationId xmlns:p14="http://schemas.microsoft.com/office/powerpoint/2010/main" val="24180849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caerhays 17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12638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Caerhays_castle_cornwal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32507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caerhays 30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42801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caerhays 29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1886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caerhays 3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43835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caerhays 35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51294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Caerhays Castle-Grounds,PICT203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4" b="156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49454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Archivo: Caerhayes Castle3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67156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lick image to clo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549" y="381"/>
            <a:ext cx="4876582" cy="714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81"/>
            <a:ext cx="4876800" cy="714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72879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federmohn.at/photogallery/Urlaube/Cornwall/Caerhays%20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79401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Cotehele Gardens</a:t>
            </a:r>
          </a:p>
        </p:txBody>
      </p:sp>
      <p:sp>
        <p:nvSpPr>
          <p:cNvPr id="2765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b="1" dirty="0"/>
              <a:t>Cotehele,</a:t>
            </a:r>
            <a:r>
              <a:rPr lang="es-ES" sz="2400" dirty="0"/>
              <a:t> es una casa medieval estilo Tudor ubicada en la parroquia de Calstock , Cornwall , Inglaterra , Reino Unido</a:t>
            </a:r>
          </a:p>
          <a:p>
            <a:pPr eaLnBrk="1" hangingPunct="1"/>
            <a:r>
              <a:rPr lang="es-ES" sz="2400" dirty="0"/>
              <a:t>En Cornish el topónimo es Koesheyl (el arroyo en el bosque tal vez). </a:t>
            </a:r>
          </a:p>
          <a:p>
            <a:pPr eaLnBrk="1" hangingPunct="1"/>
            <a:r>
              <a:rPr lang="es-ES" sz="2400" dirty="0"/>
              <a:t>Probablemente de origen alrededor del año 1300, las principales fases de la construcción parecen haber sido por Sir Richard Edgcumbe 1485-89 y su hijo, Sir Piers Edgcumbe, 1489 a 1520. </a:t>
            </a:r>
          </a:p>
          <a:p>
            <a:pPr eaLnBrk="1" hangingPunct="1"/>
            <a:r>
              <a:rPr lang="es-ES" sz="2400" dirty="0"/>
              <a:t>Esta casa es una de las menos alteradas de las casas con entramado en el Reino Unido</a:t>
            </a:r>
          </a:p>
        </p:txBody>
      </p:sp>
    </p:spTree>
    <p:extLst>
      <p:ext uri="{BB962C8B-B14F-4D97-AF65-F5344CB8AC3E}">
        <p14:creationId xmlns:p14="http://schemas.microsoft.com/office/powerpoint/2010/main" val="22401788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6969968" cy="5470525"/>
          </a:xfrm>
        </p:spPr>
        <p:txBody>
          <a:bodyPr/>
          <a:lstStyle/>
          <a:p>
            <a:pPr eaLnBrk="1" hangingPunct="1"/>
            <a:r>
              <a:rPr lang="es-ES" sz="2400" dirty="0"/>
              <a:t>Las dependencias incluyen un palomar de piedra en un notable estado de conservación. </a:t>
            </a:r>
            <a:endParaRPr lang="es-ES" sz="2400" baseline="30000" dirty="0"/>
          </a:p>
          <a:p>
            <a:pPr eaLnBrk="1" hangingPunct="1"/>
            <a:r>
              <a:rPr lang="es-ES" sz="2400" dirty="0"/>
              <a:t>Durante siglos, una casa de la familia Edgcumbe , la casa y los bienes están ahora bajo el cuidado del National Trust . </a:t>
            </a:r>
          </a:p>
          <a:p>
            <a:pPr eaLnBrk="1" hangingPunct="1"/>
            <a:r>
              <a:rPr lang="es-ES" sz="2400" dirty="0"/>
              <a:t> Los terrenos se extienden hacia abajo a un muelle en el río Tamar , donde hay un puesto de avanzada del Museo Marítimo Nacional . </a:t>
            </a:r>
          </a:p>
          <a:p>
            <a:pPr eaLnBrk="1" hangingPunct="1"/>
            <a:r>
              <a:rPr lang="es-ES" sz="2400" dirty="0"/>
              <a:t>Los jardines y parques se enumeran como grado II * en el Registro de Parques y Jardines de especial interés histórico en Inglaterra.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968395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2 Imagen" descr="Cotehele Gardens.-Cornwal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70592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cOtehele Gardens.-Cornwall.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75272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Cotehele Gardens.-Cornwall.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94018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Cotehele House Gardens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78597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Cotehele.-u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38411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Cotehele.x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41018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Cotehele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6670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Cotehele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49754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Cotehele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52294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Cotehele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00069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Cotehele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27312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Cotehele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63726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Cotehele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00811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Cotehele.-entre_jard_clos_garden_house_smal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00494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Cotehele.-gardenhouse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115550" cy="758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47033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Cotehele.-gardenhouseov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36163" cy="745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25297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Cotehele.-Garden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41687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Cotehele.House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75252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Cotehele.-x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76651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Cotehele.-x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03395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Cotehele.-x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424374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Cotehele.-x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136199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2 Imagen" descr="Cotehele garden_hous6_smal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27527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Cotehele Gardens.-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404710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Cotehele Gardens.-Cornwall.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01144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2 Imagen" descr="Cotehele Gardens.-Cornwall.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574520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Cotehele Gardens.-Cornwall.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411235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2 Imagen" descr="Cotehele Hou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281421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2 Imagen" descr="Cotehele House Garden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363907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Cotehele House Gardens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540737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2 Imagen" descr="Cotehele_garden_daffodil_meado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14984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Cotehele_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885012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Cotehele_garden_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148441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Eden Project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5141168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</a:t>
            </a:r>
            <a:r>
              <a:rPr lang="es-ES" b="1" dirty="0"/>
              <a:t>Proyecto Edén</a:t>
            </a:r>
            <a:r>
              <a:rPr lang="es-ES" dirty="0"/>
              <a:t> es una atracción turística de Cornwall en el Reino Unido , incluyendo el más grande del mundo de efecto invernadero . </a:t>
            </a:r>
            <a:endParaRPr lang="es-ES" baseline="30000" dirty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Dentro de los artificiales biomas hay plantas que se recogen en todo el mundo.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proyecto está ubicado en una recuperada cantera de caolinita , ubicada a 2 kilómetros  de la ciudad de St Blazey y 5 kilómetros  de la mayor ciudad de St Austell , Cornwall.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complejo está dominado por dos grandes recintos que consta de las cúpulas contiguas que albergan miles de plantas de especies y cada caja unidad emula un bioma natural.</a:t>
            </a:r>
          </a:p>
        </p:txBody>
      </p:sp>
    </p:spTree>
    <p:extLst>
      <p:ext uri="{BB962C8B-B14F-4D97-AF65-F5344CB8AC3E}">
        <p14:creationId xmlns:p14="http://schemas.microsoft.com/office/powerpoint/2010/main" val="278185839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113984" cy="5470525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s-ES" sz="2400" dirty="0"/>
              <a:t>Los domos formados por cientos de hexagonales y pentagonales, las células infladas de plástico con el apoyo de marcos de acero. </a:t>
            </a:r>
          </a:p>
          <a:p>
            <a:pPr eaLnBrk="1" hangingPunct="1"/>
            <a:r>
              <a:rPr lang="es-ES" sz="2400" dirty="0"/>
              <a:t>La primera cúpula emula un medio ambiente tropical , y la segunda una de ambiente Mediterráneo. </a:t>
            </a:r>
          </a:p>
          <a:p>
            <a:pPr eaLnBrk="1" hangingPunct="1"/>
            <a:r>
              <a:rPr lang="es-ES" sz="2400" dirty="0"/>
              <a:t>El proyecto fue concebido por Tim Smit y diseñado por el arquitecto Nicholas Grimshaw y la firma de ingeniería Anthony Hunt &amp; Associates (ahora parte de Sinclair Knight Merz ). </a:t>
            </a:r>
          </a:p>
          <a:p>
            <a:pPr eaLnBrk="1" hangingPunct="1"/>
            <a:r>
              <a:rPr lang="es-ES" sz="2400" dirty="0"/>
              <a:t>Davis Langdon llevó a cabo la gestión de proyectos, Sir Robert McAlpine y Alfred McAlpine fue la construcción y MERO  ha diseñado y construido los biomas.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7180785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6969968" cy="5399087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Consultores Uso de la Tierra llevaron el plan maestro y diseño del paisaje.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proyecto se tardo dos años y medio para construir y se abrió al público el 17 de marzo de 2001.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bioma  tropical , cubre 1,56 hectáreas  y mide 55 metros  de alto, 100 metros  de ancho y 200 metros  de largo.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Se utiliza para planta tropicales , tales como frutos del plátano, árboles, café , caucho y el gigante de bambú , y se mantiene a una temperatura tropical y el nivel de humedad.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3023181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92696"/>
            <a:ext cx="7467600" cy="5781256"/>
          </a:xfrm>
        </p:spPr>
        <p:txBody>
          <a:bodyPr/>
          <a:lstStyle/>
          <a:p>
            <a:r>
              <a:rPr lang="es-ES" dirty="0"/>
              <a:t>El bioma  Mediterráneo cubre 0.654 hectáreas  y mide 35 metros  de alto, 65 metros  de ancho y 135 metros  de largo. </a:t>
            </a:r>
          </a:p>
          <a:p>
            <a:r>
              <a:rPr lang="es-ES" dirty="0"/>
              <a:t>Alberga plantas, tales como olivos y  viñedos y varias esculturas.</a:t>
            </a:r>
          </a:p>
          <a:p>
            <a:r>
              <a:rPr lang="es-ES" dirty="0"/>
              <a:t>El bioma del exterior (que no está cubierto) representa a las regiones templadas del mundo, con plantas como el té , lavanda , lúpulo , cáñamo y girasol . </a:t>
            </a:r>
          </a:p>
          <a:p>
            <a:r>
              <a:rPr lang="es-ES" dirty="0"/>
              <a:t>La estructura hexagonal mirando desde el interior </a:t>
            </a:r>
          </a:p>
          <a:p>
            <a:r>
              <a:rPr lang="es-ES" dirty="0"/>
              <a:t>Los biomas cubiertos se construyen con un tubular de acero (hex-tri-hex) con paneles de revestimiento exterior en su mayoría 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1259537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7041976" cy="5399087"/>
          </a:xfrm>
        </p:spPr>
        <p:txBody>
          <a:bodyPr>
            <a:normAutofit/>
          </a:bodyPr>
          <a:lstStyle/>
          <a:p>
            <a:pPr eaLnBrk="1" hangingPunct="1"/>
            <a:r>
              <a:rPr lang="es-ES" sz="2400" dirty="0"/>
              <a:t>El vidrio se evitó debido a su peso y los peligros potenciales. Los paneles de revestimiento  están creados a partir de varias capas delgadas de UV transparente ETFE película , que se cierran en torno a su perímetro y se infla para crear un gran colchón.</a:t>
            </a:r>
          </a:p>
          <a:p>
            <a:r>
              <a:rPr lang="es-ES" dirty="0"/>
              <a:t>El cojín resultante actúa como una manta térmica para la estructura. </a:t>
            </a:r>
          </a:p>
          <a:p>
            <a:r>
              <a:rPr lang="es-ES" dirty="0"/>
              <a:t>El material ETFE es resistente a la mayoría de las manchas, que simplemente lavar en la lluvia. Si es necesario, la limpieza puede ser realizada por abseilers .</a:t>
            </a:r>
          </a:p>
          <a:p>
            <a:pPr eaLnBrk="1" hangingPunct="1"/>
            <a:endParaRPr lang="es-ES" sz="2400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6658477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6969968" cy="5543550"/>
          </a:xfrm>
        </p:spPr>
        <p:txBody>
          <a:bodyPr>
            <a:normAutofit/>
          </a:bodyPr>
          <a:lstStyle/>
          <a:p>
            <a:pPr eaLnBrk="1" hangingPunct="1"/>
            <a:r>
              <a:rPr lang="es-ES" sz="2400" dirty="0"/>
              <a:t>Aunque el ETFE es susceptible a los pinchazos, estos pueden ser fácilmente corregidos con cinta ETFE. </a:t>
            </a:r>
          </a:p>
          <a:p>
            <a:pPr eaLnBrk="1" hangingPunct="1"/>
            <a:r>
              <a:rPr lang="es-ES" sz="2400" dirty="0"/>
              <a:t>La estructura está completamente asentada </a:t>
            </a:r>
            <a:r>
              <a:rPr lang="es-ES" dirty="0"/>
              <a:t>sobre</a:t>
            </a:r>
            <a:r>
              <a:rPr lang="es-ES" sz="2400" dirty="0"/>
              <a:t> sí misma, sin apoyos internos, y toma la forma de una estructura  geodésica..</a:t>
            </a:r>
          </a:p>
          <a:p>
            <a:pPr eaLnBrk="1" hangingPunct="1"/>
            <a:r>
              <a:rPr lang="es-ES" sz="2400" dirty="0"/>
              <a:t>Los paneles varían en tamaño de hasta 9 metros  de ancho, con la más grande en la parte superior de la estructura. </a:t>
            </a:r>
          </a:p>
          <a:p>
            <a:pPr eaLnBrk="1" hangingPunct="1"/>
            <a:r>
              <a:rPr lang="es-ES" sz="2400" dirty="0"/>
              <a:t>La tecnología ETFE fue suministrado e instalado por la firma vectorial Foiltec , que también es responsable para el mantenimiento continuo de la vaina.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4843988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113984" cy="5614987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La primera parte del Proyecto Edén, en el centro de visitantes, abrió sus puertas al público en mayo de 2000. El sitio completo abrió el 17 de marzo de 2001.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proyecto fue sede del concierto "Africa Calling" del Live 8 serie de conciertos el 2 de julio de 2005.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También fue utilizado como lugar de rodaje para el 2002 de James Bond, película, </a:t>
            </a:r>
            <a:r>
              <a:rPr lang="es-ES" i="1" dirty="0"/>
              <a:t>Muere otro día</a:t>
            </a:r>
            <a:r>
              <a:rPr lang="es-ES" dirty="0"/>
              <a:t> (protagonizada por Pierce Brosnan ).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También ofreció algunas plantas para el Museo Británico 's África jardín. </a:t>
            </a:r>
          </a:p>
        </p:txBody>
      </p:sp>
    </p:spTree>
    <p:extLst>
      <p:ext uri="{BB962C8B-B14F-4D97-AF65-F5344CB8AC3E}">
        <p14:creationId xmlns:p14="http://schemas.microsoft.com/office/powerpoint/2010/main" val="168141589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2 Marcador de contenido"/>
          <p:cNvSpPr>
            <a:spLocks noGrp="1"/>
          </p:cNvSpPr>
          <p:nvPr>
            <p:ph sz="quarter" idx="1"/>
          </p:nvPr>
        </p:nvSpPr>
        <p:spPr>
          <a:xfrm>
            <a:off x="1116013" y="692150"/>
            <a:ext cx="6912371" cy="5614988"/>
          </a:xfrm>
        </p:spPr>
        <p:txBody>
          <a:bodyPr>
            <a:normAutofit/>
          </a:bodyPr>
          <a:lstStyle/>
          <a:p>
            <a:pPr marL="549275" lvl="2" indent="0">
              <a:spcBef>
                <a:spcPts val="575"/>
              </a:spcBef>
              <a:buNone/>
            </a:pPr>
            <a:r>
              <a:rPr lang="es-ES" sz="2400" dirty="0"/>
              <a:t>En 2005, el proyecto puesto en marcha "tiempo de los regalos" para los meses de invierno, de noviembre a febrero. </a:t>
            </a:r>
          </a:p>
          <a:p>
            <a:pPr marL="549275" lvl="2" indent="0">
              <a:spcBef>
                <a:spcPts val="575"/>
              </a:spcBef>
              <a:buNone/>
            </a:pPr>
            <a:r>
              <a:rPr lang="es-ES" sz="2400" dirty="0"/>
              <a:t>Este cuenta con una pista de hielo que cubre el lago, con una pequeña cafetería / bar anexo. </a:t>
            </a:r>
          </a:p>
          <a:p>
            <a:pPr marL="549275" lvl="2" indent="0">
              <a:spcBef>
                <a:spcPts val="575"/>
              </a:spcBef>
              <a:buNone/>
            </a:pPr>
            <a:r>
              <a:rPr lang="es-ES" sz="2400" dirty="0"/>
              <a:t>El 6 de diciembre de 2007, el Eden Project invitó a la gente en todo Cornwall para tratar de romper el récord mundial para el mayor de la historia pub quiz como parte de su campaña para llevar a £ 50 millones de la lotería de los fondos de Cornwall.</a:t>
            </a:r>
          </a:p>
        </p:txBody>
      </p:sp>
    </p:spTree>
    <p:extLst>
      <p:ext uri="{BB962C8B-B14F-4D97-AF65-F5344CB8AC3E}">
        <p14:creationId xmlns:p14="http://schemas.microsoft.com/office/powerpoint/2010/main" val="18656023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/>
          <a:lstStyle/>
          <a:p>
            <a:r>
              <a:rPr lang="es-ES" dirty="0"/>
              <a:t>En diciembre de 2007, el proyecto fracasó en su intento por £ 50 millones de financiación, después de que el Fondo de la Lotería Gran voto popular,, cuando recibió sólo 12.07% de los votos, el más bajo de los cuatro proyectos que se trataba. </a:t>
            </a:r>
          </a:p>
          <a:p>
            <a:r>
              <a:rPr lang="es-ES" dirty="0"/>
              <a:t>Eden quería el dinero para Edge, una propuesta del bioma del desierto. </a:t>
            </a:r>
          </a:p>
          <a:p>
            <a:r>
              <a:rPr lang="es-ES" dirty="0"/>
              <a:t>En diciembre de 2009, la mayor parte del proyecto, incluyendo invernaderos, se puso a disposición de navegar a través de Google Street View.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1649049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Eden Project.-x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582844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The Eden Project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08651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Eden Project.-Cornwall.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176221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The Eden Project.-Entranc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88463" cy="750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313868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Eden Garden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677754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Eden Garden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077642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Eden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723067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Eden Project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871515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Eden Project.-2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072375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Eden Project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479355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Eden Project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206926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2 Imagen" descr="eden Project.-Cornwall.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4678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645950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Eden Project.-Cornwall.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164338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Eden Project.-Cornwall..-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519429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2 Imagen" descr="Eden Project.-Cornwall.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009732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Eden Project.-Cornwall.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13183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Eden Project.-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701412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Eden Garden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75571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Eden Project.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945137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Eden Project.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980594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Eden1-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0"/>
            <a:ext cx="9109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393894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Eden Project.-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77822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Eden Project.-Cornwall.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0"/>
            <a:ext cx="90995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04160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Eden Project.-Cornwall..-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030688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Eden Project.-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501615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Eden Project.-Cornwal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346012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Eden Project.-The Tropical Forest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259030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Eden Project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820233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Eden Project.-x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233757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Eden Project.-Cornwall.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867054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Eden Project.-x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0"/>
            <a:ext cx="90995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984014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Eden project.-x3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008668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Eden Project.-x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196651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Eden Project.-x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425177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Eden-project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83852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Eden Project.-x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143888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Eden Project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226834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Eden_project.-x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966325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Eden_project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914896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Eden Project.-x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650235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Eden Project.-x8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144487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The Eden Projecct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899787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The Eden Project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990866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The Eden Project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557800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The Eden Project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980425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The Eden Projec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648040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The Eden Project.-ñ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358495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The Eden Project.-ñ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501044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The Eden Project.-St.Austell.-Cornwall.-Engla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099402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2 Imagen" descr="The Eden Project.-Victori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46056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Pencarrow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b="1" dirty="0"/>
              <a:t>Pencarrow</a:t>
            </a:r>
            <a:r>
              <a:rPr lang="es-ES" dirty="0"/>
              <a:t> es una casa de campo en el norte de Cornwall , Reino Unido 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Se encuentra a tres millas (5 kilómetros) al este-sureste de Wadebridge y tres millas (5 km) al norte-noroeste de Bodmin . </a:t>
            </a:r>
            <a:endParaRPr lang="es-ES" baseline="30000" dirty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La casa se ​​llega por una calzada de casi un kilómetro de longitud.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Construcción de Pencarrow se inició en la década de 1760, la ampliación de una casa antigua en el sitio, por la cuarta Sir John Molesworth , y luego completó después de su muerte en 1766, por su hijo, el quinto Sir John Molesworth.  </a:t>
            </a:r>
          </a:p>
        </p:txBody>
      </p:sp>
    </p:spTree>
    <p:extLst>
      <p:ext uri="{BB962C8B-B14F-4D97-AF65-F5344CB8AC3E}">
        <p14:creationId xmlns:p14="http://schemas.microsoft.com/office/powerpoint/2010/main" val="168624415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113984" cy="5470525"/>
          </a:xfrm>
        </p:spPr>
        <p:txBody>
          <a:bodyPr/>
          <a:lstStyle/>
          <a:p>
            <a:pPr eaLnBrk="1" hangingPunct="1"/>
            <a:r>
              <a:rPr lang="es-ES" sz="2400" dirty="0"/>
              <a:t>El arquitecto Robert Allanson y Pencarrow fue probablemente su mayor logro. </a:t>
            </a:r>
          </a:p>
          <a:p>
            <a:pPr eaLnBrk="1" hangingPunct="1"/>
            <a:r>
              <a:rPr lang="es-ES" sz="2400" dirty="0"/>
              <a:t>Los bosques de los alrededores y jardines, realizados por Sir William Molesworth entre 1831 y 1835, contienen ahora 160 especies de coníferas espécimen, de 700 especies de rododendros y 60 especies de camelias , y un jardín a la italiana, una rocalla de granito y el lago.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8555819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Pencarrow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909711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Pencarrow-house-and-gardens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662945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Pencarrow hou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8588559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Pencarrow-house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414348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Pencarrow---h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0581027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 descr="Pencarrow.-Snowdrops-24-01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5998091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1 Imagen" descr="Pencarrow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2431467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 descr="Pencarrow---d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0780969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 descr="Pencarrow-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3184554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1 Imagen" descr="Pencarrow-house-and-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1605106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1 Imagen" descr="Pencarrow---l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5780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</TotalTime>
  <Words>1929</Words>
  <Application>Microsoft Office PowerPoint</Application>
  <PresentationFormat>Presentación en pantalla (4:3)</PresentationFormat>
  <Paragraphs>289</Paragraphs>
  <Slides>131</Slides>
  <Notes>107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131</vt:i4>
      </vt:variant>
    </vt:vector>
  </HeadingPairs>
  <TitlesOfParts>
    <vt:vector size="136" baseType="lpstr">
      <vt:lpstr>Calibri</vt:lpstr>
      <vt:lpstr>Century Schoolbook</vt:lpstr>
      <vt:lpstr>Wingdings</vt:lpstr>
      <vt:lpstr>Wingdings 2</vt:lpstr>
      <vt:lpstr>Default Theme</vt:lpstr>
      <vt:lpstr>EUROPA.-LA VUELTA AL MUNDO EN 885 JARDINES.-REINO UNIDO.- CORNWALL</vt:lpstr>
      <vt:lpstr>Bosvigos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Caerhays Castle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Cotehele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Eden Project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Pencarrow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9</cp:revision>
  <dcterms:created xsi:type="dcterms:W3CDTF">2013-09-08T06:06:48Z</dcterms:created>
  <dcterms:modified xsi:type="dcterms:W3CDTF">2018-03-09T12:30:40Z</dcterms:modified>
</cp:coreProperties>
</file>