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462438-7C5B-4765-9EE5-F4D0D34E25BC}"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8FCBE9-D259-42F3-A246-8BABFA9A40BB}" type="slidenum">
              <a:rPr lang="es-ES" smtClean="0"/>
              <a:t>‹Nº›</a:t>
            </a:fld>
            <a:endParaRPr lang="es-ES" dirty="0"/>
          </a:p>
        </p:txBody>
      </p:sp>
    </p:spTree>
    <p:extLst>
      <p:ext uri="{BB962C8B-B14F-4D97-AF65-F5344CB8AC3E}">
        <p14:creationId xmlns:p14="http://schemas.microsoft.com/office/powerpoint/2010/main" val="4069981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Acorn Bank Gardens </a:t>
            </a:r>
          </a:p>
        </p:txBody>
      </p:sp>
      <p:sp>
        <p:nvSpPr>
          <p:cNvPr id="1198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7B7BDC-933C-441B-9F91-008FDB51A4C4}" type="slidenum">
              <a:rPr lang="es-ES">
                <a:solidFill>
                  <a:prstClr val="black"/>
                </a:solidFill>
              </a:rPr>
              <a:pPr eaLnBrk="1" hangingPunct="1"/>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Acorn Bank Gardens </a:t>
            </a:r>
          </a:p>
        </p:txBody>
      </p:sp>
      <p:sp>
        <p:nvSpPr>
          <p:cNvPr id="1208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EAB3DFC-369F-46A0-9AEB-3627AFBED0B2}" type="slidenum">
              <a:rPr lang="es-ES">
                <a:solidFill>
                  <a:prstClr val="black"/>
                </a:solidFill>
              </a:rPr>
              <a:pPr eaLnBrk="1" hangingPunct="1"/>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Acorn Bank Gardens </a:t>
            </a:r>
          </a:p>
        </p:txBody>
      </p:sp>
      <p:sp>
        <p:nvSpPr>
          <p:cNvPr id="1218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21903A7-85F6-4500-9735-25A1082489C7}" type="slidenum">
              <a:rPr lang="es-ES">
                <a:solidFill>
                  <a:prstClr val="black"/>
                </a:solidFill>
              </a:rPr>
              <a:pPr eaLnBrk="1" hangingPunct="1"/>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Acorn Bank Gardens </a:t>
            </a:r>
          </a:p>
        </p:txBody>
      </p:sp>
      <p:sp>
        <p:nvSpPr>
          <p:cNvPr id="1228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C78B3B1-8C0F-4435-8DE3-0EB339216508}" type="slidenum">
              <a:rPr lang="es-ES">
                <a:solidFill>
                  <a:prstClr val="black"/>
                </a:solidFill>
              </a:rPr>
              <a:pPr eaLnBrk="1" hangingPunct="1"/>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Acorn Bank Gardens </a:t>
            </a:r>
          </a:p>
        </p:txBody>
      </p:sp>
      <p:sp>
        <p:nvSpPr>
          <p:cNvPr id="1239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133D43A-C432-4F45-91DB-581FC1E35118}" type="slidenum">
              <a:rPr lang="es-ES">
                <a:solidFill>
                  <a:prstClr val="black"/>
                </a:solidFill>
              </a:rPr>
              <a:pPr eaLnBrk="1" hangingPunct="1"/>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Acorn Bank Gardens </a:t>
            </a:r>
          </a:p>
        </p:txBody>
      </p:sp>
      <p:sp>
        <p:nvSpPr>
          <p:cNvPr id="1249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0CBF4F1-B042-4B4B-90C1-D5F28867640D}" type="slidenum">
              <a:rPr lang="es-ES">
                <a:solidFill>
                  <a:prstClr val="black"/>
                </a:solidFill>
              </a:rPr>
              <a:pPr eaLnBrk="1" hangingPunct="1"/>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Acorn Bank Gardens </a:t>
            </a:r>
          </a:p>
        </p:txBody>
      </p:sp>
      <p:sp>
        <p:nvSpPr>
          <p:cNvPr id="1259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B419023-D453-4004-8F07-CE3DB8ECD55C}" type="slidenum">
              <a:rPr lang="es-ES">
                <a:solidFill>
                  <a:prstClr val="black"/>
                </a:solidFill>
              </a:rPr>
              <a:pPr eaLnBrk="1" hangingPunct="1"/>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269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D8BE4CE-D200-4633-99C5-C2200177EC93}" type="slidenum">
              <a:rPr lang="es-ES">
                <a:solidFill>
                  <a:prstClr val="black"/>
                </a:solidFill>
              </a:rPr>
              <a:pPr eaLnBrk="1" hangingPunct="1"/>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280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9E83240-273F-4E10-8B21-60B8EB666EB9}" type="slidenum">
              <a:rPr lang="es-ES">
                <a:solidFill>
                  <a:prstClr val="black"/>
                </a:solidFill>
              </a:rPr>
              <a:pPr eaLnBrk="1" hangingPunct="1"/>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290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6D6E82E-E4DD-4B94-9114-DCCC15BAA002}" type="slidenum">
              <a:rPr lang="es-ES">
                <a:solidFill>
                  <a:prstClr val="black"/>
                </a:solidFill>
              </a:rPr>
              <a:pPr eaLnBrk="1" hangingPunct="1"/>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300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6E43F04-1990-418E-B090-21375DF4500B}" type="slidenum">
              <a:rPr lang="es-ES">
                <a:solidFill>
                  <a:prstClr val="black"/>
                </a:solidFill>
              </a:rPr>
              <a:pPr eaLnBrk="1" hangingPunct="1"/>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310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CCA253A-31D6-4F10-8013-96EB559C7F26}" type="slidenum">
              <a:rPr lang="es-ES">
                <a:solidFill>
                  <a:prstClr val="black"/>
                </a:solidFill>
              </a:rPr>
              <a:pPr eaLnBrk="1" hangingPunct="1"/>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321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94AB247-D3BA-4F48-BA36-F15994A3BB78}" type="slidenum">
              <a:rPr lang="es-ES">
                <a:solidFill>
                  <a:prstClr val="black"/>
                </a:solidFill>
              </a:rPr>
              <a:pPr eaLnBrk="1" hangingPunct="1"/>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331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54FC72A-B5F0-4E35-AAAA-788DFD722F06}" type="slidenum">
              <a:rPr lang="es-ES">
                <a:solidFill>
                  <a:prstClr val="black"/>
                </a:solidFill>
              </a:rPr>
              <a:pPr eaLnBrk="1" hangingPunct="1"/>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341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2FBC954-1998-4A99-BEAE-9FC2D33EE644}" type="slidenum">
              <a:rPr lang="es-ES">
                <a:solidFill>
                  <a:prstClr val="black"/>
                </a:solidFill>
              </a:rPr>
              <a:pPr eaLnBrk="1" hangingPunct="1"/>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351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15F0EE4-0B43-4F0A-85F0-49C1A898C3B7}" type="slidenum">
              <a:rPr lang="es-ES">
                <a:solidFill>
                  <a:prstClr val="black"/>
                </a:solidFill>
              </a:rPr>
              <a:pPr eaLnBrk="1" hangingPunct="1"/>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361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D4E9D8C-9AFA-46E0-833C-260AA0BA8CD5}" type="slidenum">
              <a:rPr lang="es-ES">
                <a:solidFill>
                  <a:prstClr val="black"/>
                </a:solidFill>
              </a:rPr>
              <a:pPr eaLnBrk="1" hangingPunct="1"/>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372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4F13F6B-620B-4B56-9A08-597C59CEF78C}" type="slidenum">
              <a:rPr lang="es-ES">
                <a:solidFill>
                  <a:prstClr val="black"/>
                </a:solidFill>
              </a:rPr>
              <a:pPr eaLnBrk="1" hangingPunct="1"/>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382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68ADE41-56AD-47AD-A8CE-031CB0D0F4C2}" type="slidenum">
              <a:rPr lang="es-ES">
                <a:solidFill>
                  <a:prstClr val="black"/>
                </a:solidFill>
              </a:rPr>
              <a:pPr eaLnBrk="1" hangingPunct="1"/>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392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09E7CEB-86A5-4706-B628-8AC71684690A}" type="slidenum">
              <a:rPr lang="es-ES">
                <a:solidFill>
                  <a:prstClr val="black"/>
                </a:solidFill>
              </a:rPr>
              <a:pPr eaLnBrk="1" hangingPunct="1"/>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Bowes Museum Gardens</a:t>
            </a:r>
          </a:p>
        </p:txBody>
      </p:sp>
      <p:sp>
        <p:nvSpPr>
          <p:cNvPr id="1402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C5445FA-0B1C-4A48-BB13-251CD6B52462}" type="slidenum">
              <a:rPr lang="es-ES">
                <a:solidFill>
                  <a:prstClr val="black"/>
                </a:solidFill>
              </a:rPr>
              <a:pPr eaLnBrk="1" hangingPunct="1"/>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41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966F6FF-0167-4266-9355-B79CF247A816}" type="slidenum">
              <a:rPr lang="es-ES">
                <a:solidFill>
                  <a:prstClr val="black"/>
                </a:solidFill>
              </a:rPr>
              <a:pPr eaLnBrk="1" hangingPunct="1"/>
              <a:t>28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423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0FE0472-BFFE-4DD3-B898-B0B99D4C032C}" type="slidenum">
              <a:rPr lang="es-ES">
                <a:solidFill>
                  <a:prstClr val="black"/>
                </a:solidFill>
              </a:rPr>
              <a:pPr eaLnBrk="1" hangingPunct="1"/>
              <a:t>29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433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FBF4BCE-122E-47BE-97DB-5BE1A901248D}" type="slidenum">
              <a:rPr lang="es-ES">
                <a:solidFill>
                  <a:prstClr val="black"/>
                </a:solidFill>
              </a:rPr>
              <a:pPr eaLnBrk="1" hangingPunct="1"/>
              <a:t>30</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443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ACA9C4B-7C96-4271-A9B1-1709B4E41861}" type="slidenum">
              <a:rPr lang="es-ES">
                <a:solidFill>
                  <a:prstClr val="black"/>
                </a:solidFill>
              </a:rPr>
              <a:pPr eaLnBrk="1" hangingPunct="1"/>
              <a:t>31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454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5CBCDBE-C932-4C42-A2F5-86B63D55F8B3}" type="slidenum">
              <a:rPr lang="es-ES">
                <a:solidFill>
                  <a:prstClr val="black"/>
                </a:solidFill>
              </a:rPr>
              <a:pPr eaLnBrk="1" hangingPunct="1"/>
              <a:t>32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464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C832B20-2459-4A56-A102-53473D497909}" type="slidenum">
              <a:rPr lang="es-ES">
                <a:solidFill>
                  <a:prstClr val="black"/>
                </a:solidFill>
              </a:rPr>
              <a:pPr eaLnBrk="1" hangingPunct="1"/>
              <a:t>33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474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AC9B051-D0BF-451F-9C89-E51EB9698F92}" type="slidenum">
              <a:rPr lang="es-ES">
                <a:solidFill>
                  <a:prstClr val="black"/>
                </a:solidFill>
              </a:rPr>
              <a:pPr eaLnBrk="1" hangingPunct="1"/>
              <a:t>34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484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00F5839-0BD1-4D16-AFCB-E146073F0C97}" type="slidenum">
              <a:rPr lang="es-ES">
                <a:solidFill>
                  <a:prstClr val="black"/>
                </a:solidFill>
              </a:rPr>
              <a:pPr eaLnBrk="1" hangingPunct="1"/>
              <a:t>35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495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5360439-356F-4424-9DDB-22D5689AB10E}" type="slidenum">
              <a:rPr lang="es-ES">
                <a:solidFill>
                  <a:prstClr val="black"/>
                </a:solidFill>
              </a:rPr>
              <a:pPr eaLnBrk="1" hangingPunct="1"/>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505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A0F78B7-A090-4EA0-88B7-7419EE2243F0}" type="slidenum">
              <a:rPr lang="es-ES">
                <a:solidFill>
                  <a:prstClr val="black"/>
                </a:solidFill>
              </a:rPr>
              <a:pPr eaLnBrk="1" hangingPunct="1"/>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515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0FFCBCB-E72B-4391-9020-DD963F141AD1}" type="slidenum">
              <a:rPr lang="es-ES">
                <a:solidFill>
                  <a:prstClr val="black"/>
                </a:solidFill>
              </a:rPr>
              <a:pPr eaLnBrk="1" hangingPunct="1"/>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52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7A32C67-34C5-4B08-A7D0-B81F5FD94B5A}" type="slidenum">
              <a:rPr lang="es-ES">
                <a:solidFill>
                  <a:prstClr val="black"/>
                </a:solidFill>
              </a:rPr>
              <a:pPr eaLnBrk="1" hangingPunct="1"/>
              <a:t>39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536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F55CC95-3111-4505-BD4A-AF75365BFAB3}" type="slidenum">
              <a:rPr lang="es-ES">
                <a:solidFill>
                  <a:prstClr val="black"/>
                </a:solidFill>
              </a:rPr>
              <a:pPr eaLnBrk="1" hangingPunct="1"/>
              <a:t>40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54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F52061F-D6DA-4300-B11A-99FE1E00715E}" type="slidenum">
              <a:rPr lang="es-ES">
                <a:solidFill>
                  <a:prstClr val="black"/>
                </a:solidFill>
              </a:rPr>
              <a:pPr eaLnBrk="1" hangingPunct="1"/>
              <a:t>41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556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3E2EE4F-9131-4AD5-9AC4-9C1C47F566F6}" type="slidenum">
              <a:rPr lang="es-ES">
                <a:solidFill>
                  <a:prstClr val="black"/>
                </a:solidFill>
              </a:rPr>
              <a:pPr eaLnBrk="1" hangingPunct="1"/>
              <a:t>42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566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971C841-462B-4611-AE89-DC278C7ED87D}" type="slidenum">
              <a:rPr lang="es-ES">
                <a:solidFill>
                  <a:prstClr val="black"/>
                </a:solidFill>
              </a:rPr>
              <a:pPr eaLnBrk="1" hangingPunct="1"/>
              <a:t>43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57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87394FA-D300-4D34-83F4-CFF2308F3E9F}" type="slidenum">
              <a:rPr lang="es-ES">
                <a:solidFill>
                  <a:prstClr val="black"/>
                </a:solidFill>
              </a:rPr>
              <a:pPr eaLnBrk="1" hangingPunct="1"/>
              <a:t>44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847A155-F2C9-4953-80A5-14ACBE73AA0E}" type="slidenum">
              <a:rPr lang="es-ES">
                <a:solidFill>
                  <a:prstClr val="black"/>
                </a:solidFill>
              </a:rPr>
              <a:pPr eaLnBrk="1" hangingPunct="1"/>
              <a:t>45</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EEF672F-B693-4ED2-ABD8-67E9F5EFB6AC}" type="slidenum">
              <a:rPr lang="es-ES">
                <a:solidFill>
                  <a:prstClr val="black"/>
                </a:solidFill>
              </a:rPr>
              <a:pPr eaLnBrk="1" hangingPunct="1"/>
              <a:t>46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60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91ABAB0-CCF6-428D-8D89-8A42BDC95DEB}" type="slidenum">
              <a:rPr lang="es-ES">
                <a:solidFill>
                  <a:prstClr val="black"/>
                </a:solidFill>
              </a:rPr>
              <a:pPr eaLnBrk="1" hangingPunct="1"/>
              <a:t>47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Holehird Gardens</a:t>
            </a:r>
          </a:p>
        </p:txBody>
      </p:sp>
      <p:sp>
        <p:nvSpPr>
          <p:cNvPr id="1617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6BB5583-2097-4D15-831F-90F58B99DED2}" type="slidenum">
              <a:rPr lang="es-ES">
                <a:solidFill>
                  <a:prstClr val="black"/>
                </a:solidFill>
              </a:rPr>
              <a:pPr eaLnBrk="1" hangingPunct="1"/>
              <a:t>48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628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7C5A8F2-86AB-40FD-9105-51338650EB0B}" type="slidenum">
              <a:rPr lang="es-ES">
                <a:solidFill>
                  <a:prstClr val="black"/>
                </a:solidFill>
              </a:rPr>
              <a:pPr eaLnBrk="1" hangingPunct="1"/>
              <a:t>52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638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09C417A-61C6-4B86-90DB-EF47BAC22FB7}" type="slidenum">
              <a:rPr lang="es-ES">
                <a:solidFill>
                  <a:prstClr val="black"/>
                </a:solidFill>
              </a:rPr>
              <a:pPr eaLnBrk="1" hangingPunct="1"/>
              <a:t>53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648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6E703DE-197E-4736-A7FA-995FFBB3082C}" type="slidenum">
              <a:rPr lang="es-ES">
                <a:solidFill>
                  <a:prstClr val="black"/>
                </a:solidFill>
              </a:rPr>
              <a:pPr eaLnBrk="1" hangingPunct="1"/>
              <a:t>54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658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E923F38-250C-4C92-9CBC-72AD25D649AC}" type="slidenum">
              <a:rPr lang="es-ES">
                <a:solidFill>
                  <a:prstClr val="black"/>
                </a:solidFill>
              </a:rPr>
              <a:pPr eaLnBrk="1" hangingPunct="1"/>
              <a:t>55</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669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47361A5-969B-47E1-8D46-9128F3CB3EE7}" type="slidenum">
              <a:rPr lang="es-ES">
                <a:solidFill>
                  <a:prstClr val="black"/>
                </a:solidFill>
              </a:rPr>
              <a:pPr eaLnBrk="1" hangingPunct="1"/>
              <a:t>56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679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C9CE8B6-5858-4012-953A-F3438BB14C9A}" type="slidenum">
              <a:rPr lang="es-ES">
                <a:solidFill>
                  <a:prstClr val="black"/>
                </a:solidFill>
              </a:rPr>
              <a:pPr eaLnBrk="1" hangingPunct="1"/>
              <a:t>57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689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DF3B11E-8B45-408A-9723-367F08353DC8}" type="slidenum">
              <a:rPr lang="es-ES">
                <a:solidFill>
                  <a:prstClr val="black"/>
                </a:solidFill>
              </a:rPr>
              <a:pPr eaLnBrk="1" hangingPunct="1"/>
              <a:t>58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699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77D4670-ADE1-4D3D-AA1B-51DF6B6F249B}" type="slidenum">
              <a:rPr lang="es-ES">
                <a:solidFill>
                  <a:prstClr val="black"/>
                </a:solidFill>
              </a:rPr>
              <a:pPr eaLnBrk="1" hangingPunct="1"/>
              <a:t>59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710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F7948BE-7617-4ECA-B236-B9435100B928}" type="slidenum">
              <a:rPr lang="es-ES">
                <a:solidFill>
                  <a:prstClr val="black"/>
                </a:solidFill>
              </a:rPr>
              <a:pPr eaLnBrk="1" hangingPunct="1"/>
              <a:t>60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720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372C278-FC55-4AF7-8BF4-E97D899FB1D2}" type="slidenum">
              <a:rPr lang="es-ES">
                <a:solidFill>
                  <a:prstClr val="black"/>
                </a:solidFill>
              </a:rPr>
              <a:pPr eaLnBrk="1" hangingPunct="1"/>
              <a:t>61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73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0773039-3674-4DE7-9524-63F7E77CD007}" type="slidenum">
              <a:rPr lang="es-ES">
                <a:solidFill>
                  <a:prstClr val="black"/>
                </a:solidFill>
              </a:rPr>
              <a:pPr eaLnBrk="1" hangingPunct="1"/>
              <a:t>62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740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66CBECA-4E2D-4FEA-B8BE-9B2DDD7CC0DA}" type="slidenum">
              <a:rPr lang="es-ES">
                <a:solidFill>
                  <a:prstClr val="black"/>
                </a:solidFill>
              </a:rPr>
              <a:pPr eaLnBrk="1" hangingPunct="1"/>
              <a:t>63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Holker Gardens</a:t>
            </a:r>
          </a:p>
        </p:txBody>
      </p:sp>
      <p:sp>
        <p:nvSpPr>
          <p:cNvPr id="1751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55159AA-2BCC-4102-9F4D-4514F1FDC988}" type="slidenum">
              <a:rPr lang="es-ES">
                <a:solidFill>
                  <a:prstClr val="black"/>
                </a:solidFill>
              </a:rPr>
              <a:pPr eaLnBrk="1" hangingPunct="1"/>
              <a:t>64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76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80E162-0AA7-4CD7-9A11-C4B0F6CAD472}" type="slidenum">
              <a:rPr lang="es-ES">
                <a:solidFill>
                  <a:prstClr val="black"/>
                </a:solidFill>
              </a:rPr>
              <a:pPr eaLnBrk="1" hangingPunct="1"/>
              <a:t>69</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77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0333A55-A7CC-4B8E-9DD4-7A1E25381A8A}" type="slidenum">
              <a:rPr lang="es-ES">
                <a:solidFill>
                  <a:prstClr val="black"/>
                </a:solidFill>
              </a:rPr>
              <a:pPr eaLnBrk="1" hangingPunct="1"/>
              <a:t>70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781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733C281-7382-481F-9E13-D7F905413F82}" type="slidenum">
              <a:rPr lang="es-ES">
                <a:solidFill>
                  <a:prstClr val="black"/>
                </a:solidFill>
              </a:rPr>
              <a:pPr eaLnBrk="1" hangingPunct="1"/>
              <a:t>71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792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B5598EA-83B6-44DD-9C35-2C4887DAB98D}" type="slidenum">
              <a:rPr lang="es-ES">
                <a:solidFill>
                  <a:prstClr val="black"/>
                </a:solidFill>
              </a:rPr>
              <a:pPr eaLnBrk="1" hangingPunct="1"/>
              <a:t>72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80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903ABC9-6456-4DD3-8750-4D638210AD3D}" type="slidenum">
              <a:rPr lang="es-ES">
                <a:solidFill>
                  <a:prstClr val="black"/>
                </a:solidFill>
              </a:rPr>
              <a:pPr eaLnBrk="1" hangingPunct="1"/>
              <a:t>73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812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9B354C6-0FA8-4CF2-BC63-FB6B9099BE96}" type="slidenum">
              <a:rPr lang="es-ES">
                <a:solidFill>
                  <a:prstClr val="black"/>
                </a:solidFill>
              </a:rPr>
              <a:pPr eaLnBrk="1" hangingPunct="1"/>
              <a:t>74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822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4FA8FF5-CC8F-4CC6-9A77-5EA37FAFC4F1}" type="slidenum">
              <a:rPr lang="es-ES">
                <a:solidFill>
                  <a:prstClr val="black"/>
                </a:solidFill>
              </a:rPr>
              <a:pPr eaLnBrk="1" hangingPunct="1"/>
              <a:t>75</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833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8E771DE-BDEE-4A3A-8591-4CD5094F5A40}" type="slidenum">
              <a:rPr lang="es-ES">
                <a:solidFill>
                  <a:prstClr val="black"/>
                </a:solidFill>
              </a:rPr>
              <a:pPr eaLnBrk="1" hangingPunct="1"/>
              <a:t>76</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843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29586CB-612A-4C68-9C57-96FCB8778E6D}" type="slidenum">
              <a:rPr lang="es-ES">
                <a:solidFill>
                  <a:prstClr val="black"/>
                </a:solidFill>
              </a:rPr>
              <a:pPr eaLnBrk="1" hangingPunct="1"/>
              <a:t>77</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853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D679000-E560-4BEE-94E1-8205D9A9068F}" type="slidenum">
              <a:rPr lang="es-ES">
                <a:solidFill>
                  <a:prstClr val="black"/>
                </a:solidFill>
              </a:rPr>
              <a:pPr eaLnBrk="1" hangingPunct="1"/>
              <a:t>78</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863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EECF1CC-E42F-4CA3-A552-45959366E643}" type="slidenum">
              <a:rPr lang="es-ES">
                <a:solidFill>
                  <a:prstClr val="black"/>
                </a:solidFill>
              </a:rPr>
              <a:pPr eaLnBrk="1" hangingPunct="1"/>
              <a:t>79</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87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DBCB680-FF69-403C-9D4C-9CCF7AFE9FFC}" type="slidenum">
              <a:rPr lang="es-ES">
                <a:solidFill>
                  <a:prstClr val="black"/>
                </a:solidFill>
              </a:rPr>
              <a:pPr eaLnBrk="1" hangingPunct="1"/>
              <a:t>80</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88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F6E0368-9688-4D3C-9D7F-2416441EBAA4}" type="slidenum">
              <a:rPr lang="es-ES">
                <a:solidFill>
                  <a:prstClr val="black"/>
                </a:solidFill>
              </a:rPr>
              <a:pPr eaLnBrk="1" hangingPunct="1"/>
              <a:t>81</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894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2B3043A-3155-44EA-9316-45285D91F64D}" type="slidenum">
              <a:rPr lang="es-ES">
                <a:solidFill>
                  <a:prstClr val="black"/>
                </a:solidFill>
              </a:rPr>
              <a:pPr eaLnBrk="1" hangingPunct="1"/>
              <a:t>82</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904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237A90D-E072-47EC-A1C1-F28396B38743}" type="slidenum">
              <a:rPr lang="es-ES">
                <a:solidFill>
                  <a:prstClr val="black"/>
                </a:solidFill>
              </a:rPr>
              <a:pPr eaLnBrk="1" hangingPunct="1"/>
              <a:t>83</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914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8912C1F-D521-43F8-9631-876D076D7FD5}" type="slidenum">
              <a:rPr lang="es-ES">
                <a:solidFill>
                  <a:prstClr val="black"/>
                </a:solidFill>
              </a:rPr>
              <a:pPr eaLnBrk="1" hangingPunct="1"/>
              <a:t>84</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925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6C500E6-336C-4755-B5BB-AA031F4DBBD2}" type="slidenum">
              <a:rPr lang="es-ES">
                <a:solidFill>
                  <a:prstClr val="black"/>
                </a:solidFill>
              </a:rPr>
              <a:pPr eaLnBrk="1" hangingPunct="1"/>
              <a:t>85</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935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8E05AAF-0FE6-41DB-B053-C17B6AC1D45C}" type="slidenum">
              <a:rPr lang="es-ES">
                <a:solidFill>
                  <a:prstClr val="black"/>
                </a:solidFill>
              </a:rPr>
              <a:pPr eaLnBrk="1" hangingPunct="1"/>
              <a:t>86</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945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6F288D2-9D02-4979-B323-B7E167B75FF4}" type="slidenum">
              <a:rPr lang="es-ES">
                <a:solidFill>
                  <a:prstClr val="black"/>
                </a:solidFill>
              </a:rPr>
              <a:pPr eaLnBrk="1" hangingPunct="1"/>
              <a:t>87</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95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CC5E9EA-3050-44FF-B306-AC31655E5F7B}" type="slidenum">
              <a:rPr lang="es-ES">
                <a:solidFill>
                  <a:prstClr val="black"/>
                </a:solidFill>
              </a:rPr>
              <a:pPr eaLnBrk="1" hangingPunct="1"/>
              <a:t>88</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96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67C6F76-14A6-4AF3-8E1B-AEFC92530244}" type="slidenum">
              <a:rPr lang="es-ES">
                <a:solidFill>
                  <a:prstClr val="black"/>
                </a:solidFill>
              </a:rPr>
              <a:pPr eaLnBrk="1" hangingPunct="1"/>
              <a:t>89</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976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C8F9516-B5F4-4782-9E5C-3DF42E4E0897}" type="slidenum">
              <a:rPr lang="es-ES">
                <a:solidFill>
                  <a:prstClr val="black"/>
                </a:solidFill>
              </a:rPr>
              <a:pPr eaLnBrk="1" hangingPunct="1"/>
              <a:t>90</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986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18E634C-189B-491D-9350-F79D6C32D00E}" type="slidenum">
              <a:rPr lang="es-ES">
                <a:solidFill>
                  <a:prstClr val="black"/>
                </a:solidFill>
              </a:rPr>
              <a:pPr eaLnBrk="1" hangingPunct="1"/>
              <a:t>91</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199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3F6BA72-4A54-4BC5-A14A-B3CBDF2CA8B1}" type="slidenum">
              <a:rPr lang="es-ES">
                <a:solidFill>
                  <a:prstClr val="black"/>
                </a:solidFill>
              </a:rPr>
              <a:pPr eaLnBrk="1" hangingPunct="1"/>
              <a:t>92</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00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CE35A20-539F-417E-9D32-AD18C1EC163E}" type="slidenum">
              <a:rPr lang="es-ES">
                <a:solidFill>
                  <a:prstClr val="black"/>
                </a:solidFill>
              </a:rPr>
              <a:pPr eaLnBrk="1" hangingPunct="1"/>
              <a:t>93</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01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A4B86A3-DBB5-43CA-96D4-E054EA6C5AA1}" type="slidenum">
              <a:rPr lang="es-ES">
                <a:solidFill>
                  <a:prstClr val="black"/>
                </a:solidFill>
              </a:rPr>
              <a:pPr eaLnBrk="1" hangingPunct="1"/>
              <a:t>94</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02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C7CA08B-6C50-4982-A714-D8C0DED010CC}" type="slidenum">
              <a:rPr lang="es-ES">
                <a:solidFill>
                  <a:prstClr val="black"/>
                </a:solidFill>
              </a:rPr>
              <a:pPr eaLnBrk="1" hangingPunct="1"/>
              <a:t>95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037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B71774A-F022-4EE1-A601-9DB82F8C58C4}" type="slidenum">
              <a:rPr lang="es-ES">
                <a:solidFill>
                  <a:prstClr val="black"/>
                </a:solidFill>
              </a:rPr>
              <a:pPr eaLnBrk="1" hangingPunct="1"/>
              <a:t>96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048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4E363F8-001B-4D49-8840-75D7BD78137D}" type="slidenum">
              <a:rPr lang="es-ES">
                <a:solidFill>
                  <a:prstClr val="black"/>
                </a:solidFill>
              </a:rPr>
              <a:pPr eaLnBrk="1" hangingPunct="1"/>
              <a:t>97</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058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77056F3-D8C9-4441-A581-CCED0C5A0A31}" type="slidenum">
              <a:rPr lang="es-ES">
                <a:solidFill>
                  <a:prstClr val="black"/>
                </a:solidFill>
              </a:rPr>
              <a:pPr eaLnBrk="1" hangingPunct="1"/>
              <a:t>98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06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A18F93C-2893-480A-924B-4FF219F16679}" type="slidenum">
              <a:rPr lang="es-ES">
                <a:solidFill>
                  <a:prstClr val="black"/>
                </a:solidFill>
              </a:rPr>
              <a:pPr eaLnBrk="1" hangingPunct="1"/>
              <a:t>99</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07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A480A97-79F7-4FE8-852A-93C1A3A56F46}" type="slidenum">
              <a:rPr lang="es-ES">
                <a:solidFill>
                  <a:prstClr val="black"/>
                </a:solidFill>
              </a:rPr>
              <a:pPr eaLnBrk="1" hangingPunct="1"/>
              <a:t>100</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089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DC85A55-8379-4FFE-92BC-F637FAC481E5}" type="slidenum">
              <a:rPr lang="es-ES">
                <a:solidFill>
                  <a:prstClr val="black"/>
                </a:solidFill>
              </a:rPr>
              <a:pPr eaLnBrk="1" hangingPunct="1"/>
              <a:t>101</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099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9355E8F-03F1-4916-87DF-BE0BBDF7F8A4}" type="slidenum">
              <a:rPr lang="es-ES">
                <a:solidFill>
                  <a:prstClr val="black"/>
                </a:solidFill>
              </a:rPr>
              <a:pPr eaLnBrk="1" hangingPunct="1"/>
              <a:t>102</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109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BB16D8C-7275-4608-AF8C-9BF8001BEDEB}" type="slidenum">
              <a:rPr lang="es-ES">
                <a:solidFill>
                  <a:prstClr val="black"/>
                </a:solidFill>
              </a:rPr>
              <a:pPr eaLnBrk="1" hangingPunct="1"/>
              <a:t>103</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11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0F6E778-C81B-464E-A04C-D028CC6A4557}" type="slidenum">
              <a:rPr lang="es-ES">
                <a:solidFill>
                  <a:prstClr val="black"/>
                </a:solidFill>
              </a:rPr>
              <a:pPr eaLnBrk="1" hangingPunct="1"/>
              <a:t>104</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129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E731C9B-EE38-4BA2-BF19-96424D0A399A}" type="slidenum">
              <a:rPr lang="es-ES">
                <a:solidFill>
                  <a:prstClr val="black"/>
                </a:solidFill>
              </a:rPr>
              <a:pPr eaLnBrk="1" hangingPunct="1"/>
              <a:t>105</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140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51FF614-5BD7-4155-ADA0-4743334C3C63}" type="slidenum">
              <a:rPr lang="es-ES">
                <a:solidFill>
                  <a:prstClr val="black"/>
                </a:solidFill>
              </a:rPr>
              <a:pPr eaLnBrk="1" hangingPunct="1"/>
              <a:t>106</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150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47BE10D-982C-488A-A235-2233D9EF4D0E}" type="slidenum">
              <a:rPr lang="es-ES">
                <a:solidFill>
                  <a:prstClr val="black"/>
                </a:solidFill>
              </a:rPr>
              <a:pPr eaLnBrk="1" hangingPunct="1"/>
              <a:t>107</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160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F471124-89E2-4134-A809-29FE3D6F87B4}" type="slidenum">
              <a:rPr lang="es-ES">
                <a:solidFill>
                  <a:prstClr val="black"/>
                </a:solidFill>
              </a:rPr>
              <a:pPr eaLnBrk="1" hangingPunct="1"/>
              <a:t>108</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170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7C0E7A3-00A0-4D35-9486-854664979F6B}" type="slidenum">
              <a:rPr lang="es-ES">
                <a:solidFill>
                  <a:prstClr val="black"/>
                </a:solidFill>
              </a:rPr>
              <a:pPr eaLnBrk="1" hangingPunct="1"/>
              <a:t>109</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Levens Hall</a:t>
            </a:r>
          </a:p>
        </p:txBody>
      </p:sp>
      <p:sp>
        <p:nvSpPr>
          <p:cNvPr id="2181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B6BFF0B-D6DC-411C-B711-9627D9AD6499}" type="slidenum">
              <a:rPr lang="es-ES">
                <a:solidFill>
                  <a:prstClr val="black"/>
                </a:solidFill>
              </a:rPr>
              <a:pPr eaLnBrk="1" hangingPunct="1"/>
              <a:t>110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upload.wikimedia.org/wikipedia/commons/b/b5/Holehird_Gardens_Pathway.jp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hyperlink" Target="//upload.wikimedia.org/wikipedia/commons/a/a9/Holehird_house_-_geograph.org.uk_-_278095.jpg"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hyperlink" Target="//upload.wikimedia.org/wikipedia/commons/f/f6/Windermere_-_geograph.org.uk_-_17845.jpg"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hyperlink" Target="//upload.wikimedia.org/wikipedia/commons/f/f1/Holehird_Garden_-_geograph.org.uk_-_331219.jp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79976" cy="1584176"/>
          </a:xfrm>
        </p:spPr>
        <p:txBody>
          <a:bodyPr>
            <a:noAutofit/>
          </a:bodyPr>
          <a:lstStyle/>
          <a:p>
            <a:r>
              <a:rPr lang="es-ES" sz="3200" dirty="0"/>
              <a:t>EUROPA.-LA VUELTA AL MUNDO EN 885 JARDINES.-REINO UNIDO.-</a:t>
            </a:r>
            <a:br>
              <a:rPr lang="es-ES" sz="3200" dirty="0"/>
            </a:br>
            <a:r>
              <a:rPr lang="es-ES" sz="3200" dirty="0"/>
              <a:t>CUMBRIA.-levens hall</a:t>
            </a:r>
          </a:p>
        </p:txBody>
      </p:sp>
      <p:sp>
        <p:nvSpPr>
          <p:cNvPr id="3" name="2 Subtítulo"/>
          <p:cNvSpPr>
            <a:spLocks noGrp="1"/>
          </p:cNvSpPr>
          <p:nvPr>
            <p:ph type="subTitle" idx="1"/>
          </p:nvPr>
        </p:nvSpPr>
        <p:spPr>
          <a:xfrm>
            <a:off x="4427984" y="4437112"/>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Acorn Bank Gardens </a:t>
            </a:r>
          </a:p>
        </p:txBody>
      </p:sp>
      <p:sp>
        <p:nvSpPr>
          <p:cNvPr id="7171" name="2 Marcador de contenido"/>
          <p:cNvSpPr>
            <a:spLocks noGrp="1"/>
          </p:cNvSpPr>
          <p:nvPr>
            <p:ph sz="quarter" idx="1"/>
          </p:nvPr>
        </p:nvSpPr>
        <p:spPr/>
        <p:txBody>
          <a:bodyPr/>
          <a:lstStyle/>
          <a:p>
            <a:pPr eaLnBrk="1" hangingPunct="1"/>
            <a:r>
              <a:rPr lang="es-ES" sz="2400" b="1" dirty="0"/>
              <a:t>Acorn Bank jardín </a:t>
            </a:r>
            <a:r>
              <a:rPr lang="es-ES" sz="2400" dirty="0"/>
              <a:t>y molino de agua es una propiedad del Patrimonio Nacional  esta situada justo al norte de Temple Sowerby, cerca de Penrith , Cumbria , Inglaterra . </a:t>
            </a:r>
          </a:p>
          <a:p>
            <a:pPr eaLnBrk="1" hangingPunct="1"/>
            <a:r>
              <a:rPr lang="es-ES" sz="2400" dirty="0"/>
              <a:t>La propiedad se caracteriza por su jardín , que cuenta con las hierbas- más de 250 hierbas medicinales y culinarias - y huertos con variedades antiguas de frutales ingleses, así como el parcialmente restaurado molino de agua .</a:t>
            </a:r>
          </a:p>
          <a:p>
            <a:pPr eaLnBrk="1" hangingPunct="1"/>
            <a:r>
              <a:rPr lang="es-ES" sz="2400" dirty="0"/>
              <a:t>El jardín está rodeado y protegido, por antiguos robles y altas paredes. </a:t>
            </a:r>
          </a:p>
          <a:p>
            <a:pPr eaLnBrk="1" hangingPunct="1"/>
            <a:endParaRPr lang="es-ES" dirty="0"/>
          </a:p>
        </p:txBody>
      </p:sp>
    </p:spTree>
    <p:extLst>
      <p:ext uri="{BB962C8B-B14F-4D97-AF65-F5344CB8AC3E}">
        <p14:creationId xmlns:p14="http://schemas.microsoft.com/office/powerpoint/2010/main" val="4153765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Acorn gardens-historichouses-dalemain-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373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Acorn Bank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089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Acorn-Bank-545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539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Acorn Bar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403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corn ardens-historichouses-acornbank-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2600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corn_bank_garden_158_jpg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440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144000" cy="682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7873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p:txBody>
          <a:bodyPr/>
          <a:lstStyle/>
          <a:p>
            <a:pPr eaLnBrk="1" hangingPunct="1"/>
            <a:r>
              <a:rPr lang="es-ES" dirty="0"/>
              <a:t>Bowes Museum Gardens</a:t>
            </a:r>
          </a:p>
        </p:txBody>
      </p:sp>
      <p:sp>
        <p:nvSpPr>
          <p:cNvPr id="15363" name="2 Marcador de contenido"/>
          <p:cNvSpPr>
            <a:spLocks noGrp="1"/>
          </p:cNvSpPr>
          <p:nvPr>
            <p:ph sz="quarter" idx="1"/>
          </p:nvPr>
        </p:nvSpPr>
        <p:spPr>
          <a:xfrm>
            <a:off x="914400" y="1447800"/>
            <a:ext cx="7258000" cy="5149850"/>
          </a:xfrm>
        </p:spPr>
        <p:txBody>
          <a:bodyPr>
            <a:normAutofit lnSpcReduction="10000"/>
          </a:bodyPr>
          <a:lstStyle/>
          <a:p>
            <a:pPr eaLnBrk="1" hangingPunct="1"/>
            <a:r>
              <a:rPr lang="es-ES" sz="2400" dirty="0"/>
              <a:t>El </a:t>
            </a:r>
            <a:r>
              <a:rPr lang="es-ES" sz="2400" b="1" dirty="0"/>
              <a:t>Museo Bowes</a:t>
            </a:r>
            <a:r>
              <a:rPr lang="es-ES" sz="2400" dirty="0"/>
              <a:t> tiene una colección de arte de renombre nacional y se encuentra en la ciudad de Barnard Castle , Teesdale , Condado de Durham , Inglaterra . </a:t>
            </a:r>
          </a:p>
          <a:p>
            <a:pPr eaLnBrk="1" hangingPunct="1"/>
            <a:r>
              <a:rPr lang="es-ES" sz="2400" dirty="0"/>
              <a:t>El museo contiene un Greco , pinturas de Francisco de Goya , Canaletto , Fragonard Jean-Honoré , François Boucher y una gran colección de artes decorativas, cerámicas , textiles, tapices, relojes y trajes, así como los elementos más antiguos de la historia local. </a:t>
            </a:r>
          </a:p>
          <a:p>
            <a:pPr eaLnBrk="1" hangingPunct="1"/>
            <a:r>
              <a:rPr lang="es-ES" sz="2400" dirty="0"/>
              <a:t>Una gran atracción es el autómata Silver Swan  del siglo XVIII , que periódicamente se arregla, mira a su alrededor y parece atrapar y tragarse un pez. </a:t>
            </a:r>
          </a:p>
          <a:p>
            <a:pPr eaLnBrk="1" hangingPunct="1"/>
            <a:endParaRPr lang="es-ES" dirty="0"/>
          </a:p>
        </p:txBody>
      </p:sp>
    </p:spTree>
    <p:extLst>
      <p:ext uri="{BB962C8B-B14F-4D97-AF65-F5344CB8AC3E}">
        <p14:creationId xmlns:p14="http://schemas.microsoft.com/office/powerpoint/2010/main" val="2724118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476250"/>
            <a:ext cx="7185992" cy="5543550"/>
          </a:xfrm>
        </p:spPr>
        <p:txBody>
          <a:bodyPr/>
          <a:lstStyle/>
          <a:p>
            <a:pPr eaLnBrk="1" hangingPunct="1"/>
            <a:r>
              <a:rPr lang="es-ES" sz="2400" dirty="0"/>
              <a:t>Fue diseñado por el arquitecto francés Jules Pellechet en un gran estilo francés en la zona ajardinada.</a:t>
            </a:r>
          </a:p>
          <a:p>
            <a:pPr eaLnBrk="1" hangingPunct="1"/>
            <a:r>
              <a:rPr lang="es-ES" sz="2400" dirty="0"/>
              <a:t>El edificio fue descrito por Nikolaus Pevsner como "... negrita grande e incongruente, se ve exactamente como el ayuntamiento de una ciudad importante de provincia en Francia. </a:t>
            </a:r>
          </a:p>
          <a:p>
            <a:pPr eaLnBrk="1" hangingPunct="1"/>
            <a:r>
              <a:rPr lang="es-ES" sz="2400" dirty="0"/>
              <a:t>En la escala es tan gloriosamente inadecuado para la ciudad a la que pertenece (y que le da un poco de fama internacional) como en el estilo .</a:t>
            </a:r>
          </a:p>
        </p:txBody>
      </p:sp>
    </p:spTree>
    <p:extLst>
      <p:ext uri="{BB962C8B-B14F-4D97-AF65-F5344CB8AC3E}">
        <p14:creationId xmlns:p14="http://schemas.microsoft.com/office/powerpoint/2010/main" val="2405946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owes 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502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owes Museu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924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owes Museu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26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owes Museum.-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027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owes Museum.-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882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owes Muse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113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owes Museum.-U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240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owes Museum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3933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owes Museum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9911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owes Museum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0171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owes Museum Gardens.-Durha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5999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owes Museum Gardens.-Durh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870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owes_Museum,_Barnard_Castl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582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owes_Museum_-_geograph_org_uk_-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9139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p:txBody>
          <a:bodyPr/>
          <a:lstStyle/>
          <a:p>
            <a:pPr eaLnBrk="1" hangingPunct="1"/>
            <a:r>
              <a:rPr lang="es-ES" dirty="0"/>
              <a:t>Holehird Gardens</a:t>
            </a:r>
          </a:p>
        </p:txBody>
      </p:sp>
      <p:sp>
        <p:nvSpPr>
          <p:cNvPr id="31747" name="2 Marcador de contenido"/>
          <p:cNvSpPr>
            <a:spLocks noGrp="1"/>
          </p:cNvSpPr>
          <p:nvPr>
            <p:ph sz="quarter" idx="1"/>
          </p:nvPr>
        </p:nvSpPr>
        <p:spPr/>
        <p:txBody>
          <a:bodyPr/>
          <a:lstStyle/>
          <a:p>
            <a:pPr eaLnBrk="1" hangingPunct="1"/>
            <a:r>
              <a:rPr lang="es-ES" sz="2400" b="1" dirty="0"/>
              <a:t> Holehird Gardens </a:t>
            </a:r>
            <a:r>
              <a:rPr lang="es-ES" sz="2400" dirty="0"/>
              <a:t> es un extenso lugar de </a:t>
            </a:r>
            <a:r>
              <a:rPr lang="es-ES" dirty="0"/>
              <a:t>40.000 m2</a:t>
            </a:r>
            <a:r>
              <a:rPr lang="es-ES" sz="2400" dirty="0"/>
              <a:t> ubicado en Windermere , Cumbria .</a:t>
            </a:r>
          </a:p>
          <a:p>
            <a:pPr eaLnBrk="1" hangingPunct="1"/>
            <a:r>
              <a:rPr lang="es-ES" sz="2400" dirty="0"/>
              <a:t>Es el hogar de la Sociedad de Horticultura Lakeland y está abierto al público durante todo el año. </a:t>
            </a:r>
          </a:p>
          <a:p>
            <a:pPr eaLnBrk="1" hangingPunct="1"/>
            <a:r>
              <a:rPr lang="es-ES" sz="2400" dirty="0"/>
              <a:t>El jardín se compone de una gran variedad de plantas y se compone de una amplia rocalla y jardines de brezos, un jardín que es de particular interés, las casas alpinas y muchas fronteras herbáceas. </a:t>
            </a:r>
          </a:p>
          <a:p>
            <a:pPr eaLnBrk="1" hangingPunct="1"/>
            <a:r>
              <a:rPr lang="es-ES" sz="2400" dirty="0"/>
              <a:t>Se votó una vez por la BBC jardineros de ser uno de los jardines favoritos de la nación.</a:t>
            </a:r>
          </a:p>
        </p:txBody>
      </p:sp>
    </p:spTree>
    <p:extLst>
      <p:ext uri="{BB962C8B-B14F-4D97-AF65-F5344CB8AC3E}">
        <p14:creationId xmlns:p14="http://schemas.microsoft.com/office/powerpoint/2010/main" val="1554031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914400" y="476250"/>
            <a:ext cx="7185992" cy="5543550"/>
          </a:xfrm>
        </p:spPr>
        <p:txBody>
          <a:bodyPr>
            <a:normAutofit lnSpcReduction="10000"/>
          </a:bodyPr>
          <a:lstStyle/>
          <a:p>
            <a:r>
              <a:rPr lang="es-ES" sz="2400" dirty="0"/>
              <a:t>El personal de los jardines son todos los voluntarios de la Sociedad de Horticultura Lakeland. </a:t>
            </a:r>
          </a:p>
          <a:p>
            <a:r>
              <a:rPr lang="es-ES" sz="2400" dirty="0"/>
              <a:t>Ellos son los colonos, desmalezadores, propagadores, diseñadores y administradores . </a:t>
            </a:r>
          </a:p>
          <a:p>
            <a:r>
              <a:rPr lang="es-ES" sz="2400" dirty="0"/>
              <a:t>Originalmente el jardín fue creado en el siglo XIX por tres sucesivos propietarios de la mansión.</a:t>
            </a:r>
          </a:p>
          <a:p>
            <a:r>
              <a:rPr lang="es-ES" sz="2400" dirty="0"/>
              <a:t>Sin embargo en 1945 se convirtió en demasiado caro de mantener y se abandonó totalmente. </a:t>
            </a:r>
          </a:p>
          <a:p>
            <a:r>
              <a:rPr lang="es-ES" sz="2400" dirty="0"/>
              <a:t>En 1969, el Lakeland Horticultural Society se creó y rescató el jardín abandonado. </a:t>
            </a:r>
          </a:p>
          <a:p>
            <a:r>
              <a:rPr lang="es-ES" sz="2400" dirty="0"/>
              <a:t>Hoy en día es uno de los jardines más pintorescos de Inglaterra.</a:t>
            </a:r>
          </a:p>
          <a:p>
            <a:endParaRPr lang="es-ES" dirty="0"/>
          </a:p>
        </p:txBody>
      </p:sp>
    </p:spTree>
    <p:extLst>
      <p:ext uri="{BB962C8B-B14F-4D97-AF65-F5344CB8AC3E}">
        <p14:creationId xmlns:p14="http://schemas.microsoft.com/office/powerpoint/2010/main" val="1124209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rchivo: Holehird Jardines Pathwa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3734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rchivo: Holehird casa - geograph.org.uk - 27809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975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1346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rchivo: Windermere - geograph.org.uk - 1784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3653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Archivo: Holehird Jardín - geograph.org.uk - 33121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39190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Hole Hird Gardens.-Cumbr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5313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Hole Hird Gardens.-Cumbr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497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Hole Hird Gardens.-Cumbri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55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holehird-gardens-04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3132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Hole Hird Gardens.-Cumbr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4031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Hole Hird Gardens.-Cumbri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5757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Hole Hird Gardens.-Cumbri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383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Hole Park.-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413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Hole Park.-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82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9018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3 Imagen" descr="Holehird.-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140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holehir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0447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2 Imagen" descr="Holehird-29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72891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Holehird_Gardens_Pathw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5719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Holehird-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5296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Holehird-gardens-04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2861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Holehird.-Gunnera%20Pond%20in%20Spr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59250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Holehird-gardens-04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1278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Título"/>
          <p:cNvSpPr>
            <a:spLocks noGrp="1"/>
          </p:cNvSpPr>
          <p:nvPr>
            <p:ph type="title"/>
          </p:nvPr>
        </p:nvSpPr>
        <p:spPr/>
        <p:txBody>
          <a:bodyPr/>
          <a:lstStyle/>
          <a:p>
            <a:pPr eaLnBrk="1" hangingPunct="1"/>
            <a:r>
              <a:rPr lang="es-ES" dirty="0"/>
              <a:t>Holker Gardens</a:t>
            </a:r>
          </a:p>
        </p:txBody>
      </p:sp>
      <p:sp>
        <p:nvSpPr>
          <p:cNvPr id="55299" name="2 Marcador de contenido"/>
          <p:cNvSpPr>
            <a:spLocks noGrp="1"/>
          </p:cNvSpPr>
          <p:nvPr>
            <p:ph sz="quarter" idx="1"/>
          </p:nvPr>
        </p:nvSpPr>
        <p:spPr>
          <a:xfrm>
            <a:off x="539552" y="1447800"/>
            <a:ext cx="7560840" cy="4789488"/>
          </a:xfrm>
        </p:spPr>
        <p:txBody>
          <a:bodyPr>
            <a:normAutofit lnSpcReduction="10000"/>
          </a:bodyPr>
          <a:lstStyle/>
          <a:p>
            <a:r>
              <a:rPr lang="es-ES" sz="2400" b="1" dirty="0"/>
              <a:t>Holker Hall</a:t>
            </a:r>
            <a:r>
              <a:rPr lang="es-ES" sz="2400" dirty="0"/>
              <a:t> es una casa de campo con un jardín situado en la célebre Península Cartmel , que fue históricamente la parte del condado de Lancashire, pero ahora es parte del condado de Cumbria . </a:t>
            </a:r>
          </a:p>
          <a:p>
            <a:r>
              <a:rPr lang="es-ES" sz="2400" dirty="0"/>
              <a:t>Antes de la disolución de los monasterios en 1536 los terrenos en que se encuentra Holker pertenecía a Cartmel Priorato . </a:t>
            </a:r>
          </a:p>
          <a:p>
            <a:r>
              <a:rPr lang="es-ES" sz="2400" dirty="0"/>
              <a:t>Cuando la tierra llegó a la venta fue adquirido por la familia Preston, que se establecieron los terratenientes locales. Desde entonces, ha pasado de los Preston a la Lowthers y Cavendish el por herencia, pero nunca se ha vendido. </a:t>
            </a:r>
          </a:p>
        </p:txBody>
      </p:sp>
    </p:spTree>
    <p:extLst>
      <p:ext uri="{BB962C8B-B14F-4D97-AF65-F5344CB8AC3E}">
        <p14:creationId xmlns:p14="http://schemas.microsoft.com/office/powerpoint/2010/main" val="40436219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sz="quarter" idx="1"/>
          </p:nvPr>
        </p:nvSpPr>
        <p:spPr>
          <a:xfrm>
            <a:off x="914400" y="549275"/>
            <a:ext cx="7185992" cy="5470525"/>
          </a:xfrm>
        </p:spPr>
        <p:txBody>
          <a:bodyPr>
            <a:normAutofit lnSpcReduction="10000"/>
          </a:bodyPr>
          <a:lstStyle/>
          <a:p>
            <a:r>
              <a:rPr lang="es-ES" sz="2400" dirty="0"/>
              <a:t>25 hectáreas en Holker Hall (100.000 m </a:t>
            </a:r>
            <a:r>
              <a:rPr lang="es-ES" sz="2400" baseline="30000" dirty="0"/>
              <a:t>2)</a:t>
            </a:r>
            <a:r>
              <a:rPr lang="es-ES" sz="2400" dirty="0"/>
              <a:t> de jardín es un buen ejemplo de un jardín inglés mixto, con elementos formales e informales. </a:t>
            </a:r>
          </a:p>
          <a:p>
            <a:r>
              <a:rPr lang="es-ES" sz="2400" dirty="0"/>
              <a:t>Las características incluyen un jardín botánico , de herbáceas , una rocalla victoriana y una cascada de finales del siglo XX.</a:t>
            </a:r>
          </a:p>
          <a:p>
            <a:r>
              <a:rPr lang="es-ES" sz="2400" dirty="0"/>
              <a:t> El jardín alberga la Colección Nacional de Styracaceae . </a:t>
            </a:r>
          </a:p>
          <a:p>
            <a:r>
              <a:rPr lang="es-ES" sz="2400" dirty="0"/>
              <a:t>En 1991 Holker ganó la casas históricas Asociación Jardín de la concesión del año y en 2002, </a:t>
            </a:r>
            <a:r>
              <a:rPr lang="es-ES" dirty="0"/>
              <a:t>El tilo </a:t>
            </a:r>
            <a:r>
              <a:rPr lang="es-ES" sz="2400" dirty="0"/>
              <a:t>Gran Holker, que data probablemente de principios del siglo XVII, fue seleccionado como uno de los 50 árboles de Gran Bretaña, en honor de las bodas de oro de la reina Isabel II. </a:t>
            </a:r>
          </a:p>
          <a:p>
            <a:endParaRPr lang="es-ES" dirty="0"/>
          </a:p>
          <a:p>
            <a:pPr marL="0" indent="0">
              <a:buNone/>
            </a:pPr>
            <a:endParaRPr lang="es-ES" dirty="0"/>
          </a:p>
        </p:txBody>
      </p:sp>
    </p:spTree>
    <p:extLst>
      <p:ext uri="{BB962C8B-B14F-4D97-AF65-F5344CB8AC3E}">
        <p14:creationId xmlns:p14="http://schemas.microsoft.com/office/powerpoint/2010/main" val="8809354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333375"/>
            <a:ext cx="7113984" cy="5686425"/>
          </a:xfrm>
        </p:spPr>
        <p:txBody>
          <a:bodyPr/>
          <a:lstStyle/>
          <a:p>
            <a:r>
              <a:rPr lang="es-ES" dirty="0"/>
              <a:t>El jardín se integra en los  (0,81 km 2) del parque de los alrededores.</a:t>
            </a:r>
          </a:p>
          <a:p>
            <a:r>
              <a:rPr lang="es-ES" sz="2400" dirty="0"/>
              <a:t>La actual señora Grania Cavendish  ha desarrollado el jardín y también las instalaciones para visitantes en la casa.</a:t>
            </a:r>
          </a:p>
          <a:p>
            <a:r>
              <a:rPr lang="es-ES" sz="2400" dirty="0"/>
              <a:t>La finca abarca 17.000 hectáreas, y se compone principalmente de explotaciones ganaderas.</a:t>
            </a:r>
          </a:p>
          <a:p>
            <a:r>
              <a:rPr lang="es-ES" sz="2400" dirty="0"/>
              <a:t> El hipódromo Cartmel  es parte de la finca. </a:t>
            </a:r>
          </a:p>
          <a:p>
            <a:r>
              <a:rPr lang="es-ES" sz="2400" dirty="0"/>
              <a:t>El Lakeland Motor Museum se ubicaba en el pasillo, pero se trasladó a unas nuevas instalaciones a pocos kilómetros de distancia, en 2010 .</a:t>
            </a:r>
          </a:p>
          <a:p>
            <a:endParaRPr lang="es-ES" dirty="0"/>
          </a:p>
        </p:txBody>
      </p:sp>
    </p:spTree>
    <p:extLst>
      <p:ext uri="{BB962C8B-B14F-4D97-AF65-F5344CB8AC3E}">
        <p14:creationId xmlns:p14="http://schemas.microsoft.com/office/powerpoint/2010/main" val="14748384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olker Hal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6886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holker-hall-n59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6953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Holker Hall .-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49743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Holker Hal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1337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Holker 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0844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Holker Hal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1928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Holker Hall Gardens.-Cumbr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37751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3 Imagen" descr="Holker_Gardens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03773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Holker_Gardens_(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5015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3 Imagen" descr="Holker_Hall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08539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Holker_Park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7155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Holker_Hall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5196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Holker_Hall_20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2676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Título"/>
          <p:cNvSpPr>
            <a:spLocks noGrp="1"/>
          </p:cNvSpPr>
          <p:nvPr>
            <p:ph type="title"/>
          </p:nvPr>
        </p:nvSpPr>
        <p:spPr>
          <a:xfrm>
            <a:off x="914400" y="274638"/>
            <a:ext cx="7772400" cy="562074"/>
          </a:xfrm>
        </p:spPr>
        <p:txBody>
          <a:bodyPr/>
          <a:lstStyle/>
          <a:p>
            <a:pPr eaLnBrk="1" hangingPunct="1"/>
            <a:r>
              <a:rPr lang="es-ES" dirty="0"/>
              <a:t>Levens Hall</a:t>
            </a:r>
          </a:p>
        </p:txBody>
      </p:sp>
      <p:sp>
        <p:nvSpPr>
          <p:cNvPr id="71683" name="2 Marcador de contenido"/>
          <p:cNvSpPr>
            <a:spLocks noGrp="1"/>
          </p:cNvSpPr>
          <p:nvPr>
            <p:ph sz="quarter" idx="1"/>
          </p:nvPr>
        </p:nvSpPr>
        <p:spPr>
          <a:xfrm>
            <a:off x="539552" y="836712"/>
            <a:ext cx="7560840" cy="6121301"/>
          </a:xfrm>
        </p:spPr>
        <p:txBody>
          <a:bodyPr/>
          <a:lstStyle/>
          <a:p>
            <a:pPr eaLnBrk="1" hangingPunct="1"/>
            <a:r>
              <a:rPr lang="es-ES" dirty="0"/>
              <a:t> </a:t>
            </a:r>
            <a:r>
              <a:rPr lang="es-ES" sz="2400" b="1" dirty="0"/>
              <a:t>Levens Hall</a:t>
            </a:r>
            <a:r>
              <a:rPr lang="es-ES" sz="2400" dirty="0"/>
              <a:t> es una casa señorial en el condado de Cumbria en el norte de Inglaterra . </a:t>
            </a:r>
          </a:p>
          <a:p>
            <a:pPr eaLnBrk="1" hangingPunct="1"/>
            <a:r>
              <a:rPr lang="es-ES" sz="2400" dirty="0"/>
              <a:t>La primera casa en el sitio era una torre de pele construida por la familia Redman en alrededor de 1350.</a:t>
            </a:r>
          </a:p>
          <a:p>
            <a:pPr eaLnBrk="1" hangingPunct="1"/>
            <a:r>
              <a:rPr lang="es-ES" sz="2400" dirty="0"/>
              <a:t>Gran parte del edificio actual data de la época isabelina , cuando la familia Bellingham ocupo la casa.</a:t>
            </a:r>
          </a:p>
          <a:p>
            <a:pPr eaLnBrk="1" hangingPunct="1"/>
            <a:r>
              <a:rPr lang="es-ES" sz="2400" dirty="0"/>
              <a:t>Los  Bellinghams, que fueron responsables de los paneles de yeso fino y en las habitaciones principales, vendieron la casa y los bienes en 1689 al coronel James Grahme o Graham, Guardián de la bolsa privada para el rey Jacobo II , que hizo una serie de adiciones a la casa en el siglo XVII. </a:t>
            </a:r>
          </a:p>
        </p:txBody>
      </p:sp>
    </p:spTree>
    <p:extLst>
      <p:ext uri="{BB962C8B-B14F-4D97-AF65-F5344CB8AC3E}">
        <p14:creationId xmlns:p14="http://schemas.microsoft.com/office/powerpoint/2010/main" val="39420535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914400" y="981075"/>
            <a:ext cx="6825952" cy="5328245"/>
          </a:xfrm>
        </p:spPr>
        <p:txBody>
          <a:bodyPr>
            <a:normAutofit lnSpcReduction="10000"/>
          </a:bodyPr>
          <a:lstStyle/>
          <a:p>
            <a:pPr eaLnBrk="1" hangingPunct="1"/>
            <a:r>
              <a:rPr lang="es-ES" sz="2400" dirty="0"/>
              <a:t>Su hijo Henry Graham era un caballero de la comarca de Westmorland.</a:t>
            </a:r>
          </a:p>
          <a:p>
            <a:r>
              <a:rPr lang="es-ES" sz="2400" dirty="0"/>
              <a:t>Levens es ahora propiedad de la familia de Bagot y está abierto al público.</a:t>
            </a:r>
          </a:p>
          <a:p>
            <a:r>
              <a:rPr lang="es-ES" sz="2400" dirty="0"/>
              <a:t>Se ha celebrado una jardinería ornamental de jardín, que se inició en 1694. </a:t>
            </a:r>
          </a:p>
          <a:p>
            <a:r>
              <a:rPr lang="es-ES" sz="2400" dirty="0"/>
              <a:t>También hay un parque de los ciervos que viven los ciervos negro barbecho y cabras Bagot . </a:t>
            </a:r>
          </a:p>
          <a:p>
            <a:r>
              <a:rPr lang="es-ES" sz="2400" dirty="0"/>
              <a:t>La pequeña colección de vehículos de vapor incluye varios motores de tracción , que suelen ser conducidos al vapor en domingos y festivos</a:t>
            </a:r>
            <a:r>
              <a:rPr lang="es-ES" dirty="0"/>
              <a:t>. </a:t>
            </a:r>
          </a:p>
          <a:p>
            <a:pPr eaLnBrk="1" hangingPunct="1">
              <a:buFont typeface="Wingdings 2" pitchFamily="18" charset="2"/>
              <a:buNone/>
            </a:pPr>
            <a:r>
              <a:rPr lang="es-ES" dirty="0"/>
              <a:t> </a:t>
            </a:r>
          </a:p>
        </p:txBody>
      </p:sp>
    </p:spTree>
    <p:extLst>
      <p:ext uri="{BB962C8B-B14F-4D97-AF65-F5344CB8AC3E}">
        <p14:creationId xmlns:p14="http://schemas.microsoft.com/office/powerpoint/2010/main" val="9256211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476250"/>
            <a:ext cx="7185992" cy="5832475"/>
          </a:xfrm>
        </p:spPr>
        <p:txBody>
          <a:bodyPr>
            <a:normAutofit lnSpcReduction="10000"/>
          </a:bodyPr>
          <a:lstStyle/>
          <a:p>
            <a:r>
              <a:rPr lang="es-ES" sz="2400" dirty="0"/>
              <a:t>Levens Hall se informa es encantada y las personas han afirmado haber visto el fantasma de un perro negro que habita en las escaleras y una señora amistosa en color rosa.</a:t>
            </a:r>
          </a:p>
          <a:p>
            <a:r>
              <a:rPr lang="es-ES" sz="2400" dirty="0"/>
              <a:t>El jardín original en Levens Hall fue presentado por el francés Beaumont, Guillaume, en 1690, y era esencialmente un parterre barroco  Renacimiento tardío hecho con setos y, probablemente, pequeñas esferas de topiaria, cubos y conos. </a:t>
            </a:r>
          </a:p>
          <a:p>
            <a:r>
              <a:rPr lang="es-ES" sz="2400" dirty="0"/>
              <a:t>El ja-ja data de 1694 y es uno de los primeros en el Reino Unido. </a:t>
            </a:r>
          </a:p>
          <a:p>
            <a:r>
              <a:rPr lang="es-ES" sz="2400" dirty="0"/>
              <a:t>La evolución probable del jardín es que cuando el estilo original del parterre pasó de moda, y fue criticado como "formales" los tejos se les permitió crecer como grandes ejemplares. </a:t>
            </a:r>
          </a:p>
          <a:p>
            <a:endParaRPr lang="es-ES" dirty="0"/>
          </a:p>
        </p:txBody>
      </p:sp>
    </p:spTree>
    <p:extLst>
      <p:ext uri="{BB962C8B-B14F-4D97-AF65-F5344CB8AC3E}">
        <p14:creationId xmlns:p14="http://schemas.microsoft.com/office/powerpoint/2010/main" val="8177946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980728"/>
            <a:ext cx="7185992" cy="6120680"/>
          </a:xfrm>
        </p:spPr>
        <p:txBody>
          <a:bodyPr>
            <a:normAutofit fontScale="92500" lnSpcReduction="20000"/>
          </a:bodyPr>
          <a:lstStyle/>
          <a:p>
            <a:r>
              <a:rPr lang="es-ES" sz="2600" dirty="0"/>
              <a:t>Se registra que la topiaria se vuelva a cortar c1815 y las formas han ido evolucionando en las formas dramáticas victoriana que han hecho famosa Levens Hall.</a:t>
            </a:r>
          </a:p>
          <a:p>
            <a:r>
              <a:rPr lang="es-ES" sz="2600" dirty="0"/>
              <a:t>Un camino ondulante de  árboles de roble conduce al parque. </a:t>
            </a:r>
          </a:p>
          <a:p>
            <a:r>
              <a:rPr lang="es-ES" sz="2600" dirty="0"/>
              <a:t>Una campaña, en 1970, salvó la avenida de ser cortada por un espolón de la autovía M6.</a:t>
            </a:r>
          </a:p>
          <a:p>
            <a:r>
              <a:rPr lang="es-ES" sz="2600" dirty="0"/>
              <a:t>La ruta establecida pasa por el parque en un nivel bajo en el suelo se cae hacia el río Kent, y no será visible desde la parte principal de la avenida de robles.</a:t>
            </a:r>
          </a:p>
          <a:p>
            <a:r>
              <a:rPr lang="es-ES" sz="2600" dirty="0"/>
              <a:t> Por otra parte, pasa a una milla de distancia de Levens Hall y sus jardines.</a:t>
            </a:r>
            <a:br>
              <a:rPr lang="es-ES" sz="2400" dirty="0"/>
            </a:br>
            <a:br>
              <a:rPr lang="es-ES" sz="2400" dirty="0"/>
            </a:br>
            <a:br>
              <a:rPr lang="es-ES" sz="2400" dirty="0"/>
            </a:br>
            <a:br>
              <a:rPr lang="es-ES" dirty="0"/>
            </a:br>
            <a:br>
              <a:rPr lang="es-ES" dirty="0"/>
            </a:br>
            <a:br>
              <a:rPr lang="es-ES" dirty="0"/>
            </a:br>
            <a:endParaRPr lang="es-ES" dirty="0"/>
          </a:p>
          <a:p>
            <a:endParaRPr lang="es-ES" dirty="0"/>
          </a:p>
        </p:txBody>
      </p:sp>
    </p:spTree>
    <p:extLst>
      <p:ext uri="{BB962C8B-B14F-4D97-AF65-F5344CB8AC3E}">
        <p14:creationId xmlns:p14="http://schemas.microsoft.com/office/powerpoint/2010/main" val="354820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2 Imagen" descr="Levns Hall.-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4454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Levens Hall.-3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6524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Levens Hall.-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1005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Levens Hall.-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11574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Levens Hall.-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2845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3 Imagen" descr="Levens_hall_topiary.-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1587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Levens-hall-and-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5197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Levens Hall.-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79329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evens Hall.-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40883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Levens Hall.-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4964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evens Hall.-s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06996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2 Imagen" descr="Levens_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1683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evens Hall.-7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541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evens Hall.-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8095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2 Imagen" descr="Levens Hall.-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416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Levens Hall.-.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32336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2 Imagen" descr="Levens Hall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08173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evens Hall.-s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3877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evens Hall.-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35067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evens Hall.-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40271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Levens Hall.-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71130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evens Hall.-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76077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evens Hall..-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5112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evens Hall.-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8422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evens Hall.-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5853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evens Hall.-9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750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evens Hall.-1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11718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evens Hall.-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74560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2 Imagen" descr="Levens Hall.-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82665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evens Hall.-Cumb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4611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evens Hall.-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2908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Levens Hall.-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52965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Levens Hall.-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323804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Levens Hall.-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5861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Levens Hall.-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3258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3 Imagen" descr="Levens Hall Gardens.-Cumbr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54312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Levens Hall Gardens.-Cumbr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35685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Levens Hall Gardens.-Cumbr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36207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Levevns Hall.-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30484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Levens-Hall-Garde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8395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2 Imagen" descr="Levens Hall Gardens.-Cumb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772177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Levens Hall Gardens.-Cumbri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3442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TotalTime>
  <Words>1535</Words>
  <Application>Microsoft Office PowerPoint</Application>
  <PresentationFormat>Presentación en pantalla (4:3)</PresentationFormat>
  <Paragraphs>252</Paragraphs>
  <Slides>110</Slides>
  <Notes>97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110</vt:i4>
      </vt:variant>
    </vt:vector>
  </HeadingPairs>
  <TitlesOfParts>
    <vt:vector size="116" baseType="lpstr">
      <vt:lpstr>Arial</vt:lpstr>
      <vt:lpstr>Calibri</vt:lpstr>
      <vt:lpstr>Century Schoolbook</vt:lpstr>
      <vt:lpstr>Wingdings</vt:lpstr>
      <vt:lpstr>Wingdings 2</vt:lpstr>
      <vt:lpstr>Default Theme</vt:lpstr>
      <vt:lpstr>EUROPA.-LA VUELTA AL MUNDO EN 885 JARDINES.-REINO UNIDO.- CUMBRIA.-levens hall</vt:lpstr>
      <vt:lpstr>Acorn Bank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Bowes Museum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Holehird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Holker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Levens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7</cp:revision>
  <dcterms:created xsi:type="dcterms:W3CDTF">2013-09-08T06:06:48Z</dcterms:created>
  <dcterms:modified xsi:type="dcterms:W3CDTF">2018-03-13T15:26:28Z</dcterms:modified>
</cp:coreProperties>
</file>