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9" r:id="rId134"/>
    <p:sldId id="390" r:id="rId135"/>
    <p:sldId id="391" r:id="rId136"/>
    <p:sldId id="392" r:id="rId137"/>
    <p:sldId id="393" r:id="rId138"/>
    <p:sldId id="394" r:id="rId139"/>
    <p:sldId id="395" r:id="rId140"/>
    <p:sldId id="396" r:id="rId141"/>
    <p:sldId id="397" r:id="rId1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036687-0662-4E99-91F8-EF5DFAA09A03}"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0FF69F-F13A-4CDC-8CB3-34A48AE72BEE}" type="slidenum">
              <a:rPr lang="es-ES" smtClean="0"/>
              <a:t>‹Nº›</a:t>
            </a:fld>
            <a:endParaRPr lang="es-ES" dirty="0"/>
          </a:p>
        </p:txBody>
      </p:sp>
    </p:spTree>
    <p:extLst>
      <p:ext uri="{BB962C8B-B14F-4D97-AF65-F5344CB8AC3E}">
        <p14:creationId xmlns:p14="http://schemas.microsoft.com/office/powerpoint/2010/main" val="1914351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3A45F46-E465-4EC0-A26B-344792453849}"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74D6097-76F9-454C-8C37-34A6A660F312}"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Black Garden</a:t>
            </a:r>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69D0557-7F5D-4977-A1F9-A1A88591A128}"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628EA7F-E58E-4CDE-A25D-A692C09F7931}"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78DFD99-5EBD-4831-94CE-C691F441CB09}"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Lupinus</a:t>
            </a:r>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1981DDD-4140-42CE-997F-75CD4A0A0599}"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46440" cy="2448272"/>
          </a:xfrm>
        </p:spPr>
        <p:txBody>
          <a:bodyPr>
            <a:noAutofit/>
          </a:bodyPr>
          <a:lstStyle/>
          <a:p>
            <a:r>
              <a:rPr lang="es-ES" sz="3200" dirty="0"/>
              <a:t>EUROPA.-LA VUELTA AL MUNDO EN 885 JARDINES.-REINO UNIDO.-</a:t>
            </a:r>
            <a:br>
              <a:rPr lang="es-ES" sz="3200" dirty="0"/>
            </a:br>
            <a:r>
              <a:rPr lang="es-ES" sz="3200" dirty="0"/>
              <a:t>DERBYSHIRE</a:t>
            </a:r>
            <a:br>
              <a:rPr lang="es-ES" sz="3200" dirty="0"/>
            </a:br>
            <a:r>
              <a:rPr lang="es-ES" sz="3200" dirty="0"/>
              <a:t>Chatsworth House</a:t>
            </a:r>
          </a:p>
        </p:txBody>
      </p:sp>
      <p:sp>
        <p:nvSpPr>
          <p:cNvPr id="3" name="2 Subtítulo"/>
          <p:cNvSpPr>
            <a:spLocks noGrp="1"/>
          </p:cNvSpPr>
          <p:nvPr>
            <p:ph type="subTitle" idx="1"/>
          </p:nvPr>
        </p:nvSpPr>
        <p:spPr>
          <a:xfrm>
            <a:off x="4267200" y="4365104"/>
            <a:ext cx="4623048" cy="1371600"/>
          </a:xfrm>
        </p:spPr>
        <p:txBody>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Chatsworth House </a:t>
            </a:r>
          </a:p>
        </p:txBody>
      </p:sp>
      <p:sp>
        <p:nvSpPr>
          <p:cNvPr id="7171" name="2 Marcador de contenido"/>
          <p:cNvSpPr>
            <a:spLocks noGrp="1"/>
          </p:cNvSpPr>
          <p:nvPr>
            <p:ph sz="quarter" idx="1"/>
          </p:nvPr>
        </p:nvSpPr>
        <p:spPr>
          <a:xfrm>
            <a:off x="914400" y="1916113"/>
            <a:ext cx="7113984" cy="4103687"/>
          </a:xfrm>
        </p:spPr>
        <p:txBody>
          <a:bodyPr>
            <a:normAutofit lnSpcReduction="10000"/>
          </a:bodyPr>
          <a:lstStyle/>
          <a:p>
            <a:pPr eaLnBrk="1" hangingPunct="1"/>
            <a:r>
              <a:rPr lang="es-ES" sz="2400" b="1" dirty="0"/>
              <a:t>Chatsworth House</a:t>
            </a:r>
            <a:r>
              <a:rPr lang="es-ES" sz="2400" dirty="0"/>
              <a:t> es una casa señorial en el norte de Derbyshire , Inglaterra, (5,6 km) al noreste de Bakewell y  (14 kilómetros) al oeste de Chesterfield.</a:t>
            </a:r>
          </a:p>
          <a:p>
            <a:pPr eaLnBrk="1" hangingPunct="1"/>
            <a:r>
              <a:rPr lang="es-ES" sz="2400" dirty="0"/>
              <a:t>Es la sede del duque de Devonshire , y ha sido el hogar de su familia, la familia Cavendish, ya que Bess de Hardwick se estableció en Chatsworth en 1549. </a:t>
            </a:r>
          </a:p>
          <a:p>
            <a:pPr eaLnBrk="1" hangingPunct="1"/>
            <a:r>
              <a:rPr lang="es-ES" sz="2400" dirty="0"/>
              <a:t>De pie en la orilla oriental del río Derwent , Chatsworth mira a través de las colinas que dividen los valles de  Derwent y Wye </a:t>
            </a:r>
            <a:r>
              <a:rPr lang="es-ES" dirty="0"/>
              <a:t>. </a:t>
            </a:r>
          </a:p>
          <a:p>
            <a:pPr eaLnBrk="1" hangingPunct="1"/>
            <a:endParaRPr lang="es-ES" dirty="0"/>
          </a:p>
        </p:txBody>
      </p:sp>
    </p:spTree>
    <p:extLst>
      <p:ext uri="{BB962C8B-B14F-4D97-AF65-F5344CB8AC3E}">
        <p14:creationId xmlns:p14="http://schemas.microsoft.com/office/powerpoint/2010/main" val="82838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333375"/>
            <a:ext cx="7185992" cy="5686425"/>
          </a:xfrm>
        </p:spPr>
        <p:txBody>
          <a:bodyPr>
            <a:normAutofit lnSpcReduction="10000"/>
          </a:bodyPr>
          <a:lstStyle/>
          <a:p>
            <a:pPr eaLnBrk="1" hangingPunct="1"/>
            <a:r>
              <a:rPr lang="es-ES" sz="2400" dirty="0"/>
              <a:t>La casa se ​​encuentra en amplias zonas verdes, y el respaldo de bosques, rocas colinas que se levantan en paramos Heather  y contiene una colección única de valiosas pinturas, muebles, Viejo Maestro de los dibujos, esculturas neoclásicas , libros y otros artefactos. </a:t>
            </a:r>
          </a:p>
          <a:p>
            <a:pPr eaLnBrk="1" hangingPunct="1"/>
            <a:r>
              <a:rPr lang="es-ES" sz="2400" dirty="0"/>
              <a:t> Chatsworth ha sido seleccionado como casa de campo favorita del Reino Unido en varias ocasiones.</a:t>
            </a:r>
          </a:p>
          <a:p>
            <a:pPr eaLnBrk="1" hangingPunct="1"/>
            <a:r>
              <a:rPr lang="es-ES" sz="2400" dirty="0"/>
              <a:t>Jardín de Chatsworth atrae a unos 300.000 visitantes al año. </a:t>
            </a:r>
          </a:p>
          <a:p>
            <a:pPr eaLnBrk="1" hangingPunct="1"/>
            <a:r>
              <a:rPr lang="es-ES" sz="2400" dirty="0"/>
              <a:t>Tiene una mezcla compleja de diferentes características de seis siglos diferentes y cubre (0,42 km </a:t>
            </a:r>
            <a:r>
              <a:rPr lang="es-ES" sz="2400" baseline="30000" dirty="0"/>
              <a:t>2).</a:t>
            </a:r>
            <a:r>
              <a:rPr lang="es-ES" sz="2400" dirty="0"/>
              <a:t> </a:t>
            </a:r>
          </a:p>
          <a:p>
            <a:pPr eaLnBrk="1" hangingPunct="1"/>
            <a:r>
              <a:rPr lang="es-ES" sz="2400" dirty="0"/>
              <a:t>El jardín está rodeado por un muro de (2,8 kilómetros) de largo.</a:t>
            </a:r>
          </a:p>
        </p:txBody>
      </p:sp>
    </p:spTree>
    <p:extLst>
      <p:ext uri="{BB962C8B-B14F-4D97-AF65-F5344CB8AC3E}">
        <p14:creationId xmlns:p14="http://schemas.microsoft.com/office/powerpoint/2010/main" val="416635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185992" cy="5977086"/>
          </a:xfrm>
        </p:spPr>
        <p:txBody>
          <a:bodyPr>
            <a:normAutofit lnSpcReduction="10000"/>
          </a:bodyPr>
          <a:lstStyle/>
          <a:p>
            <a:pPr eaLnBrk="1" hangingPunct="1"/>
            <a:r>
              <a:rPr lang="es-ES" sz="2400" dirty="0"/>
              <a:t>Se sienta en el lado oriental del valle del río Derwent y se funde con el paisaje de los alrededores del parque, que cubre  (4,0 km </a:t>
            </a:r>
            <a:r>
              <a:rPr lang="es-ES" sz="2400" baseline="30000" dirty="0"/>
              <a:t>2).</a:t>
            </a:r>
            <a:r>
              <a:rPr lang="es-ES" sz="2400" dirty="0"/>
              <a:t> Los bosques en los páramos al este del valle  forman un telón de fondo para el jardín. </a:t>
            </a:r>
          </a:p>
          <a:p>
            <a:pPr eaLnBrk="1" hangingPunct="1"/>
            <a:r>
              <a:rPr lang="es-ES" sz="2400" dirty="0"/>
              <a:t>Hay un personal de 20 jardineros aproximadamente a tiempo completo . </a:t>
            </a:r>
          </a:p>
          <a:p>
            <a:pPr eaLnBrk="1" hangingPunct="1"/>
            <a:r>
              <a:rPr lang="es-ES" sz="2400" dirty="0"/>
              <a:t>La precipitación media es de alrededor de  (855 mm) por año, y hay un promedio de 1.160 horas de sol . </a:t>
            </a:r>
          </a:p>
          <a:p>
            <a:pPr eaLnBrk="1" hangingPunct="1"/>
            <a:r>
              <a:rPr lang="es-ES" sz="2400" dirty="0"/>
              <a:t>La mayoría de las principales características del jardín se han creado en cinco fases principales del desarrollo.</a:t>
            </a:r>
          </a:p>
          <a:p>
            <a:pPr eaLnBrk="1" hangingPunct="1"/>
            <a:r>
              <a:rPr lang="es-ES" sz="2400" dirty="0"/>
              <a:t>La casa y el jardín se construyeron por primera vez por Sir William Cavendish y Bess de Hardwick en 1555. </a:t>
            </a:r>
          </a:p>
          <a:p>
            <a:pPr eaLnBrk="1" hangingPunct="1"/>
            <a:endParaRPr lang="es-ES" dirty="0"/>
          </a:p>
        </p:txBody>
      </p:sp>
    </p:spTree>
    <p:extLst>
      <p:ext uri="{BB962C8B-B14F-4D97-AF65-F5344CB8AC3E}">
        <p14:creationId xmlns:p14="http://schemas.microsoft.com/office/powerpoint/2010/main" val="1295014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sz="2400" dirty="0"/>
              <a:t>El jardín isabelino era mucho más pequeño que el jardín moderno es ahora. </a:t>
            </a:r>
          </a:p>
          <a:p>
            <a:pPr eaLnBrk="1" hangingPunct="1"/>
            <a:r>
              <a:rPr lang="es-ES" sz="2400" dirty="0"/>
              <a:t>Había terrazas al este de la casa donde esta ahora el césped principal , estanques y fuentes en el sur, y estanques de peces hacia el oeste por el río. </a:t>
            </a:r>
          </a:p>
          <a:p>
            <a:pPr eaLnBrk="1" hangingPunct="1"/>
            <a:r>
              <a:rPr lang="es-ES" sz="2400" dirty="0"/>
              <a:t>El remanente visual principal de este tiempo es una torre de piedra conocida como sentadillas Bower Queen Mary en cuenta una leyenda que María, Reina de Escocia , se le permitió tomar el aire mientras ella estaba presa en Chatsworth. </a:t>
            </a:r>
          </a:p>
          <a:p>
            <a:pPr eaLnBrk="1" hangingPunct="1"/>
            <a:r>
              <a:rPr lang="es-ES" sz="2400" dirty="0"/>
              <a:t>Al mismo tiempo,  fue la reconstrucción de la casa, el duque primero también creó los jardines  barrocos. </a:t>
            </a:r>
          </a:p>
        </p:txBody>
      </p:sp>
    </p:spTree>
    <p:extLst>
      <p:ext uri="{BB962C8B-B14F-4D97-AF65-F5344CB8AC3E}">
        <p14:creationId xmlns:p14="http://schemas.microsoft.com/office/powerpoint/2010/main" val="4067597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185992" cy="5686425"/>
          </a:xfrm>
        </p:spPr>
        <p:txBody>
          <a:bodyPr>
            <a:normAutofit fontScale="92500"/>
          </a:bodyPr>
          <a:lstStyle/>
          <a:p>
            <a:pPr marL="274320" indent="-274320" eaLnBrk="1" fontAlgn="auto" hangingPunct="1">
              <a:spcBef>
                <a:spcPts val="580"/>
              </a:spcBef>
              <a:spcAft>
                <a:spcPts val="0"/>
              </a:spcAft>
              <a:buFont typeface="Wingdings 2"/>
              <a:buChar char=""/>
              <a:defRPr/>
            </a:pPr>
            <a:r>
              <a:rPr lang="es-ES" b="1" dirty="0"/>
              <a:t>El primer Duke (1684-1707) </a:t>
            </a:r>
          </a:p>
          <a:p>
            <a:pPr marL="274320" indent="-274320" eaLnBrk="1" fontAlgn="auto" hangingPunct="1">
              <a:spcBef>
                <a:spcPts val="580"/>
              </a:spcBef>
              <a:spcAft>
                <a:spcPts val="0"/>
              </a:spcAft>
              <a:buFont typeface="Wingdings 2"/>
              <a:buChar char=""/>
              <a:defRPr/>
            </a:pPr>
            <a:r>
              <a:rPr lang="es-ES" dirty="0"/>
              <a:t>Contaba con numerosos parterres cortados en la ladera por encima de la casa, y muchas fuentes, jardines y edificios de esculturas clásicas.</a:t>
            </a:r>
          </a:p>
          <a:p>
            <a:pPr marL="274320" indent="-274320" eaLnBrk="1" fontAlgn="auto" hangingPunct="1">
              <a:spcBef>
                <a:spcPts val="580"/>
              </a:spcBef>
              <a:spcAft>
                <a:spcPts val="0"/>
              </a:spcAft>
              <a:buFont typeface="Wingdings 2"/>
              <a:buChar char=""/>
              <a:defRPr/>
            </a:pPr>
            <a:r>
              <a:rPr lang="es-ES" dirty="0"/>
              <a:t>Las principales características que sobreviven de esta época son: </a:t>
            </a:r>
          </a:p>
          <a:p>
            <a:pPr marL="274320" indent="-274320" eaLnBrk="1" fontAlgn="auto" hangingPunct="1">
              <a:spcBef>
                <a:spcPts val="580"/>
              </a:spcBef>
              <a:spcAft>
                <a:spcPts val="0"/>
              </a:spcAft>
              <a:buFont typeface="Wingdings 2"/>
              <a:buChar char=""/>
              <a:defRPr/>
            </a:pPr>
            <a:r>
              <a:rPr lang="es-ES" dirty="0"/>
              <a:t> La casa en cascada en pleno desarrollo.</a:t>
            </a:r>
          </a:p>
          <a:p>
            <a:pPr marL="274320" indent="-274320" eaLnBrk="1" fontAlgn="auto" hangingPunct="1">
              <a:spcBef>
                <a:spcPts val="580"/>
              </a:spcBef>
              <a:spcAft>
                <a:spcPts val="0"/>
              </a:spcAft>
              <a:buFont typeface="Wingdings 2"/>
              <a:buChar char=""/>
              <a:defRPr/>
            </a:pPr>
            <a:r>
              <a:rPr lang="es-ES" dirty="0"/>
              <a:t> La fachada sur se ha reconstruido, pero sobrevive el original fachada este. </a:t>
            </a:r>
          </a:p>
          <a:p>
            <a:pPr marL="274320" indent="-274320" eaLnBrk="1" fontAlgn="auto" hangingPunct="1">
              <a:spcBef>
                <a:spcPts val="580"/>
              </a:spcBef>
              <a:spcAft>
                <a:spcPts val="0"/>
              </a:spcAft>
              <a:buFont typeface="Wingdings 2"/>
              <a:buChar char=""/>
              <a:defRPr/>
            </a:pPr>
            <a:r>
              <a:rPr lang="es-ES" dirty="0"/>
              <a:t>El jardín barroco se ha trazado, pero sólo la primera versión, más pequeña de la Cascada se ha construido, y la charca del Canal no ha sido excavada. </a:t>
            </a:r>
          </a:p>
          <a:p>
            <a:pPr marL="274320" indent="-274320" eaLnBrk="1" fontAlgn="auto" hangingPunct="1">
              <a:spcBef>
                <a:spcPts val="580"/>
              </a:spcBef>
              <a:spcAft>
                <a:spcPts val="0"/>
              </a:spcAft>
              <a:buFont typeface="Wingdings 2"/>
              <a:buChar char=""/>
              <a:defRPr/>
            </a:pPr>
            <a:r>
              <a:rPr lang="es-ES" dirty="0"/>
              <a:t>Los establos del Duque están a la izquierda de la casa.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138524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333375"/>
            <a:ext cx="7185992" cy="5686425"/>
          </a:xfrm>
        </p:spPr>
        <p:txBody>
          <a:bodyPr>
            <a:normAutofit lnSpcReduction="10000"/>
          </a:bodyPr>
          <a:lstStyle/>
          <a:p>
            <a:pPr eaLnBrk="1" hangingPunct="1"/>
            <a:r>
              <a:rPr lang="es-ES" sz="2400" b="1" dirty="0"/>
              <a:t>La Casa de la cascada</a:t>
            </a:r>
            <a:r>
              <a:rPr lang="es-ES" sz="2400" dirty="0"/>
              <a:t> y </a:t>
            </a:r>
            <a:r>
              <a:rPr lang="es-ES" sz="2400" b="1" dirty="0"/>
              <a:t>en cascada</a:t>
            </a:r>
            <a:r>
              <a:rPr lang="es-ES" sz="2400" dirty="0"/>
              <a:t> es un conjunto de escalones de piedra sobre la cual el agua fluye de un conjunto de fuentes en la parte superior.</a:t>
            </a:r>
          </a:p>
          <a:p>
            <a:pPr eaLnBrk="1" hangingPunct="1"/>
            <a:r>
              <a:rPr lang="es-ES" sz="2400" dirty="0"/>
              <a:t> Fue construido en 1696 y reconstruido en una escala mayor en 1701. </a:t>
            </a:r>
          </a:p>
          <a:p>
            <a:pPr eaLnBrk="1" hangingPunct="1"/>
            <a:r>
              <a:rPr lang="es-ES" sz="2400" dirty="0"/>
              <a:t>En 1703, un gran templo barroco o la Casa Cascada diseñada por Thomas Archer se añadió en la parte superior. </a:t>
            </a:r>
          </a:p>
          <a:p>
            <a:pPr eaLnBrk="1" hangingPunct="1"/>
            <a:r>
              <a:rPr lang="es-ES" sz="2400" dirty="0"/>
              <a:t>Una importante restauración tanto de la cascada y la Casa de la cascada en 1994-1996 llevó 10.000 horas-hombre de trabajo.</a:t>
            </a:r>
          </a:p>
          <a:p>
            <a:pPr eaLnBrk="1" hangingPunct="1"/>
            <a:r>
              <a:rPr lang="es-ES" sz="2400" dirty="0"/>
              <a:t>En 2004, la cascada fue elegida como la mejor característica del agua en Inglaterra por un panel de 45 expertos jardín, organizado por </a:t>
            </a:r>
            <a:r>
              <a:rPr lang="es-ES" sz="2400" i="1" dirty="0"/>
              <a:t>la Vida Rural</a:t>
            </a:r>
            <a:r>
              <a:rPr lang="es-ES" sz="2400" dirty="0"/>
              <a:t> .</a:t>
            </a:r>
          </a:p>
          <a:p>
            <a:pPr eaLnBrk="1" hangingPunct="1"/>
            <a:endParaRPr lang="es-ES" dirty="0"/>
          </a:p>
        </p:txBody>
      </p:sp>
    </p:spTree>
    <p:extLst>
      <p:ext uri="{BB962C8B-B14F-4D97-AF65-F5344CB8AC3E}">
        <p14:creationId xmlns:p14="http://schemas.microsoft.com/office/powerpoint/2010/main" val="1489471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13984" cy="6049094"/>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Tiene 24 peldaños, cada una ligeramente diferente y con una variedad de texturas, para que cada uno da un sonido diferente cuando el agua corre sobre y abajo de ellos.</a:t>
            </a:r>
          </a:p>
          <a:p>
            <a:pPr marL="274320" indent="-274320" eaLnBrk="1" fontAlgn="auto" hangingPunct="1">
              <a:spcBef>
                <a:spcPts val="580"/>
              </a:spcBef>
              <a:spcAft>
                <a:spcPts val="0"/>
              </a:spcAft>
              <a:buFont typeface="Wingdings 2"/>
              <a:buChar char=""/>
              <a:defRPr/>
            </a:pPr>
            <a:r>
              <a:rPr lang="es-ES" dirty="0"/>
              <a:t>El </a:t>
            </a:r>
            <a:r>
              <a:rPr lang="es-ES" b="1" dirty="0"/>
              <a:t>estanque del Canal,</a:t>
            </a:r>
            <a:r>
              <a:rPr lang="es-ES" dirty="0"/>
              <a:t> excavado en 1702, es un 314 yardas (287 m) de largo lago rectangular en el sur de la casa. </a:t>
            </a:r>
          </a:p>
          <a:p>
            <a:pPr marL="274320" indent="-274320" eaLnBrk="1" fontAlgn="auto" hangingPunct="1">
              <a:spcBef>
                <a:spcPts val="580"/>
              </a:spcBef>
              <a:spcAft>
                <a:spcPts val="0"/>
              </a:spcAft>
              <a:buFont typeface="Wingdings 2"/>
              <a:buChar char=""/>
              <a:defRPr/>
            </a:pPr>
            <a:r>
              <a:rPr lang="es-ES" b="1" dirty="0"/>
              <a:t>La fuente de la Seahorse</a:t>
            </a:r>
            <a:r>
              <a:rPr lang="es-ES" dirty="0"/>
              <a:t> es una fuente escultórica en un estanque circular en el césped entre la casa y el estanque del Canal. Originalmente, fue la pieza central del parterre principal. </a:t>
            </a:r>
          </a:p>
          <a:p>
            <a:pPr marL="274320" indent="-274320" eaLnBrk="1" fontAlgn="auto" hangingPunct="1">
              <a:spcBef>
                <a:spcPts val="580"/>
              </a:spcBef>
              <a:spcAft>
                <a:spcPts val="0"/>
              </a:spcAft>
              <a:buFont typeface="Wingdings 2"/>
              <a:buChar char=""/>
              <a:defRPr/>
            </a:pPr>
            <a:r>
              <a:rPr lang="es-ES" b="1" dirty="0"/>
              <a:t>La Fuente de sauce</a:t>
            </a:r>
            <a:r>
              <a:rPr lang="es-ES" dirty="0"/>
              <a:t> es una imitación de  árbol  que lanza agua sobre los incautos por sus ramas. </a:t>
            </a:r>
          </a:p>
          <a:p>
            <a:pPr marL="274320" indent="-274320" eaLnBrk="1" fontAlgn="auto" hangingPunct="1">
              <a:spcBef>
                <a:spcPts val="580"/>
              </a:spcBef>
              <a:spcAft>
                <a:spcPts val="0"/>
              </a:spcAft>
              <a:buFont typeface="Wingdings 2"/>
              <a:buChar char=""/>
              <a:defRPr/>
            </a:pPr>
            <a:r>
              <a:rPr lang="es-ES" dirty="0"/>
              <a:t>El árbol ha sido reemplazado dos veces y luego restaurado en 1983. </a:t>
            </a:r>
          </a:p>
        </p:txBody>
      </p:sp>
    </p:spTree>
    <p:extLst>
      <p:ext uri="{BB962C8B-B14F-4D97-AF65-F5344CB8AC3E}">
        <p14:creationId xmlns:p14="http://schemas.microsoft.com/office/powerpoint/2010/main" val="1488871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113984" cy="6120531"/>
          </a:xfrm>
        </p:spPr>
        <p:txBody>
          <a:bodyPr>
            <a:normAutofit fontScale="92500"/>
          </a:bodyPr>
          <a:lstStyle/>
          <a:p>
            <a:pPr marL="274320" indent="-274320" eaLnBrk="1" fontAlgn="auto" hangingPunct="1">
              <a:spcBef>
                <a:spcPts val="580"/>
              </a:spcBef>
              <a:spcAft>
                <a:spcPts val="0"/>
              </a:spcAft>
              <a:buFont typeface="Wingdings 2"/>
              <a:buChar char=""/>
              <a:defRPr/>
            </a:pPr>
            <a:r>
              <a:rPr lang="es-ES" b="1" dirty="0"/>
              <a:t>El invernadero del primer duque es</a:t>
            </a:r>
            <a:r>
              <a:rPr lang="es-ES" dirty="0"/>
              <a:t> un edificio largo y bajo con diez ventanas de arco y una pieza central del templo.</a:t>
            </a:r>
          </a:p>
          <a:p>
            <a:pPr marL="274320" indent="-274320" eaLnBrk="1" fontAlgn="auto" hangingPunct="1">
              <a:spcBef>
                <a:spcPts val="580"/>
              </a:spcBef>
              <a:spcAft>
                <a:spcPts val="0"/>
              </a:spcAft>
              <a:buFont typeface="Wingdings 2"/>
              <a:buChar char=""/>
              <a:defRPr/>
            </a:pPr>
            <a:r>
              <a:rPr lang="es-ES" dirty="0"/>
              <a:t>Se ha movido de su sitio original con vistas a verde el duque primera de bolos en el borde norte del jardín principal y ahora está liderada por un jardín de rosas. </a:t>
            </a:r>
          </a:p>
          <a:p>
            <a:pPr marL="274320" indent="-274320" eaLnBrk="1" fontAlgn="auto" hangingPunct="1">
              <a:spcBef>
                <a:spcPts val="580"/>
              </a:spcBef>
              <a:spcAft>
                <a:spcPts val="0"/>
              </a:spcAft>
              <a:buFont typeface="Wingdings 2"/>
              <a:buChar char=""/>
              <a:defRPr/>
            </a:pPr>
            <a:r>
              <a:rPr lang="es-ES" b="1" dirty="0"/>
              <a:t>Templo de Flora</a:t>
            </a:r>
            <a:r>
              <a:rPr lang="es-ES" dirty="0"/>
              <a:t> es un templo clásico construido en 1695 y se trasladó a su actual emplazamiento en el extremo norte del paseo amplio en 1760 contiene una estatua de la diosa Flora Silvestres por Cayo Gabriel Cibber . </a:t>
            </a:r>
          </a:p>
          <a:p>
            <a:pPr marL="274320" indent="-274320" eaLnBrk="1" fontAlgn="auto" hangingPunct="1">
              <a:spcBef>
                <a:spcPts val="580"/>
              </a:spcBef>
              <a:spcAft>
                <a:spcPts val="0"/>
              </a:spcAft>
              <a:buFont typeface="Wingdings 2"/>
              <a:buChar char=""/>
              <a:defRPr/>
            </a:pPr>
            <a:r>
              <a:rPr lang="es-ES" b="1" dirty="0"/>
              <a:t>El jardín,</a:t>
            </a:r>
            <a:r>
              <a:rPr lang="es-ES" dirty="0"/>
              <a:t> ahora </a:t>
            </a:r>
            <a:r>
              <a:rPr lang="es-ES" b="1" dirty="0"/>
              <a:t>West es el </a:t>
            </a:r>
            <a:r>
              <a:rPr lang="es-ES" dirty="0"/>
              <a:t> jardín privado de la familia con la plantación moderna en tres secciones, estructura formal, es principalmente una creación del 1ºDuque pero el diseño no es original.</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071049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476672"/>
            <a:ext cx="7185992" cy="5543128"/>
          </a:xfrm>
        </p:spPr>
        <p:txBody>
          <a:bodyPr/>
          <a:lstStyle/>
          <a:p>
            <a:pPr eaLnBrk="1" hangingPunct="1"/>
            <a:r>
              <a:rPr lang="es-ES" sz="2400" b="1" dirty="0"/>
              <a:t>El cuarto duque (1755-1764) </a:t>
            </a:r>
          </a:p>
          <a:p>
            <a:pPr eaLnBrk="1" hangingPunct="1"/>
            <a:r>
              <a:rPr lang="es-ES" sz="2400" dirty="0"/>
              <a:t> Esta tardía pintura de aceite del siglo </a:t>
            </a:r>
            <a:r>
              <a:rPr lang="es-ES" dirty="0"/>
              <a:t>XVIII</a:t>
            </a:r>
            <a:r>
              <a:rPr lang="es-ES" sz="2400" dirty="0"/>
              <a:t> hace hincapié en </a:t>
            </a:r>
            <a:r>
              <a:rPr lang="es-ES" dirty="0"/>
              <a:t>el</a:t>
            </a:r>
            <a:r>
              <a:rPr lang="es-ES" sz="2400" dirty="0"/>
              <a:t> romántico aspecto de la configuración de Chatsworth, en el eje del Peak District . </a:t>
            </a:r>
          </a:p>
          <a:p>
            <a:pPr eaLnBrk="1" hangingPunct="1"/>
            <a:r>
              <a:rPr lang="es-ES" sz="2400" dirty="0"/>
              <a:t>Las colinas detrás de la casa fueron barridas por el viento páramos, cuando fue construido.</a:t>
            </a:r>
          </a:p>
          <a:p>
            <a:pPr eaLnBrk="1" hangingPunct="1"/>
            <a:r>
              <a:rPr lang="es-ES" sz="2400" dirty="0"/>
              <a:t> Ellos no estaban cubiertas por bosques hasta el siglo </a:t>
            </a:r>
            <a:r>
              <a:rPr lang="es-ES" dirty="0"/>
              <a:t>XVIII</a:t>
            </a:r>
            <a:r>
              <a:rPr lang="es-ES" sz="2400" dirty="0"/>
              <a:t>, y están parcialmente expuestas en esta vista.</a:t>
            </a:r>
          </a:p>
          <a:p>
            <a:pPr eaLnBrk="1" hangingPunct="1"/>
            <a:r>
              <a:rPr lang="es-ES" sz="2400" dirty="0"/>
              <a:t> Los edificios se pueden ver claramente accediendo a la imagen de tamaño completo. </a:t>
            </a:r>
          </a:p>
        </p:txBody>
      </p:sp>
    </p:spTree>
    <p:extLst>
      <p:ext uri="{BB962C8B-B14F-4D97-AF65-F5344CB8AC3E}">
        <p14:creationId xmlns:p14="http://schemas.microsoft.com/office/powerpoint/2010/main" val="2632501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836613"/>
            <a:ext cx="6969968" cy="5183187"/>
          </a:xfrm>
        </p:spPr>
        <p:txBody>
          <a:bodyPr>
            <a:normAutofit fontScale="92500"/>
          </a:bodyPr>
          <a:lstStyle/>
          <a:p>
            <a:pPr eaLnBrk="1" hangingPunct="1"/>
            <a:r>
              <a:rPr lang="es-ES" sz="2400" dirty="0"/>
              <a:t>El cuarto duque encargó al arquitecto del paisaje, Lancelot "Capability" Brown para transformar el jardín en el estilo de moda, el paisaje naturalista de la época.</a:t>
            </a:r>
          </a:p>
          <a:p>
            <a:pPr eaLnBrk="1" hangingPunct="1"/>
            <a:r>
              <a:rPr lang="es-ES" sz="2400" dirty="0"/>
              <a:t>La mayoría de los estanques y parterres se convirtieron en el césped, pero como se detalló anteriormente varias características importantes se libraron. </a:t>
            </a:r>
          </a:p>
          <a:p>
            <a:pPr eaLnBrk="1" hangingPunct="1"/>
            <a:r>
              <a:rPr lang="es-ES" sz="2400" dirty="0"/>
              <a:t>Una gran cantidad de plantación de árboles se llevó a cabo, incluyendo una variedad de especies de América especialmente importados de Filadelfia en 1759. </a:t>
            </a:r>
          </a:p>
          <a:p>
            <a:pPr eaLnBrk="1" hangingPunct="1"/>
            <a:r>
              <a:rPr lang="es-ES" sz="2400" dirty="0"/>
              <a:t>El objetivo principal de este trabajo fue mejorar la integración de los parques y jardines. </a:t>
            </a:r>
          </a:p>
          <a:p>
            <a:pPr eaLnBrk="1" hangingPunct="1"/>
            <a:endParaRPr lang="es-ES" dirty="0"/>
          </a:p>
        </p:txBody>
      </p:sp>
    </p:spTree>
    <p:extLst>
      <p:ext uri="{BB962C8B-B14F-4D97-AF65-F5344CB8AC3E}">
        <p14:creationId xmlns:p14="http://schemas.microsoft.com/office/powerpoint/2010/main" val="3003344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476250"/>
            <a:ext cx="6969968" cy="6193110"/>
          </a:xfrm>
        </p:spPr>
        <p:txBody>
          <a:bodyPr>
            <a:normAutofit lnSpcReduction="10000"/>
          </a:bodyPr>
          <a:lstStyle/>
          <a:p>
            <a:pPr eaLnBrk="1" hangingPunct="1"/>
            <a:r>
              <a:rPr lang="es-ES" sz="2400" b="1" dirty="0"/>
              <a:t>El sexto duque (1826-1858) </a:t>
            </a:r>
          </a:p>
          <a:p>
            <a:pPr eaLnBrk="1" hangingPunct="1"/>
            <a:r>
              <a:rPr lang="es-ES" sz="2400" dirty="0"/>
              <a:t> El Conservatorio de Gran en Chatsworth. </a:t>
            </a:r>
          </a:p>
          <a:p>
            <a:pPr eaLnBrk="1" hangingPunct="1"/>
            <a:r>
              <a:rPr lang="es-ES" sz="2400" dirty="0"/>
              <a:t>Construido desde 1836 hasta 1841 y demolido en 1920. </a:t>
            </a:r>
          </a:p>
          <a:p>
            <a:pPr eaLnBrk="1" hangingPunct="1"/>
            <a:r>
              <a:rPr lang="es-ES" sz="2400" dirty="0"/>
              <a:t> En 1826 un joven de veintitrés años llamado Joseph Paxton , que había sido entrenado en los jardines de Kew , fue nombrado jefe de jardineros en Chatsworth.</a:t>
            </a:r>
          </a:p>
          <a:p>
            <a:pPr eaLnBrk="1" hangingPunct="1"/>
            <a:r>
              <a:rPr lang="es-ES" sz="2400" dirty="0"/>
              <a:t> El sexto duque había heredado Chatsworth quince años antes y había mostrado poco interés en la mejora del jardín descuidado, pero pronto se formó una sociedad productiva y financiada extravagante con Paxton, quien resultó ser el diseñador de jardines más innovadores de su época, y sigue siendo el de  mayor influencia en el jardín de Chatsworth.</a:t>
            </a:r>
          </a:p>
          <a:p>
            <a:pPr eaLnBrk="1" hangingPunct="1"/>
            <a:endParaRPr lang="es-ES" dirty="0"/>
          </a:p>
        </p:txBody>
      </p:sp>
    </p:spTree>
    <p:extLst>
      <p:ext uri="{BB962C8B-B14F-4D97-AF65-F5344CB8AC3E}">
        <p14:creationId xmlns:p14="http://schemas.microsoft.com/office/powerpoint/2010/main" val="1796682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041976" cy="6264547"/>
          </a:xfrm>
        </p:spPr>
        <p:txBody>
          <a:bodyPr>
            <a:normAutofit/>
          </a:bodyPr>
          <a:lstStyle/>
          <a:p>
            <a:pPr marL="274320" indent="-274320" eaLnBrk="1" fontAlgn="auto" hangingPunct="1">
              <a:spcBef>
                <a:spcPts val="580"/>
              </a:spcBef>
              <a:spcAft>
                <a:spcPts val="0"/>
              </a:spcAft>
              <a:buFont typeface="Wingdings 2"/>
              <a:buChar char=""/>
              <a:defRPr/>
            </a:pPr>
            <a:r>
              <a:rPr lang="es-ES" dirty="0"/>
              <a:t>Características que sobreviven de esa época son: </a:t>
            </a:r>
          </a:p>
          <a:p>
            <a:pPr marL="274320" indent="-274320" eaLnBrk="1" fontAlgn="auto" hangingPunct="1">
              <a:spcBef>
                <a:spcPts val="580"/>
              </a:spcBef>
              <a:spcAft>
                <a:spcPts val="0"/>
              </a:spcAft>
              <a:buFont typeface="Wingdings 2"/>
              <a:buChar char=""/>
              <a:defRPr/>
            </a:pPr>
            <a:r>
              <a:rPr lang="es-ES" dirty="0"/>
              <a:t>La rocalla y Strid El: En 1842 Paxton comenzó a trabajar en una rocalla de una escala gigantesca, apilando rocas de varias toneladas una encima de otra.</a:t>
            </a:r>
          </a:p>
          <a:p>
            <a:pPr marL="274320" indent="-274320" eaLnBrk="1" fontAlgn="auto" hangingPunct="1">
              <a:spcBef>
                <a:spcPts val="580"/>
              </a:spcBef>
              <a:spcAft>
                <a:spcPts val="0"/>
              </a:spcAft>
              <a:buFont typeface="Wingdings 2"/>
              <a:buChar char=""/>
              <a:defRPr/>
            </a:pPr>
            <a:r>
              <a:rPr lang="es-ES" dirty="0"/>
              <a:t>Fue descrita así por el Señor Desart en la década de 1860: "En un solo lugar una especie de miniatura Matterhorn aparentemente bloquea el camino, pero con el toque del dedo que gira sobre un eje de metal  es de hecho una forma de pasar. " </a:t>
            </a:r>
          </a:p>
          <a:p>
            <a:pPr marL="274320" indent="-274320" eaLnBrk="1" fontAlgn="auto" hangingPunct="1">
              <a:spcBef>
                <a:spcPts val="580"/>
              </a:spcBef>
              <a:spcAft>
                <a:spcPts val="0"/>
              </a:spcAft>
              <a:buFont typeface="Wingdings 2"/>
              <a:buChar char=""/>
              <a:defRPr/>
            </a:pPr>
            <a:r>
              <a:rPr lang="es-ES" dirty="0"/>
              <a:t>Ahora está encerrada en el lugar para cumplir con las regulaciones de salud y seguridad.</a:t>
            </a:r>
          </a:p>
          <a:p>
            <a:pPr marL="274320" indent="-274320" eaLnBrk="1" fontAlgn="auto" hangingPunct="1">
              <a:spcBef>
                <a:spcPts val="580"/>
              </a:spcBef>
              <a:spcAft>
                <a:spcPts val="0"/>
              </a:spcAft>
              <a:buFont typeface="Wingdings 2"/>
              <a:buChar char=""/>
              <a:defRPr/>
            </a:pPr>
            <a:r>
              <a:rPr lang="es-ES" dirty="0"/>
              <a:t> Otra roca es tan equilibrada que puede desprenderse con poca presión. </a:t>
            </a:r>
          </a:p>
        </p:txBody>
      </p:sp>
    </p:spTree>
    <p:extLst>
      <p:ext uri="{BB962C8B-B14F-4D97-AF65-F5344CB8AC3E}">
        <p14:creationId xmlns:p14="http://schemas.microsoft.com/office/powerpoint/2010/main" val="2431293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914400" y="333375"/>
            <a:ext cx="7258000" cy="6335985"/>
          </a:xfrm>
        </p:spPr>
        <p:txBody>
          <a:bodyPr>
            <a:normAutofit lnSpcReduction="10000"/>
          </a:bodyPr>
          <a:lstStyle/>
          <a:p>
            <a:r>
              <a:rPr lang="es-ES" dirty="0"/>
              <a:t>Dos rocas están dedicadas a la Reina y el príncipe Alberto, y otra para el duque de Wellington, los cuales visitaron Chatsworth en tiempos del sexto duque.</a:t>
            </a:r>
          </a:p>
          <a:p>
            <a:pPr eaLnBrk="1" hangingPunct="1"/>
            <a:r>
              <a:rPr lang="es-ES" sz="2400" dirty="0"/>
              <a:t>The Rock Wellington, una construcción de varias rocas apiladas una encima de otra, tiene (14 m) de altura y una pequeña cascada gotea sobre ella en un estanque.</a:t>
            </a:r>
          </a:p>
          <a:p>
            <a:pPr eaLnBrk="1" hangingPunct="1"/>
            <a:r>
              <a:rPr lang="es-ES" sz="2400" dirty="0"/>
              <a:t> A veces en el invierno el agua se congela </a:t>
            </a:r>
            <a:r>
              <a:rPr lang="es-ES" dirty="0"/>
              <a:t>y aparece la</a:t>
            </a:r>
            <a:r>
              <a:rPr lang="es-ES" sz="2400" dirty="0"/>
              <a:t> creación de carámbanos.</a:t>
            </a:r>
          </a:p>
          <a:p>
            <a:pPr eaLnBrk="1" hangingPunct="1"/>
            <a:r>
              <a:rPr lang="es-ES" sz="2400" dirty="0"/>
              <a:t>El agua fluye a un lago creado por Paxton llamado "El Strid, que lleva el nombre de un tramo del río Wharfe en la finca Bolton Abbey Devonshire " donde se comprime el río en un abismo turbulento a un metro de ancho.</a:t>
            </a:r>
          </a:p>
          <a:p>
            <a:pPr eaLnBrk="1" hangingPunct="1"/>
            <a:r>
              <a:rPr lang="es-ES" sz="2400" dirty="0"/>
              <a:t>Strid Chatworth es un tramo de aguas tranquilas rodeadas de rocas y la vegetación exuberante y cruzado por un puente rústico.</a:t>
            </a:r>
          </a:p>
        </p:txBody>
      </p:sp>
    </p:spTree>
    <p:extLst>
      <p:ext uri="{BB962C8B-B14F-4D97-AF65-F5344CB8AC3E}">
        <p14:creationId xmlns:p14="http://schemas.microsoft.com/office/powerpoint/2010/main" val="163387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549275"/>
            <a:ext cx="7185992" cy="5470525"/>
          </a:xfrm>
        </p:spPr>
        <p:txBody>
          <a:bodyPr/>
          <a:lstStyle/>
          <a:p>
            <a:pPr eaLnBrk="1" hangingPunct="1"/>
            <a:r>
              <a:rPr lang="es-ES" sz="2400" dirty="0"/>
              <a:t>El Arboretum y Pinetum: </a:t>
            </a:r>
          </a:p>
          <a:p>
            <a:pPr eaLnBrk="1" hangingPunct="1"/>
            <a:r>
              <a:rPr lang="es-ES" sz="2400" dirty="0"/>
              <a:t>El tiempo del sexto duque fue una época de las expediciones de </a:t>
            </a:r>
            <a:r>
              <a:rPr lang="es-ES" dirty="0"/>
              <a:t>buscadores</a:t>
            </a:r>
            <a:r>
              <a:rPr lang="es-ES" sz="2400" dirty="0"/>
              <a:t> de plantas, con las principales especies nuevas descubiertas fácilmente por los botánicos intrépidos, y el Duque fue uno de los patrocinadores más generosos de las exposiciones de </a:t>
            </a:r>
            <a:r>
              <a:rPr lang="es-ES" dirty="0"/>
              <a:t>buscadores</a:t>
            </a:r>
            <a:r>
              <a:rPr lang="es-ES" sz="2400" dirty="0"/>
              <a:t> de plantas</a:t>
            </a:r>
          </a:p>
          <a:p>
            <a:pPr eaLnBrk="1" hangingPunct="1"/>
            <a:r>
              <a:rPr lang="es-ES" sz="2400" dirty="0"/>
              <a:t>En 1829 tuvo un período adicional de  (32.000 m²) del parque en el jardín para crear un pinar, y en 1835  Paxton comenzó a trabajar en un jardín botánico , que fue planeado como una sucesión sistemática de los árboles, de acuerdo con la clasificación botánica. </a:t>
            </a:r>
          </a:p>
        </p:txBody>
      </p:sp>
    </p:spTree>
    <p:extLst>
      <p:ext uri="{BB962C8B-B14F-4D97-AF65-F5344CB8AC3E}">
        <p14:creationId xmlns:p14="http://schemas.microsoft.com/office/powerpoint/2010/main" val="2686561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549275"/>
            <a:ext cx="7113984" cy="5470525"/>
          </a:xfrm>
        </p:spPr>
        <p:txBody>
          <a:bodyPr/>
          <a:lstStyle/>
          <a:p>
            <a:pPr eaLnBrk="1" hangingPunct="1"/>
            <a:r>
              <a:rPr lang="es-ES" sz="2400" dirty="0"/>
              <a:t>Chatsworth tiene algunos de los ejemplares más antiguos de especies como el abeto Douglas y Sequoia gigante en el Reino Unido. </a:t>
            </a:r>
          </a:p>
          <a:p>
            <a:pPr eaLnBrk="1" hangingPunct="1"/>
            <a:r>
              <a:rPr lang="es-ES" sz="2400" dirty="0"/>
              <a:t>También en esta parte del jardín esta el estanque de la Gruta, que originalmente era un estanque de peces, la cría de peces.</a:t>
            </a:r>
          </a:p>
          <a:p>
            <a:pPr eaLnBrk="1" hangingPunct="1"/>
            <a:r>
              <a:rPr lang="es-ES" sz="2400" dirty="0"/>
              <a:t> El Dell Azalea y el barranco: rododendros y azaleas crecen bien en Chatsworth, porque la tierra se adapta a ellos también, y una sección de la parte sur del jardín está dedicado a ellos. </a:t>
            </a:r>
          </a:p>
          <a:p>
            <a:pPr eaLnBrk="1" hangingPunct="1"/>
            <a:r>
              <a:rPr lang="es-ES" sz="2400" dirty="0"/>
              <a:t>Esta es la parte más resistente del jardín con caminos serpenteantes y empinadas un arroyo que corría por un pequeño valle conocido como El Barranco.</a:t>
            </a:r>
          </a:p>
          <a:p>
            <a:pPr eaLnBrk="1" hangingPunct="1"/>
            <a:endParaRPr lang="es-ES" dirty="0"/>
          </a:p>
        </p:txBody>
      </p:sp>
    </p:spTree>
    <p:extLst>
      <p:ext uri="{BB962C8B-B14F-4D97-AF65-F5344CB8AC3E}">
        <p14:creationId xmlns:p14="http://schemas.microsoft.com/office/powerpoint/2010/main" val="3616903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13984" cy="5543550"/>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La Fuente de emperador: En 1843 el zar Nicolás I de Rusia informó al duque, que era probable que visitar Chatsworth al año siguiente.</a:t>
            </a:r>
          </a:p>
          <a:p>
            <a:pPr marL="274320" indent="-274320" eaLnBrk="1" fontAlgn="auto" hangingPunct="1">
              <a:spcBef>
                <a:spcPts val="580"/>
              </a:spcBef>
              <a:spcAft>
                <a:spcPts val="0"/>
              </a:spcAft>
              <a:buFont typeface="Wingdings 2"/>
              <a:buChar char=""/>
              <a:defRPr/>
            </a:pPr>
            <a:r>
              <a:rPr lang="es-ES" dirty="0"/>
              <a:t>En previsión de esta visita imperial, el duque decidió construir la fuente más alta del mundo, y establecer Paxton a trabajar para construirla</a:t>
            </a:r>
          </a:p>
          <a:p>
            <a:pPr marL="274320" indent="-274320" eaLnBrk="1" fontAlgn="auto" hangingPunct="1">
              <a:spcBef>
                <a:spcPts val="580"/>
              </a:spcBef>
              <a:spcAft>
                <a:spcPts val="0"/>
              </a:spcAft>
              <a:buFont typeface="Wingdings 2"/>
              <a:buChar char=""/>
              <a:defRPr/>
            </a:pPr>
            <a:r>
              <a:rPr lang="es-ES" dirty="0"/>
              <a:t> Un fosa de ocho  (32.000 m²) lago fue excavado en los páramos de  (110 m) por encima de la casa para suministrar la presión de agua natural. </a:t>
            </a:r>
          </a:p>
          <a:p>
            <a:pPr marL="274320" indent="-274320" eaLnBrk="1" fontAlgn="auto" hangingPunct="1">
              <a:spcBef>
                <a:spcPts val="580"/>
              </a:spcBef>
              <a:spcAft>
                <a:spcPts val="0"/>
              </a:spcAft>
              <a:buFont typeface="Wingdings 2"/>
              <a:buChar char=""/>
              <a:defRPr/>
            </a:pPr>
            <a:r>
              <a:rPr lang="es-ES" dirty="0"/>
              <a:t>La obra fue terminada en sólo seis meses, continuando por la noche con la luz de las antorchas, y el chorro de agua resultante es en el registro como alcanzar una altura de (90 m). </a:t>
            </a:r>
          </a:p>
          <a:p>
            <a:pPr marL="274320" indent="-274320" eaLnBrk="1" fontAlgn="auto" hangingPunct="1">
              <a:spcBef>
                <a:spcPts val="580"/>
              </a:spcBef>
              <a:spcAft>
                <a:spcPts val="0"/>
              </a:spcAft>
              <a:buFont typeface="Wingdings 2"/>
              <a:buChar char=""/>
              <a:defRPr/>
            </a:pPr>
            <a:r>
              <a:rPr lang="es-ES" dirty="0"/>
              <a:t>Sin embargo, el zar murió en 1855 y nunca vio la fuente.</a:t>
            </a:r>
          </a:p>
        </p:txBody>
      </p:sp>
    </p:spTree>
    <p:extLst>
      <p:ext uri="{BB962C8B-B14F-4D97-AF65-F5344CB8AC3E}">
        <p14:creationId xmlns:p14="http://schemas.microsoft.com/office/powerpoint/2010/main" val="1492327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914400" y="620713"/>
            <a:ext cx="7113984" cy="5399087"/>
          </a:xfrm>
        </p:spPr>
        <p:txBody>
          <a:bodyPr>
            <a:normAutofit lnSpcReduction="10000"/>
          </a:bodyPr>
          <a:lstStyle/>
          <a:p>
            <a:pPr eaLnBrk="1" hangingPunct="1"/>
            <a:r>
              <a:rPr lang="es-ES" sz="2400" dirty="0"/>
              <a:t>El Muro de los invernaderos es un conjunto de invernaderos que se ejecutan por la ladera del Templo de Flora a la cuadra en la pared norte del jardín. </a:t>
            </a:r>
          </a:p>
          <a:p>
            <a:pPr eaLnBrk="1" hangingPunct="1"/>
            <a:r>
              <a:rPr lang="es-ES" sz="2400" dirty="0"/>
              <a:t>Una sección central de altura está flanqueada por diez secciones más pequeñas. Se utilizan para cultivar frutas y camelias. </a:t>
            </a:r>
          </a:p>
          <a:p>
            <a:pPr eaLnBrk="1" hangingPunct="1"/>
            <a:r>
              <a:rPr lang="es-ES" sz="2400" dirty="0"/>
              <a:t>Dos camelias retícula 'Capitán Rawes' plantado en 1850 sobreviven. Las camelias de Chatworth han ganado muchos premios.</a:t>
            </a:r>
          </a:p>
          <a:p>
            <a:pPr eaLnBrk="1" hangingPunct="1"/>
            <a:r>
              <a:rPr lang="es-ES" sz="2400" dirty="0"/>
              <a:t>Paxton fue el responsable, junto con el arquitecto Decimus Burton , de Gran Conservatorio de Chatsworth, cuya construcción comenzó en 1836 y se terminó en 1841</a:t>
            </a:r>
            <a:r>
              <a:rPr lang="es-ES" dirty="0"/>
              <a:t>.</a:t>
            </a:r>
          </a:p>
          <a:p>
            <a:pPr eaLnBrk="1" hangingPunct="1"/>
            <a:endParaRPr lang="es-ES" dirty="0"/>
          </a:p>
        </p:txBody>
      </p:sp>
    </p:spTree>
    <p:extLst>
      <p:ext uri="{BB962C8B-B14F-4D97-AF65-F5344CB8AC3E}">
        <p14:creationId xmlns:p14="http://schemas.microsoft.com/office/powerpoint/2010/main" val="1116607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Marcador de contenido"/>
          <p:cNvSpPr>
            <a:spLocks noGrp="1"/>
          </p:cNvSpPr>
          <p:nvPr>
            <p:ph sz="quarter" idx="1"/>
          </p:nvPr>
        </p:nvSpPr>
        <p:spPr>
          <a:xfrm>
            <a:off x="914400" y="549275"/>
            <a:ext cx="6897960" cy="5470525"/>
          </a:xfrm>
        </p:spPr>
        <p:txBody>
          <a:bodyPr>
            <a:normAutofit lnSpcReduction="10000"/>
          </a:bodyPr>
          <a:lstStyle/>
          <a:p>
            <a:pPr eaLnBrk="1" hangingPunct="1"/>
            <a:r>
              <a:rPr lang="es-ES" sz="2400" b="1" dirty="0"/>
              <a:t>Jardín Moderno (1950-presente) </a:t>
            </a:r>
            <a:r>
              <a:rPr lang="es-ES" sz="2400" dirty="0"/>
              <a:t>. </a:t>
            </a:r>
          </a:p>
          <a:p>
            <a:pPr eaLnBrk="1" hangingPunct="1"/>
            <a:r>
              <a:rPr lang="es-ES" sz="2400" dirty="0"/>
              <a:t>El séptimo, octavo, noveno y décimo duques hicieron algunos cambios en el jardín. </a:t>
            </a:r>
          </a:p>
          <a:p>
            <a:pPr eaLnBrk="1" hangingPunct="1"/>
            <a:r>
              <a:rPr lang="es-ES" sz="2400" dirty="0"/>
              <a:t>El jardín sufrió durante la Segunda Guerra Mundial, pero el 11º  duque y su esposa, la actual Duquesa eran jardineros agudos y supervisaron un renacimiento en su fortuna. </a:t>
            </a:r>
          </a:p>
          <a:p>
            <a:pPr eaLnBrk="1" hangingPunct="1"/>
            <a:r>
              <a:rPr lang="es-ES" sz="2400" dirty="0"/>
              <a:t>La personalidad británica en jardinería  Alan Titchmarsh escribió en 2003: "La mayor fortaleza de Chatsworth es que sus propietarios se han negado a dejar que el resto de jardín en los laureles victoriananos que sigue creciendo y desarrollándose, y eso es lo que lo convierte en uno de los jardines mejores y más vibrantes. en Gran Bretaña</a:t>
            </a:r>
            <a:r>
              <a:rPr lang="es-ES" dirty="0"/>
              <a:t>.  </a:t>
            </a:r>
          </a:p>
        </p:txBody>
      </p:sp>
    </p:spTree>
    <p:extLst>
      <p:ext uri="{BB962C8B-B14F-4D97-AF65-F5344CB8AC3E}">
        <p14:creationId xmlns:p14="http://schemas.microsoft.com/office/powerpoint/2010/main" val="412294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2 Marcador de contenido"/>
          <p:cNvSpPr>
            <a:spLocks noGrp="1"/>
          </p:cNvSpPr>
          <p:nvPr>
            <p:ph sz="quarter" idx="1"/>
          </p:nvPr>
        </p:nvSpPr>
        <p:spPr>
          <a:xfrm>
            <a:off x="914400" y="404813"/>
            <a:ext cx="6897960" cy="5614987"/>
          </a:xfrm>
        </p:spPr>
        <p:txBody>
          <a:bodyPr>
            <a:normAutofit/>
          </a:bodyPr>
          <a:lstStyle/>
          <a:p>
            <a:pPr eaLnBrk="1" hangingPunct="1"/>
            <a:r>
              <a:rPr lang="es-ES" sz="2400" dirty="0"/>
              <a:t>Muchos de los rasgos históricos han sido restaurados a un estado impecable, y excepcionalmente para un jardín de casa de campo inglés en los tiempos modernos, muchas nuevas características se han añadido importantes, incluyendo:</a:t>
            </a:r>
          </a:p>
          <a:p>
            <a:pPr eaLnBrk="1" hangingPunct="1"/>
            <a:r>
              <a:rPr lang="es-ES" sz="2400" b="1" dirty="0"/>
              <a:t>Los tilos del Jardín Sur</a:t>
            </a:r>
            <a:r>
              <a:rPr lang="es-ES" sz="2400" dirty="0"/>
              <a:t> son dos filas de pleached rojo twigged </a:t>
            </a:r>
            <a:r>
              <a:rPr lang="es-ES" dirty="0"/>
              <a:t>tilos</a:t>
            </a:r>
            <a:r>
              <a:rPr lang="es-ES" sz="2400" dirty="0"/>
              <a:t> a ambos lados del Jardín Sur, que fueron plantados en 1952. </a:t>
            </a:r>
          </a:p>
          <a:p>
            <a:pPr eaLnBrk="1" hangingPunct="1"/>
            <a:r>
              <a:rPr lang="es-ES" sz="2400" b="1" dirty="0"/>
              <a:t>La cobertura Serpentine</a:t>
            </a:r>
            <a:r>
              <a:rPr lang="es-ES" sz="2400" dirty="0"/>
              <a:t> es un corredor ondulado cubierto de tejos que conduce de la charca del Anillo </a:t>
            </a:r>
            <a:r>
              <a:rPr lang="es-ES" dirty="0"/>
              <a:t>hacia </a:t>
            </a:r>
            <a:r>
              <a:rPr lang="es-ES" sz="2400" dirty="0"/>
              <a:t>el busto del duque sexto.. Fueron plantados en 1953. </a:t>
            </a:r>
          </a:p>
          <a:p>
            <a:pPr eaLnBrk="1" hangingPunct="1"/>
            <a:endParaRPr lang="es-ES" sz="2400" dirty="0"/>
          </a:p>
        </p:txBody>
      </p:sp>
    </p:spTree>
    <p:extLst>
      <p:ext uri="{BB962C8B-B14F-4D97-AF65-F5344CB8AC3E}">
        <p14:creationId xmlns:p14="http://schemas.microsoft.com/office/powerpoint/2010/main" val="2945849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554355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El invernadero </a:t>
            </a:r>
            <a:r>
              <a:rPr lang="es-ES" dirty="0"/>
              <a:t> (1970) es en un estilo moderno, pero es discretamente situado detrás de efecto invernadero del primer duque . </a:t>
            </a:r>
          </a:p>
          <a:p>
            <a:pPr marL="274320" indent="-274320" eaLnBrk="1" fontAlgn="auto" hangingPunct="1">
              <a:spcBef>
                <a:spcPts val="580"/>
              </a:spcBef>
              <a:spcAft>
                <a:spcPts val="0"/>
              </a:spcAft>
              <a:buFont typeface="Wingdings 2"/>
              <a:buChar char=""/>
              <a:defRPr/>
            </a:pPr>
            <a:r>
              <a:rPr lang="es-ES" dirty="0"/>
              <a:t>Cuenta con tres zonas de clima tropical, mediterráneo y templado. </a:t>
            </a:r>
          </a:p>
          <a:p>
            <a:pPr marL="274320" indent="-274320" eaLnBrk="1" fontAlgn="auto" hangingPunct="1">
              <a:spcBef>
                <a:spcPts val="580"/>
              </a:spcBef>
              <a:spcAft>
                <a:spcPts val="0"/>
              </a:spcAft>
              <a:buFont typeface="Wingdings 2"/>
              <a:buChar char=""/>
              <a:defRPr/>
            </a:pPr>
            <a:r>
              <a:rPr lang="es-ES" dirty="0"/>
              <a:t>El acceso del público es limitada, pero los grupos pueden reservar visitas guiadas en unos pocos días cada temporada.</a:t>
            </a:r>
          </a:p>
          <a:p>
            <a:pPr marL="274320" indent="-274320" eaLnBrk="1" fontAlgn="auto" hangingPunct="1">
              <a:spcBef>
                <a:spcPts val="580"/>
              </a:spcBef>
              <a:spcAft>
                <a:spcPts val="0"/>
              </a:spcAft>
              <a:buFont typeface="Wingdings 2"/>
              <a:buNone/>
              <a:defRPr/>
            </a:pPr>
            <a:r>
              <a:rPr lang="es-ES" dirty="0"/>
              <a:t>     </a:t>
            </a:r>
            <a:r>
              <a:rPr lang="es-ES" b="1" dirty="0"/>
              <a:t>El Garden Cottage</a:t>
            </a:r>
            <a:r>
              <a:rPr lang="es-ES" dirty="0"/>
              <a:t> se inspiró en una exposición en el 1988 Chelsea Flower Show . </a:t>
            </a:r>
          </a:p>
          <a:p>
            <a:pPr marL="274320" indent="-274320" eaLnBrk="1" fontAlgn="auto" hangingPunct="1">
              <a:spcBef>
                <a:spcPts val="580"/>
              </a:spcBef>
              <a:spcAft>
                <a:spcPts val="0"/>
              </a:spcAft>
              <a:buFont typeface="Wingdings 2"/>
              <a:buChar char=""/>
              <a:defRPr/>
            </a:pPr>
            <a:r>
              <a:rPr lang="es-ES" dirty="0"/>
              <a:t> Un jardín de flores frente bordeado por setos lleva a la "cocina / comedor" habitación con muebles cubiertos de plantas.</a:t>
            </a:r>
          </a:p>
          <a:p>
            <a:pPr marL="274320" indent="-274320" eaLnBrk="1" fontAlgn="auto" hangingPunct="1">
              <a:spcBef>
                <a:spcPts val="580"/>
              </a:spcBef>
              <a:spcAft>
                <a:spcPts val="0"/>
              </a:spcAft>
              <a:buFont typeface="Wingdings 2"/>
              <a:buChar char=""/>
              <a:defRPr/>
            </a:pPr>
            <a:r>
              <a:rPr lang="es-ES" dirty="0"/>
              <a:t> Hay un dormitorio en el mismo estilo en el nivel superior. </a:t>
            </a:r>
          </a:p>
        </p:txBody>
      </p:sp>
    </p:spTree>
    <p:extLst>
      <p:ext uri="{BB962C8B-B14F-4D97-AF65-F5344CB8AC3E}">
        <p14:creationId xmlns:p14="http://schemas.microsoft.com/office/powerpoint/2010/main" val="26206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755650" y="549275"/>
            <a:ext cx="7272734" cy="5688013"/>
          </a:xfrm>
        </p:spPr>
        <p:txBody>
          <a:bodyPr>
            <a:normAutofit lnSpcReduction="10000"/>
          </a:bodyPr>
          <a:lstStyle/>
          <a:p>
            <a:r>
              <a:rPr lang="es-ES" dirty="0"/>
              <a:t>El laberinto fue plantado con 1.209 tejos en el centro de la página del Conservatorio de la antigua red Great en 1962. Dos jardines de flores ocupan el resto del sitio. </a:t>
            </a:r>
          </a:p>
          <a:p>
            <a:pPr eaLnBrk="1" hangingPunct="1"/>
            <a:r>
              <a:rPr lang="es-ES" sz="2400" b="1" dirty="0"/>
              <a:t>El huerto</a:t>
            </a:r>
            <a:r>
              <a:rPr lang="es-ES" sz="2400" dirty="0"/>
              <a:t> es </a:t>
            </a:r>
            <a:r>
              <a:rPr lang="es-ES" dirty="0"/>
              <a:t>para producción de</a:t>
            </a:r>
            <a:r>
              <a:rPr lang="es-ES" sz="2400" dirty="0"/>
              <a:t> fruta  y huerto con elementos decorativos. Fue creado detrás de los establos en la década de 1990. Jardín de la cocina original de Chatsworth está cubierto (47.000 m²), y </a:t>
            </a:r>
            <a:r>
              <a:rPr lang="es-ES" dirty="0"/>
              <a:t>estuvo</a:t>
            </a:r>
            <a:r>
              <a:rPr lang="es-ES" sz="2400" dirty="0"/>
              <a:t> por el río en el parque. </a:t>
            </a:r>
          </a:p>
          <a:p>
            <a:pPr eaLnBrk="1" hangingPunct="1"/>
            <a:r>
              <a:rPr lang="es-ES" sz="2400" b="1" dirty="0"/>
              <a:t>La revelación</a:t>
            </a:r>
            <a:r>
              <a:rPr lang="es-ES" sz="2400" dirty="0"/>
              <a:t> es una fuente escultórica diseñada por el escultor Angela Conner e instalada en 1999. </a:t>
            </a:r>
          </a:p>
          <a:p>
            <a:pPr eaLnBrk="1" hangingPunct="1"/>
            <a:r>
              <a:rPr lang="es-ES" sz="2400" dirty="0"/>
              <a:t>Esta fue la única característica moderna del agua para hacer el top ten de la encuesta de </a:t>
            </a:r>
            <a:r>
              <a:rPr lang="es-ES" sz="2400" i="1" dirty="0"/>
              <a:t>la Vida por países</a:t>
            </a:r>
            <a:r>
              <a:rPr lang="es-ES" sz="2400" dirty="0"/>
              <a:t> antes mencionados. </a:t>
            </a:r>
          </a:p>
        </p:txBody>
      </p:sp>
    </p:spTree>
    <p:extLst>
      <p:ext uri="{BB962C8B-B14F-4D97-AF65-F5344CB8AC3E}">
        <p14:creationId xmlns:p14="http://schemas.microsoft.com/office/powerpoint/2010/main" val="1898494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041976" cy="6121102"/>
          </a:xfrm>
        </p:spPr>
        <p:txBody>
          <a:bodyPr>
            <a:normAutofit/>
          </a:bodyPr>
          <a:lstStyle/>
          <a:p>
            <a:pPr>
              <a:spcBef>
                <a:spcPts val="580"/>
              </a:spcBef>
              <a:buFont typeface="Wingdings 2"/>
              <a:buChar char=""/>
              <a:defRPr/>
            </a:pPr>
            <a:r>
              <a:rPr lang="es-ES" dirty="0"/>
              <a:t>Escultura moderna incluye varias piezas, como War Horse y caminar por Madonna Dame Isabel Frink . </a:t>
            </a:r>
          </a:p>
          <a:p>
            <a:pPr marL="274320" indent="-274320" eaLnBrk="1" fontAlgn="auto" hangingPunct="1">
              <a:spcBef>
                <a:spcPts val="580"/>
              </a:spcBef>
              <a:spcAft>
                <a:spcPts val="0"/>
              </a:spcAft>
              <a:buFont typeface="Wingdings 2"/>
              <a:buChar char=""/>
              <a:defRPr/>
            </a:pPr>
            <a:r>
              <a:rPr lang="es-ES" dirty="0"/>
              <a:t>El </a:t>
            </a:r>
            <a:r>
              <a:rPr lang="es-ES" b="1" dirty="0"/>
              <a:t>jardín sensorial</a:t>
            </a:r>
            <a:r>
              <a:rPr lang="es-ES" dirty="0"/>
              <a:t> es totalmente accesible para las personas con discapacidad y cuenta con muchas plantas aromáticas. </a:t>
            </a:r>
          </a:p>
          <a:p>
            <a:pPr marL="274320" indent="-274320" eaLnBrk="1" fontAlgn="auto" hangingPunct="1">
              <a:spcBef>
                <a:spcPts val="580"/>
              </a:spcBef>
              <a:spcAft>
                <a:spcPts val="0"/>
              </a:spcAft>
              <a:buFont typeface="Wingdings 2"/>
              <a:buChar char=""/>
              <a:defRPr/>
            </a:pPr>
            <a:r>
              <a:rPr lang="es-ES" dirty="0"/>
              <a:t>Fue inaugurado en 2004 por el entonces ministro del Interior, David Blunkett.</a:t>
            </a:r>
          </a:p>
          <a:p>
            <a:pPr marL="274320" indent="-274320" eaLnBrk="1" fontAlgn="auto" hangingPunct="1">
              <a:spcBef>
                <a:spcPts val="580"/>
              </a:spcBef>
              <a:spcAft>
                <a:spcPts val="0"/>
              </a:spcAft>
              <a:buFont typeface="Wingdings 2"/>
              <a:buChar char=""/>
              <a:defRPr/>
            </a:pPr>
            <a:r>
              <a:rPr lang="es-ES" b="1" dirty="0"/>
              <a:t>Quebec</a:t>
            </a:r>
            <a:r>
              <a:rPr lang="es-ES" dirty="0"/>
              <a:t> es una parte del jardín de(16.000 m </a:t>
            </a:r>
            <a:r>
              <a:rPr lang="es-ES" baseline="30000" dirty="0"/>
              <a:t>2)</a:t>
            </a:r>
            <a:r>
              <a:rPr lang="es-ES" dirty="0"/>
              <a:t>  hacia el sur y el oeste de la laguna del canal que fue, hasta 2006, un área descuidada y húmeda cubierta de rododendros ponticum.</a:t>
            </a:r>
          </a:p>
          <a:p>
            <a:pPr marL="274320" indent="-274320" eaLnBrk="1" fontAlgn="auto" hangingPunct="1">
              <a:spcBef>
                <a:spcPts val="580"/>
              </a:spcBef>
              <a:spcAft>
                <a:spcPts val="0"/>
              </a:spcAft>
              <a:buFont typeface="Wingdings 2"/>
              <a:buChar char=""/>
              <a:defRPr/>
            </a:pPr>
            <a:r>
              <a:rPr lang="es-ES" dirty="0"/>
              <a:t> Esta es ahora una extensión de la caminata al Arboretum con una ruta que discurre por la parte superior de la escarpada orilla.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422718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333375"/>
            <a:ext cx="7772400" cy="5686425"/>
          </a:xfrm>
        </p:spPr>
        <p:txBody>
          <a:bodyPr>
            <a:normAutofit lnSpcReduction="10000"/>
          </a:bodyPr>
          <a:lstStyle/>
          <a:p>
            <a:r>
              <a:rPr lang="es-ES" dirty="0"/>
              <a:t>El nuevo paseo ofrece vistas al parque en el sur, cruzando el río Derwent y sube la colina hacia la nueva pieza de madera.</a:t>
            </a:r>
          </a:p>
          <a:p>
            <a:r>
              <a:rPr lang="es-ES" dirty="0"/>
              <a:t> Una cascada del siglo XVIII fue descubierta durante las obras.</a:t>
            </a:r>
          </a:p>
          <a:p>
            <a:pPr eaLnBrk="1" hangingPunct="1"/>
            <a:r>
              <a:rPr lang="es-ES" sz="2400" dirty="0"/>
              <a:t>Chatsworth es el centro de (140 km </a:t>
            </a:r>
            <a:r>
              <a:rPr lang="es-ES" sz="2400" baseline="30000" dirty="0"/>
              <a:t>2)</a:t>
            </a:r>
            <a:r>
              <a:rPr lang="es-ES" sz="2400" dirty="0"/>
              <a:t> de bienes agrícolas. </a:t>
            </a:r>
          </a:p>
          <a:p>
            <a:pPr eaLnBrk="1" hangingPunct="1"/>
            <a:r>
              <a:rPr lang="es-ES" sz="2400" dirty="0"/>
              <a:t>La finca de Chatsworth, junto con  (120 km </a:t>
            </a:r>
            <a:r>
              <a:rPr lang="es-ES" sz="2400" baseline="30000" dirty="0"/>
              <a:t>2)</a:t>
            </a:r>
            <a:r>
              <a:rPr lang="es-ES" sz="2400" dirty="0"/>
              <a:t> alrededor de Bolton Abbey en Yorkshire (en su mayoría páramos) y algunas tierras en Eastbourne , pertenece a la Administración de Solución de Chatsworth, un fideicomiso familiar fundado en 1946. </a:t>
            </a:r>
          </a:p>
          <a:p>
            <a:pPr eaLnBrk="1" hangingPunct="1"/>
            <a:r>
              <a:rPr lang="es-ES" sz="2400" dirty="0"/>
              <a:t>El duque y otros miembros de la familia tienen derecho a la renta.</a:t>
            </a:r>
          </a:p>
        </p:txBody>
      </p:sp>
    </p:spTree>
    <p:extLst>
      <p:ext uri="{BB962C8B-B14F-4D97-AF65-F5344CB8AC3E}">
        <p14:creationId xmlns:p14="http://schemas.microsoft.com/office/powerpoint/2010/main" val="1801738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Chatsworth..-0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156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Chatsworth_House_0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1814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hatswor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4818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hatsworth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5345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4 Imagen" descr="Chatsworth,.Palaci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251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England.-Chatsworth_House_in_Apri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8047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2 Imagen" descr="Chatsworth_park.-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164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hatsworth.-Canal Po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25619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2 Imagen" descr="Chatsworth.-Trough de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4945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hatsworth1-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9215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3 Imagen" descr="Charsworth House.-x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449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hatsworth.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818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hatsworth House.-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923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3 Imagen" descr="Charthswoo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3526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Chartsworth House.-x1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97831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hatsworth.-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74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hatsworth Gardens.-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65676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2 Imagen" descr="Chatsworth.-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5893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4 Imagen" descr="Chatsworth House.-x1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99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hartsworth House.-x1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8158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3 Imagen" descr="Chatsworth Black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47610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hatsworth--derbyshire-o_size_1280x96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7928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hatswworth Hous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2340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hatsworth.-Invernader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1655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hatsworth.-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97705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hartsworth House.-Orangery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2275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2 Imagen" descr="Chatsworth House.-Conservato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2854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hartsworth House.-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059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2 Imagen" descr="Chatsworth.-07.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7265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hatsworth.-9.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54402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Chartsworth House.-x1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1437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Chartsworth House.-x1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5146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Chatsworth4-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1775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Chathsword Gardens.-Derby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3077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Chatsworth Garden.-ñ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22220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hartsworth House.-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86670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Chatsworth.-CottageGarden.-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45747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Chatsword House Garden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381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2 Imagen" descr="Chatsworth-Derby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56865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3 Imagen" descr="Chatsworth Gardens.-ñ1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469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hatsworth_Derbyshire_UK.-Cascade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98816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hatswoth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2405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hatsworth.-0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40535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Chatsworth.-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14419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hatsworth.-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6422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2 Imagen" descr="Chatsworth.-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3665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hatsworth.-2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03139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hatsworth.-2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7506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hatsworth.-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5718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hatsworth.-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14969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Chatsworth.-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689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Chatsworth.-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9273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Chatsworth.-0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241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hatsworth.-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9159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hatsworth.-0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3209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hatsworth.-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43816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Chatsworth.-0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9439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2 Imagen" descr="Chatsworth.-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812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hatsworth.-Rock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3303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hatsworth.-Rock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4157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hatsworth.-rock-garde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52063" cy="732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9275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hatsworth Garden.-ñ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2610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hatsworth.-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08455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2 Imagen" descr="Chatsworth.-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95667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atsworth.-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0920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hatsworth.-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31701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hatsworth.-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20863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hatsworth.-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2122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hatsworth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49075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hatsworth2-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2179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hatsworth.-2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9768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hatsworth.-_flower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1675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hatsworth Garden.-ñ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6001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hatsworth Garden.-ñ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0690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hatsworth.-CottageGarden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65683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hatsworth.-CottageGarden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4385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hatsworth.-Border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2976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hatsworth.-CarPark.JPG..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4642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hatsworth Garden.-Cascada.-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9865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Chatsworth Garden.-Cascad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3021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2 Imagen" descr="Chatsworth Garden.-ñ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0316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hatsworth Garden.-ñ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80926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Chatsworth Garden, Derby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07717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hatsworth Gardens.-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0332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Chatsworth.-Casca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31711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hatsworth.-Picnic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8149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2 Imagen" descr="Chatsworth.-Lupin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1709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hatsworth Garden.-Rocall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3332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hatsworth.-PaxtonsPool..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2341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hatsworth04 (Medi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025048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hatsworth Gardens.-4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7875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hatsworth.-Po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8093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hatsworth3-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62942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3 Imagen" descr="Chatsworth.-Flora Temp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4 Imagen" descr="Chatsworth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67823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hatsworth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9504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Chatsworth Garden.-ñ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4293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Chatsworth Garden.-The Serpentin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07893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Chatsworth Garden Maze, Derbyshir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19019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Chatsworth Gardens.-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27102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Chatsworth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312691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4 Imagen" descr="Chatsworth Gardens.-Derby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9642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Chatsworth Gardens.-Indoor Maze.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11948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Chatsworth-o_size_1024x76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200816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Chatsworth_hedge_maz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687321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2 Imagen" descr="Chatsworth.-The Maz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03405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Chatsworth Gardens.-Maz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355958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Chatsworth House.-x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329004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Chatsworth House.-x1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04912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3 Imagen" descr="Chatsworth House.-The Maz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757622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Chartsworth House.-x1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92813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Chatsworth.-Maz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49711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Chatsworth_garden_maz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00776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Chatsworth_Garden_Maze,_Derby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473563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2 Imagen" descr="Chatsworth_hedge_maz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42262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Chatsworth Gardens.-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563919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Chatsworth Gardens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297811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Chatsworth Garden-VIe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12341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TotalTime>
  <Words>2628</Words>
  <Application>Microsoft Office PowerPoint</Application>
  <PresentationFormat>Presentación en pantalla (4:3)</PresentationFormat>
  <Paragraphs>118</Paragraphs>
  <Slides>141</Slides>
  <Notes>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141</vt:i4>
      </vt:variant>
    </vt:vector>
  </HeadingPairs>
  <TitlesOfParts>
    <vt:vector size="146" baseType="lpstr">
      <vt:lpstr>Calibri</vt:lpstr>
      <vt:lpstr>Century Schoolbook</vt:lpstr>
      <vt:lpstr>Wingdings</vt:lpstr>
      <vt:lpstr>Wingdings 2</vt:lpstr>
      <vt:lpstr>Default Theme</vt:lpstr>
      <vt:lpstr>EUROPA.-LA VUELTA AL MUNDO EN 885 JARDINES.-REINO UNIDO.- DERBYSHIRE Chatsworth House</vt:lpstr>
      <vt:lpstr>Chatsworth House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9</cp:revision>
  <dcterms:created xsi:type="dcterms:W3CDTF">2013-09-08T06:06:48Z</dcterms:created>
  <dcterms:modified xsi:type="dcterms:W3CDTF">2018-03-09T12:21:03Z</dcterms:modified>
</cp:coreProperties>
</file>