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4EC1FE-0C10-4DCE-AA98-F28D70EA9B16}"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D9C164-70F4-4277-8979-CAFA4627B696}" type="slidenum">
              <a:rPr lang="es-ES" smtClean="0"/>
              <a:t>‹Nº›</a:t>
            </a:fld>
            <a:endParaRPr lang="es-ES" dirty="0"/>
          </a:p>
        </p:txBody>
      </p:sp>
    </p:spTree>
    <p:extLst>
      <p:ext uri="{BB962C8B-B14F-4D97-AF65-F5344CB8AC3E}">
        <p14:creationId xmlns:p14="http://schemas.microsoft.com/office/powerpoint/2010/main" val="32761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280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E1F5BE1-B3D0-4E4C-8758-874673D6AF46}"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hyperlink" Target="//upload.wikimedia.org/wikipedia/en/8/8b/Drogo-wyrd-02.jpg" TargetMode="Externa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hyperlink" Target="//upload.wikimedia.org/wikipedia/commons/1/14/ColetonFishacreGarden.jpg" TargetMode="Externa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hyperlink" Target="//upload.wikimedia.org/wikipedia/commons/e/ed/ColetonFishacreHouse.jpg" TargetMode="Externa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246440" cy="2304256"/>
          </a:xfrm>
        </p:spPr>
        <p:txBody>
          <a:bodyPr>
            <a:normAutofit/>
          </a:bodyPr>
          <a:lstStyle/>
          <a:p>
            <a:r>
              <a:rPr lang="es-ES" sz="3200" dirty="0"/>
              <a:t>EUROPA.-LA VUELTA AL MUNDO EN 885 JARDINES.-REINO UNIDO.-</a:t>
            </a:r>
            <a:br>
              <a:rPr lang="es-ES" sz="3200" dirty="0"/>
            </a:br>
            <a:r>
              <a:rPr lang="es-ES" sz="3200" dirty="0"/>
              <a:t>DEVONSHIRE</a:t>
            </a:r>
          </a:p>
        </p:txBody>
      </p:sp>
      <p:sp>
        <p:nvSpPr>
          <p:cNvPr id="3" name="2 Subtítulo"/>
          <p:cNvSpPr>
            <a:spLocks noGrp="1"/>
          </p:cNvSpPr>
          <p:nvPr>
            <p:ph type="subTitle" idx="1"/>
          </p:nvPr>
        </p:nvSpPr>
        <p:spPr>
          <a:xfrm>
            <a:off x="4427984" y="4365104"/>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Arlington Court Gardens</a:t>
            </a:r>
          </a:p>
        </p:txBody>
      </p:sp>
      <p:sp>
        <p:nvSpPr>
          <p:cNvPr id="7171" name="2 Marcador de contenido"/>
          <p:cNvSpPr>
            <a:spLocks noGrp="1"/>
          </p:cNvSpPr>
          <p:nvPr>
            <p:ph sz="quarter" idx="1"/>
          </p:nvPr>
        </p:nvSpPr>
        <p:spPr/>
        <p:txBody>
          <a:bodyPr>
            <a:normAutofit/>
          </a:bodyPr>
          <a:lstStyle/>
          <a:p>
            <a:pPr eaLnBrk="1" hangingPunct="1"/>
            <a:r>
              <a:rPr lang="es-ES" sz="2400" b="1" dirty="0"/>
              <a:t>Arlington Court</a:t>
            </a:r>
            <a:r>
              <a:rPr lang="es-ES" sz="2400" dirty="0"/>
              <a:t> es una casa de campo inglesa diseñada en un severo estilo neoclásico del 1820, situado en Arlington , cerca de Graneros , al norte de Devon , Inglaterra . </a:t>
            </a:r>
          </a:p>
          <a:p>
            <a:pPr eaLnBrk="1" hangingPunct="1"/>
            <a:r>
              <a:rPr lang="es-ES" sz="2400" dirty="0"/>
              <a:t>La casa fue construida por el coronel John Palmer Chichester (1769-1823), y diseñado por un arquitecto local Thomas Lee  La familia de Chichester fueron los menores de la nobleza de   Devonshire  y una rama menor de la familia de Chichester de Raleigh y Youlston. </a:t>
            </a:r>
          </a:p>
          <a:p>
            <a:pPr eaLnBrk="1" hangingPunct="1"/>
            <a:r>
              <a:rPr lang="es-ES" sz="2400" dirty="0"/>
              <a:t>La casa se ha ampliado considerablemente por el nieto de John Chichester</a:t>
            </a:r>
            <a:r>
              <a:rPr lang="es-ES" dirty="0"/>
              <a:t>,</a:t>
            </a:r>
            <a:r>
              <a:rPr lang="es-ES" sz="2400" dirty="0"/>
              <a:t> Sir Bruce en 1865.</a:t>
            </a:r>
          </a:p>
        </p:txBody>
      </p:sp>
    </p:spTree>
    <p:extLst>
      <p:ext uri="{BB962C8B-B14F-4D97-AF65-F5344CB8AC3E}">
        <p14:creationId xmlns:p14="http://schemas.microsoft.com/office/powerpoint/2010/main" val="3499336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20713"/>
            <a:ext cx="7185992" cy="5399087"/>
          </a:xfrm>
        </p:spPr>
        <p:txBody>
          <a:bodyPr/>
          <a:lstStyle/>
          <a:p>
            <a:pPr eaLnBrk="1" hangingPunct="1"/>
            <a:r>
              <a:rPr lang="es-ES" sz="2400" dirty="0"/>
              <a:t>En 1876 la finca Arlington extendió a algunos </a:t>
            </a:r>
            <a:r>
              <a:rPr lang="es-ES" dirty="0"/>
              <a:t>2.200 hectáreas</a:t>
            </a:r>
            <a:r>
              <a:rPr lang="es-ES" sz="2400" dirty="0"/>
              <a:t>  . </a:t>
            </a:r>
          </a:p>
          <a:p>
            <a:pPr eaLnBrk="1" hangingPunct="1"/>
            <a:r>
              <a:rPr lang="es-ES" sz="2400" dirty="0"/>
              <a:t>La hija soltera del señor Bruce y heredera, Rosalie Chichester, donó la mansión a la National Trust , junto con (14 km </a:t>
            </a:r>
            <a:r>
              <a:rPr lang="es-ES" sz="2400" baseline="30000" dirty="0"/>
              <a:t>2)</a:t>
            </a:r>
            <a:r>
              <a:rPr lang="es-ES" sz="2400" dirty="0"/>
              <a:t> </a:t>
            </a:r>
            <a:r>
              <a:rPr lang="es-ES" dirty="0"/>
              <a:t>en</a:t>
            </a:r>
            <a:r>
              <a:rPr lang="es-ES" sz="2400" dirty="0"/>
              <a:t> su muerte en 1949. </a:t>
            </a:r>
          </a:p>
          <a:p>
            <a:pPr eaLnBrk="1" hangingPunct="1"/>
            <a:r>
              <a:rPr lang="es-ES" sz="2400" dirty="0"/>
              <a:t>Hoy en día la casa, junto con la colección de la familia de Chichester de muebles  antiguos y una ecléctica colección de recuerdos de familia, está totalmente abierto al público.</a:t>
            </a:r>
          </a:p>
          <a:p>
            <a:pPr eaLnBrk="1" hangingPunct="1"/>
            <a:endParaRPr lang="es-ES" dirty="0"/>
          </a:p>
        </p:txBody>
      </p:sp>
    </p:spTree>
    <p:extLst>
      <p:ext uri="{BB962C8B-B14F-4D97-AF65-F5344CB8AC3E}">
        <p14:creationId xmlns:p14="http://schemas.microsoft.com/office/powerpoint/2010/main" val="3841246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Arlington Court.-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815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Arlington Court.-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2870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Arlington_court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5070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rlington Court.-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5772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rlington Court.-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7711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Arlington Court.-Victorian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335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Arlington Court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956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Arlington-Court.-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2425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p:txBody>
          <a:bodyPr/>
          <a:lstStyle/>
          <a:p>
            <a:pPr eaLnBrk="1" hangingPunct="1"/>
            <a:r>
              <a:rPr lang="es-ES" dirty="0"/>
              <a:t>Bicton Park</a:t>
            </a:r>
          </a:p>
        </p:txBody>
      </p:sp>
      <p:sp>
        <p:nvSpPr>
          <p:cNvPr id="17411" name="2 Marcador de contenido"/>
          <p:cNvSpPr>
            <a:spLocks noGrp="1"/>
          </p:cNvSpPr>
          <p:nvPr>
            <p:ph sz="quarter" idx="1"/>
          </p:nvPr>
        </p:nvSpPr>
        <p:spPr/>
        <p:txBody>
          <a:bodyPr/>
          <a:lstStyle/>
          <a:p>
            <a:pPr eaLnBrk="1" hangingPunct="1"/>
            <a:r>
              <a:rPr lang="es-ES" sz="2400" b="1" dirty="0"/>
              <a:t>Bicton</a:t>
            </a:r>
            <a:r>
              <a:rPr lang="es-ES" sz="2400" dirty="0"/>
              <a:t> es una parroquia civil en el este de Devon distrito de Devon , Inglaterra , cerca del pueblo de Budleigh Salterton . </a:t>
            </a:r>
          </a:p>
          <a:p>
            <a:pPr eaLnBrk="1" hangingPunct="1"/>
            <a:r>
              <a:rPr lang="es-ES" sz="2400" dirty="0"/>
              <a:t>La parroquia incluye la aldea de Yettington . </a:t>
            </a:r>
          </a:p>
          <a:p>
            <a:pPr eaLnBrk="1" hangingPunct="1"/>
            <a:r>
              <a:rPr lang="es-ES" sz="2400" dirty="0"/>
              <a:t>Bicton formó parte de las propiedades de la familia Devon Rolle, y se construyó una gran casa de campo con amplios jardines ornamentales. John Rolle, 1er Barón Rolle murió en 1842 en Bicton a la edad de 86 años. </a:t>
            </a:r>
          </a:p>
          <a:p>
            <a:pPr eaLnBrk="1" hangingPunct="1"/>
            <a:r>
              <a:rPr lang="es-ES" sz="2400" dirty="0"/>
              <a:t>Obelisco Bicton en el borde del parque fue construido en 1730 como una atracción visual para los jardines.</a:t>
            </a:r>
          </a:p>
          <a:p>
            <a:pPr eaLnBrk="1" hangingPunct="1"/>
            <a:endParaRPr lang="es-ES" dirty="0"/>
          </a:p>
        </p:txBody>
      </p:sp>
    </p:spTree>
    <p:extLst>
      <p:ext uri="{BB962C8B-B14F-4D97-AF65-F5344CB8AC3E}">
        <p14:creationId xmlns:p14="http://schemas.microsoft.com/office/powerpoint/2010/main" val="467383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914400" y="476250"/>
            <a:ext cx="7185992" cy="6193110"/>
          </a:xfrm>
        </p:spPr>
        <p:txBody>
          <a:bodyPr>
            <a:normAutofit lnSpcReduction="10000"/>
          </a:bodyPr>
          <a:lstStyle/>
          <a:p>
            <a:pPr eaLnBrk="1" hangingPunct="1"/>
            <a:r>
              <a:rPr lang="es-ES" sz="2400" dirty="0"/>
              <a:t>La mansión fue vendida a Devon County Council y ahora pertenece a la universidad Bicton . </a:t>
            </a:r>
          </a:p>
          <a:p>
            <a:pPr eaLnBrk="1" hangingPunct="1"/>
            <a:r>
              <a:rPr lang="es-ES" sz="2400" dirty="0"/>
              <a:t>Clinton Estates Devon, el sucesor de la familia Rolle, gestiona el patrimonio restante como un lugar de equitación, Mientras que los jardines fueron vendidos en 1997 a los propietarios privados y ahora es operado como una atracción turística Jardines Bicton Parque Botánico. </a:t>
            </a:r>
          </a:p>
          <a:p>
            <a:pPr eaLnBrk="1" hangingPunct="1"/>
            <a:r>
              <a:rPr lang="es-ES" sz="2400" dirty="0"/>
              <a:t>Bicton Parque Jardín Botánico están abiertas al público.</a:t>
            </a:r>
          </a:p>
          <a:p>
            <a:pPr eaLnBrk="1" hangingPunct="1"/>
            <a:r>
              <a:rPr lang="es-ES" sz="2400" dirty="0"/>
              <a:t> El tren Bicton Woodland  opera a través de la base. </a:t>
            </a:r>
          </a:p>
          <a:p>
            <a:pPr eaLnBrk="1" hangingPunct="1"/>
            <a:r>
              <a:rPr lang="es-ES" sz="2400" b="1" dirty="0"/>
              <a:t>Bicton Park Botanic Gardens</a:t>
            </a:r>
            <a:r>
              <a:rPr lang="es-ES" sz="2400" dirty="0"/>
              <a:t> es un jardín botánico de unas 25 hectáreas  de extensión, ubicado en las cercanías de Budleigh Salterton, Devon, Inglaterra.</a:t>
            </a:r>
          </a:p>
          <a:p>
            <a:pPr eaLnBrk="1" hangingPunct="1"/>
            <a:endParaRPr lang="es-ES" dirty="0"/>
          </a:p>
        </p:txBody>
      </p:sp>
    </p:spTree>
    <p:extLst>
      <p:ext uri="{BB962C8B-B14F-4D97-AF65-F5344CB8AC3E}">
        <p14:creationId xmlns:p14="http://schemas.microsoft.com/office/powerpoint/2010/main" val="3244706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7185992" cy="6264547"/>
          </a:xfrm>
        </p:spPr>
        <p:txBody>
          <a:bodyPr>
            <a:normAutofit/>
          </a:bodyPr>
          <a:lstStyle/>
          <a:p>
            <a:pPr marL="274320" indent="-274320" eaLnBrk="1" fontAlgn="auto" hangingPunct="1">
              <a:spcBef>
                <a:spcPts val="580"/>
              </a:spcBef>
              <a:spcAft>
                <a:spcPts val="0"/>
              </a:spcAft>
              <a:buFont typeface="Wingdings 2"/>
              <a:buChar char=""/>
              <a:defRPr/>
            </a:pPr>
            <a:r>
              <a:rPr lang="es-ES" dirty="0"/>
              <a:t>Estos jardines tienen una historia hortícola de unos 300 años, cuyo núcleo inicial aglutinante es el jardín italiano diseñado en 1735, al que en los sucesivos años se le han añadido nuevas ampliaciones al gusto de las modas de la época.</a:t>
            </a:r>
          </a:p>
          <a:p>
            <a:pPr marL="274320" indent="-274320" eaLnBrk="1" fontAlgn="auto" hangingPunct="1">
              <a:spcBef>
                <a:spcPts val="580"/>
              </a:spcBef>
              <a:spcAft>
                <a:spcPts val="0"/>
              </a:spcAft>
              <a:buFont typeface="Wingdings 2"/>
              <a:buChar char=""/>
              <a:defRPr/>
            </a:pPr>
            <a:r>
              <a:rPr lang="es-ES" dirty="0"/>
              <a:t>Estos magníficos jardines se encuentran en un valle al este de Devon; entre la ciudad antigua de Exeter y el sitio patrimonio mundial jurásico de la costa suroeste de Inglaterra.</a:t>
            </a:r>
          </a:p>
          <a:p>
            <a:pPr marL="274320" indent="-274320" eaLnBrk="1" fontAlgn="auto" hangingPunct="1">
              <a:spcBef>
                <a:spcPts val="580"/>
              </a:spcBef>
              <a:spcAft>
                <a:spcPts val="0"/>
              </a:spcAft>
              <a:buFont typeface="Wingdings 2"/>
              <a:buChar char=""/>
              <a:defRPr/>
            </a:pPr>
            <a:r>
              <a:rPr lang="es-ES" dirty="0"/>
              <a:t>Sus colecciones de plantas constan de los jardines históricos con:</a:t>
            </a:r>
          </a:p>
          <a:p>
            <a:pPr marL="274320" indent="-274320" eaLnBrk="1" fontAlgn="auto" hangingPunct="1">
              <a:spcBef>
                <a:spcPts val="580"/>
              </a:spcBef>
              <a:spcAft>
                <a:spcPts val="0"/>
              </a:spcAft>
              <a:buFont typeface="Wingdings 2"/>
              <a:buChar char=""/>
              <a:defRPr/>
            </a:pPr>
            <a:r>
              <a:rPr lang="es-ES" dirty="0"/>
              <a:t>El jardín italiano, diseñado en 1735, se le atribuye al renombrado paisajista de Versalles, André Le Nôtre. </a:t>
            </a:r>
          </a:p>
          <a:p>
            <a:pPr marL="274320" indent="-274320" eaLnBrk="1" fontAlgn="auto" hangingPunct="1">
              <a:spcBef>
                <a:spcPts val="580"/>
              </a:spcBef>
              <a:spcAft>
                <a:spcPts val="0"/>
              </a:spcAft>
              <a:buFont typeface="Wingdings 2"/>
              <a:buChar char=""/>
              <a:defRPr/>
            </a:pPr>
            <a:r>
              <a:rPr lang="es-ES" dirty="0"/>
              <a:t>Los límites vallados y los lechos florales son de época Victoriana.</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499728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549275"/>
            <a:ext cx="7258000" cy="5759450"/>
          </a:xfrm>
        </p:spPr>
        <p:txBody>
          <a:bodyPr>
            <a:normAutofit fontScale="92500"/>
          </a:bodyPr>
          <a:lstStyle/>
          <a:p>
            <a:pPr eaLnBrk="1" hangingPunct="1"/>
            <a:r>
              <a:rPr lang="es-ES" sz="2400" dirty="0"/>
              <a:t>Los jardines americanos y el arroyo, fueron creados en 1830 esta área nos ofrece árboles y arbustos de abundantes floraciones, junto con plantas amantes de la humedad tales como primulas, hostas y gunnera gigante.</a:t>
            </a:r>
          </a:p>
          <a:p>
            <a:pPr eaLnBrk="1" hangingPunct="1"/>
            <a:r>
              <a:rPr lang="es-ES" sz="2400" dirty="0"/>
              <a:t>Jardín mediterráneo y rosaleda, con plantas tolerantes de la sequía, con phormium y cordylines, crecen en una ladera soleada próximos a la rosaleda de principios del siglo XIX.</a:t>
            </a:r>
          </a:p>
          <a:p>
            <a:pPr eaLnBrk="1" hangingPunct="1"/>
            <a:r>
              <a:rPr lang="es-ES" sz="2400" dirty="0"/>
              <a:t>El </a:t>
            </a:r>
            <a:r>
              <a:rPr lang="es-ES" dirty="0"/>
              <a:t>jardín de los helechos</a:t>
            </a:r>
            <a:r>
              <a:rPr lang="es-ES" sz="2400" dirty="0"/>
              <a:t> y la casa de las conchas, con exóticos helechos arborescentes en un claro rocoso del jardín, esta zona fue creada a principios de la era victoriana cuando estaban de moda los jardines de helechos. La casa de las conchas alberga una colección internacional de conchas marinas.</a:t>
            </a:r>
          </a:p>
          <a:p>
            <a:pPr eaLnBrk="1" hangingPunct="1"/>
            <a:endParaRPr lang="es-ES" dirty="0"/>
          </a:p>
          <a:p>
            <a:pPr eaLnBrk="1" hangingPunct="1"/>
            <a:endParaRPr lang="es-ES" dirty="0"/>
          </a:p>
        </p:txBody>
      </p:sp>
    </p:spTree>
    <p:extLst>
      <p:ext uri="{BB962C8B-B14F-4D97-AF65-F5344CB8AC3E}">
        <p14:creationId xmlns:p14="http://schemas.microsoft.com/office/powerpoint/2010/main" val="1702005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914400" y="549275"/>
            <a:ext cx="7258000" cy="5470525"/>
          </a:xfrm>
        </p:spPr>
        <p:txBody>
          <a:bodyPr>
            <a:normAutofit lnSpcReduction="10000"/>
          </a:bodyPr>
          <a:lstStyle/>
          <a:p>
            <a:pPr eaLnBrk="1" hangingPunct="1"/>
            <a:r>
              <a:rPr lang="es-ES" sz="2400" dirty="0"/>
              <a:t>The Hermitage Garden (jardín de la ermita), una casa rústica de la glorieta construida en 1839 en una glorieta y rodeada de cascadas, charcas, y una colección notable de coníferas enanas.</a:t>
            </a:r>
          </a:p>
          <a:p>
            <a:pPr eaLnBrk="1" hangingPunct="1"/>
            <a:r>
              <a:rPr lang="es-ES" sz="2400" dirty="0"/>
              <a:t>The Palm House (invernaderos), es uno de los edificios más atractivos del jardín, la casa de las palmeras fue construida en la década de 1820 con un diseño curvilíneo atrevido, usando 18.000 pequeños cristales en barras satinadas de hierro fino. </a:t>
            </a:r>
          </a:p>
          <a:p>
            <a:pPr eaLnBrk="1" hangingPunct="1"/>
            <a:r>
              <a:rPr lang="es-ES" sz="2400" dirty="0"/>
              <a:t>Contiene muchas palmeras raras y hermosas, que le dan un ambiente romántico para las ceremonias de unión civil que pueden celebrarse en este edificio histórico. </a:t>
            </a:r>
          </a:p>
          <a:p>
            <a:pPr eaLnBrk="1" hangingPunct="1">
              <a:buFont typeface="Wingdings 2" pitchFamily="18" charset="2"/>
              <a:buNone/>
            </a:pPr>
            <a:endParaRPr lang="es-ES" dirty="0"/>
          </a:p>
        </p:txBody>
      </p:sp>
    </p:spTree>
    <p:extLst>
      <p:ext uri="{BB962C8B-B14F-4D97-AF65-F5344CB8AC3E}">
        <p14:creationId xmlns:p14="http://schemas.microsoft.com/office/powerpoint/2010/main" val="1861965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85992" cy="5543550"/>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Consta de "casa Tropical" donde destaca la orquídea de Bicton (Lemboglossum bictoniense), nombrada de tal modo después que floreciera por primera vez en el parque en 1836.</a:t>
            </a:r>
          </a:p>
          <a:p>
            <a:pPr marL="274320" indent="-274320" eaLnBrk="1" fontAlgn="auto" hangingPunct="1">
              <a:spcBef>
                <a:spcPts val="580"/>
              </a:spcBef>
              <a:spcAft>
                <a:spcPts val="0"/>
              </a:spcAft>
              <a:buFont typeface="Wingdings 2"/>
              <a:buChar char=""/>
              <a:defRPr/>
            </a:pPr>
            <a:r>
              <a:rPr lang="es-ES" dirty="0"/>
              <a:t> La "casa Árida" (cactus y suculentas) y la "casa Templada" con pelargonium y begonias.</a:t>
            </a:r>
          </a:p>
          <a:p>
            <a:pPr marL="274320" indent="-274320" eaLnBrk="1" fontAlgn="auto" hangingPunct="1">
              <a:spcBef>
                <a:spcPts val="580"/>
              </a:spcBef>
              <a:spcAft>
                <a:spcPts val="0"/>
              </a:spcAft>
              <a:buFont typeface="Wingdings 2"/>
              <a:buChar char=""/>
              <a:defRPr/>
            </a:pPr>
            <a:r>
              <a:rPr lang="es-ES" dirty="0"/>
              <a:t>Entre las plantas representadas se encuentran;</a:t>
            </a:r>
          </a:p>
          <a:p>
            <a:pPr marL="274320" indent="-274320" eaLnBrk="1" fontAlgn="auto" hangingPunct="1">
              <a:spcBef>
                <a:spcPts val="580"/>
              </a:spcBef>
              <a:spcAft>
                <a:spcPts val="0"/>
              </a:spcAft>
              <a:buFont typeface="Wingdings 2"/>
              <a:buChar char=""/>
              <a:defRPr/>
            </a:pPr>
            <a:r>
              <a:rPr lang="es-ES" dirty="0"/>
              <a:t>Colección de brezos con 2000 accesiones,</a:t>
            </a:r>
          </a:p>
          <a:p>
            <a:pPr marL="274320" indent="-274320" eaLnBrk="1" fontAlgn="auto" hangingPunct="1">
              <a:spcBef>
                <a:spcPts val="580"/>
              </a:spcBef>
              <a:spcAft>
                <a:spcPts val="0"/>
              </a:spcAft>
              <a:buFont typeface="Wingdings 2"/>
              <a:buChar char=""/>
              <a:defRPr/>
            </a:pPr>
            <a:r>
              <a:rPr lang="es-ES" dirty="0"/>
              <a:t>Arboretum y Pinetum, con colecciones de Prunus, Abies, Pinus, Picea, Pseudotsuga, Taxus, Cryptomeria, Sequoia y Sequoiadendron.</a:t>
            </a:r>
          </a:p>
          <a:p>
            <a:pPr marL="274320" indent="-274320" eaLnBrk="1" fontAlgn="auto" hangingPunct="1">
              <a:spcBef>
                <a:spcPts val="580"/>
              </a:spcBef>
              <a:spcAft>
                <a:spcPts val="0"/>
              </a:spcAft>
              <a:buFont typeface="Wingdings 2"/>
              <a:buChar char=""/>
              <a:defRPr/>
            </a:pPr>
            <a:r>
              <a:rPr lang="es-ES" dirty="0"/>
              <a:t> Reunen unos 1000 árboles, representando 300 especies, muchos de ellos se encuentran en peligro en su medio natural. </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861787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827584" y="1052736"/>
            <a:ext cx="7340352" cy="5183187"/>
          </a:xfrm>
        </p:spPr>
        <p:txBody>
          <a:bodyPr/>
          <a:lstStyle/>
          <a:p>
            <a:pPr eaLnBrk="1" hangingPunct="1"/>
            <a:r>
              <a:rPr lang="es-ES" dirty="0"/>
              <a:t>Alberga unos 25 árboles record (el más alto y/o más grande de su clase), en las islas británicas.</a:t>
            </a:r>
          </a:p>
          <a:p>
            <a:pPr eaLnBrk="1" hangingPunct="1"/>
            <a:r>
              <a:rPr lang="es-ES" dirty="0"/>
              <a:t> Con 41m del "abeto griego" .-Abies cephalonica lo hace ser campeón pues el ejemplar de esta especie, es el más alto registrado nunca.</a:t>
            </a:r>
          </a:p>
          <a:p>
            <a:pPr eaLnBrk="1" hangingPunct="1"/>
            <a:endParaRPr lang="es-ES" dirty="0"/>
          </a:p>
        </p:txBody>
      </p:sp>
    </p:spTree>
    <p:extLst>
      <p:ext uri="{BB962C8B-B14F-4D97-AF65-F5344CB8AC3E}">
        <p14:creationId xmlns:p14="http://schemas.microsoft.com/office/powerpoint/2010/main" val="1495050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icton Park.-x.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0709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icton Park.-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690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icton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12034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icton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6843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icton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877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Bicton Park.-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59931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icton Park.-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4368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Bicton Park.-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35662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icton Park.-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3008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Bicton Gardem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2025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Bicton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5857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Bicton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04280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Bicton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14126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Bicton Par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5211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icton Par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9192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Bicton Park.-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33326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Bicton Park.-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2026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Bicton Park.-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01580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Bicton Park.-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37988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Bicton Park.-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2093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Bicton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62594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Bicton Park.-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84158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Bicton Park.-_02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72430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Bicton Park.-_00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02139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Bicton Park_00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70908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Bicton Park.-_00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7283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Bicton Park.-_0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94261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Bicton Park.-_02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8923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Bicton Park.-Devo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62289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icton Park.-Dev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54199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icton Park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22292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icton Pa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11708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icton Park _0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28828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icton Park _02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24054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2 Imagen" descr="Bicton_ Park.-0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6861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ictonPark  _0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63507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2 Título"/>
          <p:cNvSpPr>
            <a:spLocks noGrp="1"/>
          </p:cNvSpPr>
          <p:nvPr>
            <p:ph type="title"/>
          </p:nvPr>
        </p:nvSpPr>
        <p:spPr/>
        <p:txBody>
          <a:bodyPr/>
          <a:lstStyle/>
          <a:p>
            <a:pPr eaLnBrk="1" hangingPunct="1"/>
            <a:r>
              <a:rPr lang="es-ES" dirty="0"/>
              <a:t>Buckland Abbey</a:t>
            </a:r>
          </a:p>
        </p:txBody>
      </p:sp>
      <p:sp>
        <p:nvSpPr>
          <p:cNvPr id="61443" name="3 Marcador de contenido"/>
          <p:cNvSpPr>
            <a:spLocks noGrp="1"/>
          </p:cNvSpPr>
          <p:nvPr>
            <p:ph sz="quarter" idx="1"/>
          </p:nvPr>
        </p:nvSpPr>
        <p:spPr/>
        <p:txBody>
          <a:bodyPr/>
          <a:lstStyle/>
          <a:p>
            <a:pPr eaLnBrk="1" hangingPunct="1"/>
            <a:r>
              <a:rPr lang="es-ES" sz="2400" dirty="0"/>
              <a:t>Buckland Abbey fue el hogar de los monjes cistercienses, que construyeron la abadía y el Gran Granero  y han  cultivado la finca entonces enorme. </a:t>
            </a:r>
          </a:p>
          <a:p>
            <a:pPr eaLnBrk="1" hangingPunct="1"/>
            <a:r>
              <a:rPr lang="es-ES" sz="2400" dirty="0"/>
              <a:t>La abadía se convirtió más tarde en una casa de Sir Richard Grenville y luego comprado por Sir Francis Drake..</a:t>
            </a:r>
          </a:p>
          <a:p>
            <a:pPr eaLnBrk="1" hangingPunct="1"/>
            <a:r>
              <a:rPr lang="es-ES" sz="2400" dirty="0"/>
              <a:t> Ahora cuenta con una combinación de habitaciones amuebladas y galerías interactivas que cuentan la historia de cómo estos dos hombres cambiaron la forma de la casa y el destino del país.</a:t>
            </a:r>
          </a:p>
        </p:txBody>
      </p:sp>
    </p:spTree>
    <p:extLst>
      <p:ext uri="{BB962C8B-B14F-4D97-AF65-F5344CB8AC3E}">
        <p14:creationId xmlns:p14="http://schemas.microsoft.com/office/powerpoint/2010/main" val="24179741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uckland_Abbey_from_the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85781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uckland Gardens.-Kitch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4517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uckland Abbey.-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76797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uckland Abbey.-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54557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uckland Abbey.-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62492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uckland Abbe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64122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uckland Abbey.-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3654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2 Imagen" descr="Buckland Abbey, 2, bar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86851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uckland Abbey, 13,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54038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Buckland_Abbe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73890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Título"/>
          <p:cNvSpPr>
            <a:spLocks noGrp="1"/>
          </p:cNvSpPr>
          <p:nvPr>
            <p:ph type="title"/>
          </p:nvPr>
        </p:nvSpPr>
        <p:spPr/>
        <p:txBody>
          <a:bodyPr/>
          <a:lstStyle/>
          <a:p>
            <a:pPr eaLnBrk="1" hangingPunct="1"/>
            <a:r>
              <a:rPr lang="es-ES" dirty="0"/>
              <a:t>Castle Drogo Gardens</a:t>
            </a:r>
          </a:p>
        </p:txBody>
      </p:sp>
      <p:sp>
        <p:nvSpPr>
          <p:cNvPr id="72707" name="2 Marcador de contenido"/>
          <p:cNvSpPr>
            <a:spLocks noGrp="1"/>
          </p:cNvSpPr>
          <p:nvPr>
            <p:ph sz="quarter" idx="1"/>
          </p:nvPr>
        </p:nvSpPr>
        <p:spPr>
          <a:xfrm>
            <a:off x="914400" y="1628775"/>
            <a:ext cx="7113984" cy="4391025"/>
          </a:xfrm>
        </p:spPr>
        <p:txBody>
          <a:bodyPr/>
          <a:lstStyle/>
          <a:p>
            <a:pPr eaLnBrk="1" hangingPunct="1"/>
            <a:r>
              <a:rPr lang="es-ES" sz="2400" b="1" dirty="0"/>
              <a:t>Castillo Drogo</a:t>
            </a:r>
            <a:r>
              <a:rPr lang="es-ES" sz="2400" dirty="0"/>
              <a:t> es una casa de campo cerca de Drewsteignton , Devon, Inglaterra.</a:t>
            </a:r>
          </a:p>
          <a:p>
            <a:pPr eaLnBrk="1" hangingPunct="1"/>
            <a:r>
              <a:rPr lang="es-ES" sz="2400" dirty="0"/>
              <a:t>Fue construido en la década de 1910 y 1920 por Julius Drewe (empresario y fundador de la </a:t>
            </a:r>
            <a:r>
              <a:rPr lang="es-ES" sz="2400" i="1" dirty="0"/>
              <a:t>casa y tiendas de Colonial)</a:t>
            </a:r>
            <a:r>
              <a:rPr lang="es-ES" sz="2400" dirty="0"/>
              <a:t> a los diseños del arquitecto Edwin Lutyens , y es un grado I edificio mencionado.</a:t>
            </a:r>
          </a:p>
          <a:p>
            <a:pPr eaLnBrk="1" hangingPunct="1"/>
            <a:r>
              <a:rPr lang="es-ES" sz="2400" dirty="0"/>
              <a:t>Castillo de Drogo fue el último castillo que se construyó en Inglaterra, y probablemente la última casa privada en el país  construida en su totalidad de granito .</a:t>
            </a:r>
          </a:p>
        </p:txBody>
      </p:sp>
    </p:spTree>
    <p:extLst>
      <p:ext uri="{BB962C8B-B14F-4D97-AF65-F5344CB8AC3E}">
        <p14:creationId xmlns:p14="http://schemas.microsoft.com/office/powerpoint/2010/main" val="5079444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1"/>
          </p:nvPr>
        </p:nvSpPr>
        <p:spPr>
          <a:xfrm>
            <a:off x="914400" y="476250"/>
            <a:ext cx="6969968" cy="5543550"/>
          </a:xfrm>
        </p:spPr>
        <p:txBody>
          <a:bodyPr>
            <a:normAutofit lnSpcReduction="10000"/>
          </a:bodyPr>
          <a:lstStyle/>
          <a:p>
            <a:pPr eaLnBrk="1" hangingPunct="1"/>
            <a:r>
              <a:rPr lang="es-ES" sz="2400" dirty="0"/>
              <a:t>El castillo tiene un jardín formal , diseñado por Lutyens con la plantación de Gertrude Jekyll , lo que contrasta eficazmente con su entorno impresionante en el borde de Dartmoor .</a:t>
            </a:r>
          </a:p>
          <a:p>
            <a:pPr eaLnBrk="1" hangingPunct="1"/>
            <a:r>
              <a:rPr lang="es-ES" sz="2400" dirty="0"/>
              <a:t>El jardín es conocido por sus rododendros y magnolias , borde  de herbáceas , rosaleda , jardín de arbustos y circular campo de croquet de césped.</a:t>
            </a:r>
          </a:p>
          <a:p>
            <a:pPr eaLnBrk="1" hangingPunct="1"/>
            <a:r>
              <a:rPr lang="es-ES" sz="2400" dirty="0"/>
              <a:t>Después de la muerte de Julio II, su esposa Frances y su hijo Basilio siguió viviendo en el castillo</a:t>
            </a:r>
          </a:p>
          <a:p>
            <a:pPr eaLnBrk="1" hangingPunct="1"/>
            <a:r>
              <a:rPr lang="es-ES" sz="2400" dirty="0"/>
              <a:t> Durante 1939-1945, Frances y su hija María corrió a la casa como un hogar para niños sin hogar durante los atentados de Londres.</a:t>
            </a:r>
          </a:p>
        </p:txBody>
      </p:sp>
    </p:spTree>
    <p:extLst>
      <p:ext uri="{BB962C8B-B14F-4D97-AF65-F5344CB8AC3E}">
        <p14:creationId xmlns:p14="http://schemas.microsoft.com/office/powerpoint/2010/main" val="34693052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6681936" cy="5976069"/>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Frances Drewe murió en 1954 y Basilio se unió entonces a Drogo por su hijo Antonio y su esposa.  </a:t>
            </a:r>
          </a:p>
          <a:p>
            <a:pPr marL="274320" indent="-274320" eaLnBrk="1" fontAlgn="auto" hangingPunct="1">
              <a:spcBef>
                <a:spcPts val="580"/>
              </a:spcBef>
              <a:spcAft>
                <a:spcPts val="0"/>
              </a:spcAft>
              <a:buFont typeface="Wingdings 2"/>
              <a:buChar char=""/>
              <a:defRPr/>
            </a:pPr>
            <a:r>
              <a:rPr lang="es-ES" dirty="0"/>
              <a:t>En 1974, Anthony y su hijo, el Dr. Christopher Drewe, dio a Castillo de Drogo (2,4 km </a:t>
            </a:r>
            <a:r>
              <a:rPr lang="es-ES" baseline="30000" dirty="0"/>
              <a:t>2)</a:t>
            </a:r>
            <a:r>
              <a:rPr lang="es-ES" dirty="0"/>
              <a:t> de las tierras circundantes a la National Trust. </a:t>
            </a:r>
          </a:p>
          <a:p>
            <a:pPr marL="274320" indent="-274320" eaLnBrk="1" fontAlgn="auto" hangingPunct="1">
              <a:spcBef>
                <a:spcPts val="580"/>
              </a:spcBef>
              <a:spcAft>
                <a:spcPts val="0"/>
              </a:spcAft>
              <a:buFont typeface="Wingdings 2"/>
              <a:buChar char=""/>
              <a:defRPr/>
            </a:pPr>
            <a:r>
              <a:rPr lang="es-ES" dirty="0"/>
              <a:t>Un nuevo centro de visitantes con cafetería y tienda abrió sus puertas en el verano de 2009, después de que el  Patrimonio inglés requiriera que el equipo de cocina industrial, como la utilizada por el local anterior dentro de la casa, al ser removido de grado I el edificio.</a:t>
            </a:r>
            <a:endParaRPr lang="es-ES" baseline="30000" dirty="0"/>
          </a:p>
          <a:p>
            <a:pPr marL="274320" indent="-274320" eaLnBrk="1" fontAlgn="auto" hangingPunct="1">
              <a:spcBef>
                <a:spcPts val="580"/>
              </a:spcBef>
              <a:spcAft>
                <a:spcPts val="0"/>
              </a:spcAft>
              <a:buFont typeface="Wingdings 2"/>
              <a:buChar char=""/>
              <a:defRPr/>
            </a:pPr>
            <a:r>
              <a:rPr lang="es-ES" dirty="0"/>
              <a:t>En febrero de 2011, Patrimonio Nacional ha lanzado un llamamiento público para conseguir el dinero para financiar los trabajos de restauración necesarios.</a:t>
            </a:r>
          </a:p>
        </p:txBody>
      </p:sp>
    </p:spTree>
    <p:extLst>
      <p:ext uri="{BB962C8B-B14F-4D97-AF65-F5344CB8AC3E}">
        <p14:creationId xmlns:p14="http://schemas.microsoft.com/office/powerpoint/2010/main" val="24361638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Castle Drog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8799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Castle Drogo.-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08378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2 Imagen" descr="Castle Drogo.-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35309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Castle Drogo.-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50738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Castle Drogo..-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23360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Castle Drogo.-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97140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Castle Drogo.-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33979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Castle Drogo.-6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44116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2 Imagen" descr="Castle Drogo.- Jekyll5 - copia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03946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Castle Drogo.-x2.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63890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Castle Drogo Gardens.-Devo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45241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Castle Drogo Gardens.-Devo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35005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Castle Drogo Gardens.-Dev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75943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Castle-Drago-22_5-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01999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2 Imagen" descr="Castle Drogo.-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19900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Castle_drogo_garden_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39" name="2 Imagen" descr="Castle_Drogo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71492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Castle-Drago-22_5-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78829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astle_Drogo_06_fragrant_garden_size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90876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Castle_Drogo_07_U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03728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astle_Drogo_08_fragrant_garden.-U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13136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Archivo: Drogo-Brujerías-0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80685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Título"/>
          <p:cNvSpPr>
            <a:spLocks noGrp="1"/>
          </p:cNvSpPr>
          <p:nvPr>
            <p:ph type="title"/>
          </p:nvPr>
        </p:nvSpPr>
        <p:spPr/>
        <p:txBody>
          <a:bodyPr/>
          <a:lstStyle/>
          <a:p>
            <a:pPr eaLnBrk="1" hangingPunct="1"/>
            <a:r>
              <a:rPr lang="es-ES" dirty="0"/>
              <a:t>Coleton Fishacre</a:t>
            </a:r>
          </a:p>
        </p:txBody>
      </p:sp>
      <p:sp>
        <p:nvSpPr>
          <p:cNvPr id="97283" name="2 Marcador de contenido"/>
          <p:cNvSpPr>
            <a:spLocks noGrp="1"/>
          </p:cNvSpPr>
          <p:nvPr>
            <p:ph sz="quarter" idx="1"/>
          </p:nvPr>
        </p:nvSpPr>
        <p:spPr/>
        <p:txBody>
          <a:bodyPr/>
          <a:lstStyle/>
          <a:p>
            <a:pPr eaLnBrk="1" hangingPunct="1"/>
            <a:r>
              <a:rPr lang="es-ES" sz="2400" b="1" dirty="0"/>
              <a:t>Coleton Fishacre</a:t>
            </a:r>
            <a:r>
              <a:rPr lang="es-ES" sz="2400" dirty="0"/>
              <a:t> es una propiedad que consta de  (97.000 m </a:t>
            </a:r>
            <a:r>
              <a:rPr lang="es-ES" sz="2400" baseline="30000" dirty="0"/>
              <a:t>2)</a:t>
            </a:r>
            <a:r>
              <a:rPr lang="es-ES" sz="2400" dirty="0"/>
              <a:t> de jardín y una casa en el estilo de las Arts &amp; Crafts , ubicado en Kingswear , Devon , Inglaterra.</a:t>
            </a:r>
          </a:p>
          <a:p>
            <a:pPr eaLnBrk="1" hangingPunct="1"/>
            <a:r>
              <a:rPr lang="es-ES" sz="2400" dirty="0"/>
              <a:t>La propiedad ha estado en la propiedad del National Trust desde 1982.</a:t>
            </a:r>
          </a:p>
          <a:p>
            <a:pPr eaLnBrk="1" hangingPunct="1"/>
            <a:r>
              <a:rPr lang="es-ES" sz="2400" dirty="0"/>
              <a:t>El jardín, originalmente plantado de Lady Dorothy, cuenta con plantas raras y exóticas, algunas de las cuales son poco comunes en su capacidad para crecer fuera de un clima tropical, debido a la proximidad de la Corriente del Golfo a esta parte de la costa de Devon. </a:t>
            </a:r>
          </a:p>
        </p:txBody>
      </p:sp>
    </p:spTree>
    <p:extLst>
      <p:ext uri="{BB962C8B-B14F-4D97-AF65-F5344CB8AC3E}">
        <p14:creationId xmlns:p14="http://schemas.microsoft.com/office/powerpoint/2010/main" val="14914338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2 Marcador de contenido"/>
          <p:cNvSpPr>
            <a:spLocks noGrp="1"/>
          </p:cNvSpPr>
          <p:nvPr>
            <p:ph sz="quarter" idx="1"/>
          </p:nvPr>
        </p:nvSpPr>
        <p:spPr>
          <a:xfrm>
            <a:off x="914400" y="404813"/>
            <a:ext cx="7185992" cy="5614987"/>
          </a:xfrm>
        </p:spPr>
        <p:txBody>
          <a:bodyPr>
            <a:normAutofit lnSpcReduction="10000"/>
          </a:bodyPr>
          <a:lstStyle/>
          <a:p>
            <a:pPr eaLnBrk="1" hangingPunct="1"/>
            <a:r>
              <a:rPr lang="es-ES" sz="2400" dirty="0"/>
              <a:t>Lady Dorothy presto atención a la recuperación de especies exóticas de plantas para el jardín durante sus viajes al extranjero.</a:t>
            </a:r>
            <a:endParaRPr lang="es-ES" sz="2400" baseline="30000" dirty="0"/>
          </a:p>
          <a:p>
            <a:pPr eaLnBrk="1" hangingPunct="1"/>
            <a:r>
              <a:rPr lang="es-ES" sz="2400" dirty="0"/>
              <a:t>El jardín empleaba a seis jardineros para mantener el jardín, en comparación con un personal de cuatro para llevar la casa.</a:t>
            </a:r>
          </a:p>
          <a:p>
            <a:pPr eaLnBrk="1" hangingPunct="1"/>
            <a:r>
              <a:rPr lang="es-ES" sz="2400" dirty="0"/>
              <a:t>El Coleton Fishacre  fue adquirido por la National Trust en 1982 como parte de su Proyecto Neptuno , con miras a completar el camino del sur de la Costa Oeste en esa zona. </a:t>
            </a:r>
          </a:p>
          <a:p>
            <a:pPr eaLnBrk="1" hangingPunct="1"/>
            <a:r>
              <a:rPr lang="es-ES" sz="2400" dirty="0"/>
              <a:t>El jardín fue abierto al público de manera inmediata, mientras que la casa se deja a los inquilinos. </a:t>
            </a:r>
          </a:p>
          <a:p>
            <a:pPr eaLnBrk="1" hangingPunct="1"/>
            <a:r>
              <a:rPr lang="es-ES" sz="2400" dirty="0"/>
              <a:t>El fideicomiso por fin se abrió la casa al público en 1999.</a:t>
            </a:r>
          </a:p>
          <a:p>
            <a:pPr eaLnBrk="1" hangingPunct="1"/>
            <a:endParaRPr lang="es-ES" dirty="0"/>
          </a:p>
        </p:txBody>
      </p:sp>
    </p:spTree>
    <p:extLst>
      <p:ext uri="{BB962C8B-B14F-4D97-AF65-F5344CB8AC3E}">
        <p14:creationId xmlns:p14="http://schemas.microsoft.com/office/powerpoint/2010/main" val="4694529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Coleton Fishacre.-5.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42642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Coleton Fishacres house 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58333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Coleton-fishacre_the-terrace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604850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Coleton Fishacres hous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413547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Coleton Fishacre..-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30805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Archivo: ColetonFishacreGarde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16523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Coleton Fishacre.-x2.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379826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Archivo: ColetonFishacreHous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27373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Coleton Fisacres 10 tree fer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440385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Coleton Fishacre.-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148022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5 Imagen" descr="Coleton_Fishacres_woodland_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486862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Coleton Fishac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11471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Coleton Fishacre.-4.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194401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Coleton Fishacre.-7.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9538"/>
            <a:ext cx="9144000" cy="674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13381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Coleton Fishacre.-8.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4924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3 Imagen" descr="Coleton Fishacre Garden.-Devo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77276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Coleton Fishacre.-6.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64000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2 Imagen" descr="Coleton Fishacre Garden.-Dev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1209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Coleton Fishac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27883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Coleton Fishacres 2 valley planting .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76395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Coleton Fishacre Garden.-Devon..-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543352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oleton Fishacres 3 planting closeup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944148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Coleton Fishacres 4 pond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27255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Coleton Fishacres 5 libertia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09447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Coleton Fishacres 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39332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Coleton Fishacres woodland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104555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Coleton Gardens.-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73416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TotalTime>
  <Words>1541</Words>
  <Application>Microsoft Office PowerPoint</Application>
  <PresentationFormat>Presentación en pantalla (4:3)</PresentationFormat>
  <Paragraphs>65</Paragraphs>
  <Slides>118</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118</vt:i4>
      </vt:variant>
    </vt:vector>
  </HeadingPairs>
  <TitlesOfParts>
    <vt:vector size="123" baseType="lpstr">
      <vt:lpstr>Calibri</vt:lpstr>
      <vt:lpstr>Century Schoolbook</vt:lpstr>
      <vt:lpstr>Wingdings</vt:lpstr>
      <vt:lpstr>Wingdings 2</vt:lpstr>
      <vt:lpstr>Default Theme</vt:lpstr>
      <vt:lpstr>EUROPA.-LA VUELTA AL MUNDO EN 885 JARDINES.-REINO UNIDO.- DEVONSHIRE</vt:lpstr>
      <vt:lpstr>Arlington Court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Bicton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Buckland Abbey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Castle Drogo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Coleton Fishacre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7</cp:revision>
  <dcterms:created xsi:type="dcterms:W3CDTF">2013-09-08T06:06:48Z</dcterms:created>
  <dcterms:modified xsi:type="dcterms:W3CDTF">2018-03-09T12:11:35Z</dcterms:modified>
</cp:coreProperties>
</file>