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7"/>
  </p:notesMasterIdLst>
  <p:sldIdLst>
    <p:sldId id="256" r:id="rId2"/>
    <p:sldId id="257" r:id="rId3"/>
    <p:sldId id="258" r:id="rId4"/>
    <p:sldId id="370"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3A7517-27E2-405E-B81D-EEEE72F9708F}"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D79CC0-376B-4F17-8628-9F9F3750975D}" type="slidenum">
              <a:rPr lang="es-ES" smtClean="0"/>
              <a:t>‹Nº›</a:t>
            </a:fld>
            <a:endParaRPr lang="es-ES" dirty="0"/>
          </a:p>
        </p:txBody>
      </p:sp>
    </p:spTree>
    <p:extLst>
      <p:ext uri="{BB962C8B-B14F-4D97-AF65-F5344CB8AC3E}">
        <p14:creationId xmlns:p14="http://schemas.microsoft.com/office/powerpoint/2010/main" val="386456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23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ACA0333-1F8E-4543-84C3-61B960520FDC}" type="slidenum">
              <a:rPr lang="es-ES" smtClean="0">
                <a:solidFill>
                  <a:prstClr val="black"/>
                </a:solidFill>
                <a:latin typeface="Calibri" pitchFamily="34" charset="0"/>
              </a:rPr>
              <a:pPr>
                <a:defRPr/>
              </a:pPr>
              <a:t>8</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Callistephus</a:t>
            </a:r>
          </a:p>
        </p:txBody>
      </p:sp>
      <p:sp>
        <p:nvSpPr>
          <p:cNvPr id="124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FB949EE-209B-4B3F-B7E3-D912A82B023B}"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25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B003F08-6A8E-4005-A7C7-20C2376F6C55}"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Astilbes</a:t>
            </a:r>
          </a:p>
        </p:txBody>
      </p:sp>
      <p:sp>
        <p:nvSpPr>
          <p:cNvPr id="126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F88C931-5CB9-4217-B1BE-A209F06ABB95}"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A64A3FC-26C6-449E-B543-361692D494D2}"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29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7407B4E-B1DB-4F2C-BA7D-3C4C56D2007E}"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Camassia</a:t>
            </a:r>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5C6B3F5-9A90-45B9-ABBF-4F42E466DC34}" type="slidenum">
              <a:rPr lang="es-ES" smtClean="0">
                <a:solidFill>
                  <a:prstClr val="black"/>
                </a:solidFill>
                <a:latin typeface="Calibri" pitchFamily="34" charset="0"/>
              </a:rPr>
              <a:pPr>
                <a:defRPr/>
              </a:pPr>
              <a:t>93</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Cornus</a:t>
            </a:r>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8F9578-B226-442A-A936-541AE2036220}"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upload.wikimedia.org/wikipedia/commons/b/bf/2008-06-26_Killerton_Chapel.jpg"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upload.wikimedia.org/wikipedia/commons/5/56/Knightshayes_Court_-_geograph.org.uk_-_973582.jp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upload.wikimedia.org/wikipedia/commons/a/a9/Summer_evening_view_of_the_gardens_of_Knightshayes_Court_-_geograph.org.uk_-_930668.jpg"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hyperlink" Target="//upload.wikimedia.org/wikipedia/commons/c/ce/Rosemoor_Garden_teahouse_23126.jpg"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462464" cy="2304256"/>
          </a:xfrm>
        </p:spPr>
        <p:txBody>
          <a:bodyPr>
            <a:noAutofit/>
          </a:bodyPr>
          <a:lstStyle/>
          <a:p>
            <a:r>
              <a:rPr lang="es-ES" sz="3200" dirty="0"/>
              <a:t>EUROPA.-LA VUELTA AL MUNDO EN 885 JARDINES.-REINO UNIDO.-</a:t>
            </a:r>
            <a:br>
              <a:rPr lang="es-ES" sz="3200" dirty="0"/>
            </a:br>
            <a:r>
              <a:rPr lang="es-ES" sz="3200" dirty="0"/>
              <a:t>DEVONSHIRE.-I</a:t>
            </a:r>
          </a:p>
        </p:txBody>
      </p:sp>
      <p:sp>
        <p:nvSpPr>
          <p:cNvPr id="3" name="2 Subtítulo"/>
          <p:cNvSpPr>
            <a:spLocks noGrp="1"/>
          </p:cNvSpPr>
          <p:nvPr>
            <p:ph type="subTitle" idx="1"/>
          </p:nvPr>
        </p:nvSpPr>
        <p:spPr>
          <a:xfrm>
            <a:off x="4427984" y="4365104"/>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Killerton House Gardens</a:t>
            </a:r>
          </a:p>
        </p:txBody>
      </p:sp>
      <p:sp>
        <p:nvSpPr>
          <p:cNvPr id="7171" name="2 Marcador de contenido"/>
          <p:cNvSpPr>
            <a:spLocks noGrp="1"/>
          </p:cNvSpPr>
          <p:nvPr>
            <p:ph sz="quarter" idx="1"/>
          </p:nvPr>
        </p:nvSpPr>
        <p:spPr/>
        <p:txBody>
          <a:bodyPr/>
          <a:lstStyle/>
          <a:p>
            <a:pPr eaLnBrk="1" hangingPunct="1"/>
            <a:r>
              <a:rPr lang="es-ES" sz="2400" b="1" dirty="0"/>
              <a:t>Killerton</a:t>
            </a:r>
            <a:r>
              <a:rPr lang="es-ES" sz="2400" dirty="0"/>
              <a:t> es una casa del siglo XVIII en Broadclyst , Exeter , Devon , Inglaterra , que, con sus laderas jardín ha sido  propiedad del Patrimonio Nacional desde 1944 y está abierto al público.. </a:t>
            </a:r>
          </a:p>
          <a:p>
            <a:pPr eaLnBrk="1" hangingPunct="1"/>
            <a:r>
              <a:rPr lang="es-ES" sz="2400" dirty="0"/>
              <a:t>La finca abarca unos 25 kilómetros cuadrados . </a:t>
            </a:r>
          </a:p>
          <a:p>
            <a:pPr eaLnBrk="1" hangingPunct="1"/>
            <a:r>
              <a:rPr lang="es-ES" sz="2400" dirty="0"/>
              <a:t>Incluidos en la herencia es una empinada colina arbolada, con los restos de un castro Edad de Hierro en la parte superior de la misma, también conocido como Dolbury que también ha dado muestras de la ocupación romana, que se cree fue un fuerte posible o el campamento de Fort Hill.  </a:t>
            </a:r>
          </a:p>
          <a:p>
            <a:pPr eaLnBrk="1" hangingPunct="1"/>
            <a:endParaRPr lang="es-ES" dirty="0"/>
          </a:p>
        </p:txBody>
      </p:sp>
    </p:spTree>
    <p:extLst>
      <p:ext uri="{BB962C8B-B14F-4D97-AF65-F5344CB8AC3E}">
        <p14:creationId xmlns:p14="http://schemas.microsoft.com/office/powerpoint/2010/main" val="3176180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041976" cy="5543550"/>
          </a:xfrm>
        </p:spPr>
        <p:txBody>
          <a:bodyPr>
            <a:normAutofit/>
          </a:bodyPr>
          <a:lstStyle/>
          <a:p>
            <a:pPr marL="274320" indent="-274320" eaLnBrk="1" fontAlgn="auto" hangingPunct="1">
              <a:spcBef>
                <a:spcPts val="580"/>
              </a:spcBef>
              <a:spcAft>
                <a:spcPts val="0"/>
              </a:spcAft>
              <a:buFont typeface="Wingdings 2"/>
              <a:buChar char=""/>
              <a:defRPr/>
            </a:pPr>
            <a:r>
              <a:rPr lang="es-ES" dirty="0"/>
              <a:t>Construida para la familia Acland en 1778, el National Trust muestra la casa como un hogar confortable.</a:t>
            </a:r>
          </a:p>
          <a:p>
            <a:pPr marL="274320" indent="-274320" eaLnBrk="1" fontAlgn="auto" hangingPunct="1">
              <a:spcBef>
                <a:spcPts val="580"/>
              </a:spcBef>
              <a:spcAft>
                <a:spcPts val="0"/>
              </a:spcAft>
              <a:buFont typeface="Wingdings 2"/>
              <a:buChar char=""/>
              <a:defRPr/>
            </a:pPr>
            <a:r>
              <a:rPr lang="es-ES" dirty="0"/>
              <a:t>En la exhibición en la casa hay una colección de trajes del siglo XVIII y XX, originalmente conocido como el de Bush Paulise colección, que se muestra en las salas de período.</a:t>
            </a:r>
          </a:p>
          <a:p>
            <a:pPr marL="274320" indent="-274320" eaLnBrk="1" fontAlgn="auto" hangingPunct="1">
              <a:spcBef>
                <a:spcPts val="580"/>
              </a:spcBef>
              <a:spcAft>
                <a:spcPts val="0"/>
              </a:spcAft>
              <a:buFont typeface="Wingdings 2"/>
              <a:buChar char=""/>
              <a:defRPr/>
            </a:pPr>
            <a:r>
              <a:rPr lang="es-ES" dirty="0"/>
              <a:t>La capilla fue construida en 1738 a los diseños de Charles Robert Cockerell . </a:t>
            </a:r>
          </a:p>
          <a:p>
            <a:pPr marL="274320" indent="-274320" eaLnBrk="1" fontAlgn="auto" hangingPunct="1">
              <a:spcBef>
                <a:spcPts val="580"/>
              </a:spcBef>
              <a:spcAft>
                <a:spcPts val="0"/>
              </a:spcAft>
              <a:buFont typeface="Wingdings 2"/>
              <a:buChar char=""/>
              <a:defRPr/>
            </a:pPr>
            <a:r>
              <a:rPr lang="es-ES" dirty="0"/>
              <a:t>El jardín fue creado en la década de 1770 por John Veitch , uno de los principales diseñadores del paisaje de la época.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290804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Cuenta con rododendros , magnolias , bordes de herbáceas y árboles raros, así como una casa de hielo de principios del siglo XIX. </a:t>
            </a:r>
          </a:p>
          <a:p>
            <a:r>
              <a:rPr lang="es-ES" dirty="0"/>
              <a:t>Parque de los alrededores y los bosques ofrecen una serie de caminatas circulares. </a:t>
            </a:r>
          </a:p>
          <a:p>
            <a:endParaRPr lang="es-ES" dirty="0"/>
          </a:p>
        </p:txBody>
      </p:sp>
    </p:spTree>
    <p:extLst>
      <p:ext uri="{BB962C8B-B14F-4D97-AF65-F5344CB8AC3E}">
        <p14:creationId xmlns:p14="http://schemas.microsoft.com/office/powerpoint/2010/main" val="2174297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Killerton_House_&amp;_Gardens_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0186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4 Imagen" descr="Killerton.-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295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Killerton_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8991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924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Killerton_House_&amp;_Gardens.-Devo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732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Killerton_House_&amp;_Gardens.-Devo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897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killerton_house_garden_600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310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rchivo :2008-06-26 Killerton Chape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9690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p:txBody>
          <a:bodyPr/>
          <a:lstStyle/>
          <a:p>
            <a:pPr eaLnBrk="1" hangingPunct="1"/>
            <a:r>
              <a:rPr lang="es-ES" dirty="0"/>
              <a:t>Knightshayes Court Gardens</a:t>
            </a:r>
          </a:p>
        </p:txBody>
      </p:sp>
      <p:sp>
        <p:nvSpPr>
          <p:cNvPr id="16387" name="2 Marcador de contenido"/>
          <p:cNvSpPr>
            <a:spLocks noGrp="1"/>
          </p:cNvSpPr>
          <p:nvPr>
            <p:ph sz="quarter" idx="1"/>
          </p:nvPr>
        </p:nvSpPr>
        <p:spPr/>
        <p:txBody>
          <a:bodyPr/>
          <a:lstStyle/>
          <a:p>
            <a:pPr eaLnBrk="1" hangingPunct="1"/>
            <a:r>
              <a:rPr lang="es-ES" sz="2400" b="1" dirty="0"/>
              <a:t>Knightshayes Corte</a:t>
            </a:r>
            <a:r>
              <a:rPr lang="es-ES" sz="2400" dirty="0"/>
              <a:t> es una casa de campo victoriana en Tiverton , Devon , Inglaterra , diseñada por William Burges para la familia Heathcoat-Amory .</a:t>
            </a:r>
          </a:p>
          <a:p>
            <a:pPr eaLnBrk="1" hangingPunct="1"/>
            <a:r>
              <a:rPr lang="es-ES" sz="2400" dirty="0"/>
              <a:t> Nikolaus Pevsner la describe como "una expresión elocuente de los ideales victorianos en una casa de campo de tamaño moderado". </a:t>
            </a:r>
            <a:endParaRPr lang="es-ES" sz="2400" baseline="30000" dirty="0"/>
          </a:p>
          <a:p>
            <a:pPr eaLnBrk="1" hangingPunct="1"/>
            <a:r>
              <a:rPr lang="es-ES" sz="2400" dirty="0"/>
              <a:t>La fortuna de la familia Heathcoat-Amory se fundo en el siglo XIX. Heathcoat John nació en una familia de agricultores Derbyshire en 1783.</a:t>
            </a:r>
          </a:p>
          <a:p>
            <a:pPr eaLnBrk="1" hangingPunct="1"/>
            <a:r>
              <a:rPr lang="es-ES" sz="2400" dirty="0"/>
              <a:t> Un inventor  que diseñó y patentó una máquina que revolucionó la producción de encajes.</a:t>
            </a:r>
          </a:p>
        </p:txBody>
      </p:sp>
    </p:spTree>
    <p:extLst>
      <p:ext uri="{BB962C8B-B14F-4D97-AF65-F5344CB8AC3E}">
        <p14:creationId xmlns:p14="http://schemas.microsoft.com/office/powerpoint/2010/main" val="3123551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549275"/>
            <a:ext cx="6825952" cy="5470525"/>
          </a:xfrm>
        </p:spPr>
        <p:txBody>
          <a:bodyPr/>
          <a:lstStyle/>
          <a:p>
            <a:pPr eaLnBrk="1" hangingPunct="1"/>
            <a:r>
              <a:rPr lang="es-ES" sz="2400" dirty="0"/>
              <a:t>Los jardines fueron diseñados por Edward Kemp, pero se han simplificado mucho en los años cincuenta y sesenta. </a:t>
            </a:r>
            <a:endParaRPr lang="es-ES" sz="2400" baseline="30000" dirty="0"/>
          </a:p>
          <a:p>
            <a:pPr eaLnBrk="1" hangingPunct="1"/>
            <a:r>
              <a:rPr lang="es-ES" sz="2400" dirty="0"/>
              <a:t> Sir John y Lady Heathcoat  Amory llevó a cabo mucho trabajo en los jardines para que esta pareja recibió la Royal Horticultural Society Medalla Victoria de honor .</a:t>
            </a:r>
          </a:p>
          <a:p>
            <a:pPr eaLnBrk="1" hangingPunct="1"/>
            <a:r>
              <a:rPr lang="es-ES" sz="2400" dirty="0"/>
              <a:t> La finca incluye un raro sticke judicial que data de 1907. Otras características incluyen  amplios setos, árboles, arbustos raros y las caballerizas y el huerto amurallado, diseñado también por Burges.</a:t>
            </a:r>
          </a:p>
        </p:txBody>
      </p:sp>
    </p:spTree>
    <p:extLst>
      <p:ext uri="{BB962C8B-B14F-4D97-AF65-F5344CB8AC3E}">
        <p14:creationId xmlns:p14="http://schemas.microsoft.com/office/powerpoint/2010/main" val="1872796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Knightshayes Cour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4597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Archivo: Knightshayes Corte - geograph.org.uk - 97358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88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2 Imagen" descr="Knightshayes Court.-Dev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3639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Kinightshayes Court.-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165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Kinightshayes Court.-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8063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Knighthaye Court 0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719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Knighthaye Court 0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5413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Knighthaye Court 0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9312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2 Imagen" descr="Knighthaye_Court.-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051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Knighthaye_Court.-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077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Knighthaye_Court.-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359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Knighthaye_Court.-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35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4 Imagen" descr="Knighthayes Court.-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684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Knightshayes Court.-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17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2 Imagen" descr="Knightshayes Court.-Devo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3768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Knightshayes Court.-Potag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197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Knightshayes Court  Gardens.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7264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Knightshayes Court Gardens.-3.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4374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3 Imagen" descr="Knightshayes Garden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076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Knightshayes_court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991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Knightshayes_Court_walled_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50564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Knightshayes_Garden_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223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Archivo: Verano vista la noche de los jardines de la Corte Knightshayes - geograph.org.uk - 93066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6522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p:txBody>
          <a:bodyPr/>
          <a:lstStyle/>
          <a:p>
            <a:pPr eaLnBrk="1" hangingPunct="1"/>
            <a:r>
              <a:rPr lang="es-ES" dirty="0"/>
              <a:t>Marwood Hill Gardens</a:t>
            </a:r>
          </a:p>
        </p:txBody>
      </p:sp>
      <p:sp>
        <p:nvSpPr>
          <p:cNvPr id="41987" name="2 Marcador de contenido"/>
          <p:cNvSpPr>
            <a:spLocks noGrp="1"/>
          </p:cNvSpPr>
          <p:nvPr>
            <p:ph sz="quarter" idx="1"/>
          </p:nvPr>
        </p:nvSpPr>
        <p:spPr>
          <a:xfrm>
            <a:off x="899592" y="1600200"/>
            <a:ext cx="7025208" cy="4873752"/>
          </a:xfrm>
        </p:spPr>
        <p:txBody>
          <a:bodyPr/>
          <a:lstStyle/>
          <a:p>
            <a:pPr eaLnBrk="1" hangingPunct="1"/>
            <a:r>
              <a:rPr lang="es-ES" sz="2400" dirty="0"/>
              <a:t>El creador de los jardines fue el Dr. James Smart. que se mudó a Marwood en 1949. </a:t>
            </a:r>
          </a:p>
          <a:p>
            <a:pPr eaLnBrk="1" hangingPunct="1"/>
            <a:r>
              <a:rPr lang="es-ES" sz="2400" dirty="0"/>
              <a:t>La tierra que ahora es Marwood Hill Gardens ocupaba entonces un viejo desglosado jardín amurallado y algunos árboles frutales. </a:t>
            </a:r>
          </a:p>
          <a:p>
            <a:pPr eaLnBrk="1" hangingPunct="1"/>
            <a:r>
              <a:rPr lang="es-ES" sz="2400" dirty="0"/>
              <a:t>El resto de la tierra fue pasto de un pequeño arroyo que atraviesa el valle. </a:t>
            </a:r>
          </a:p>
          <a:p>
            <a:pPr eaLnBrk="1" hangingPunct="1"/>
            <a:r>
              <a:rPr lang="es-ES" sz="2400" dirty="0"/>
              <a:t>Entre 1960 y 1970 muchos árboles y arbustos fueron plantados en las 8 hectáreas que fue luego a los jardines. </a:t>
            </a:r>
          </a:p>
          <a:p>
            <a:pPr eaLnBrk="1" hangingPunct="1">
              <a:buFont typeface="Wingdings 2" pitchFamily="18" charset="2"/>
              <a:buNone/>
            </a:pPr>
            <a:endParaRPr lang="es-ES" dirty="0"/>
          </a:p>
        </p:txBody>
      </p:sp>
    </p:spTree>
    <p:extLst>
      <p:ext uri="{BB962C8B-B14F-4D97-AF65-F5344CB8AC3E}">
        <p14:creationId xmlns:p14="http://schemas.microsoft.com/office/powerpoint/2010/main" val="3350311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13984" cy="5543550"/>
          </a:xfrm>
        </p:spPr>
        <p:txBody>
          <a:bodyPr>
            <a:normAutofit/>
          </a:bodyPr>
          <a:lstStyle/>
          <a:p>
            <a:pPr marL="274320" indent="-274320" eaLnBrk="1" fontAlgn="auto" hangingPunct="1">
              <a:spcBef>
                <a:spcPts val="580"/>
              </a:spcBef>
              <a:spcAft>
                <a:spcPts val="0"/>
              </a:spcAft>
              <a:buFont typeface="Wingdings 2"/>
              <a:buChar char=""/>
              <a:defRPr/>
            </a:pPr>
            <a:r>
              <a:rPr lang="es-ES" dirty="0"/>
              <a:t>En 1968, el flujo fue represado para hacer dos lagos y los alrededores se sembraron una gran variedad de plantas de la humedad amorosa como, Primulas, astilbes, Iris y Hemerocallis</a:t>
            </a:r>
          </a:p>
          <a:p>
            <a:pPr marL="274320" indent="-274320" eaLnBrk="1" fontAlgn="auto" hangingPunct="1">
              <a:spcBef>
                <a:spcPts val="580"/>
              </a:spcBef>
              <a:spcAft>
                <a:spcPts val="0"/>
              </a:spcAft>
              <a:buFont typeface="Wingdings 2"/>
              <a:buChar char=""/>
              <a:defRPr/>
            </a:pPr>
            <a:r>
              <a:rPr lang="es-ES" dirty="0"/>
              <a:t>En el medio del lago grande hay una isla en la que es una escultura de una madre y sus dos hijos. </a:t>
            </a:r>
          </a:p>
          <a:p>
            <a:pPr marL="274320" indent="-274320" eaLnBrk="1" fontAlgn="auto" hangingPunct="1">
              <a:spcBef>
                <a:spcPts val="580"/>
              </a:spcBef>
              <a:spcAft>
                <a:spcPts val="0"/>
              </a:spcAft>
              <a:buFont typeface="Wingdings 2"/>
              <a:buChar char=""/>
              <a:defRPr/>
            </a:pPr>
            <a:r>
              <a:rPr lang="es-ES" dirty="0"/>
              <a:t>En este momento, un gran invernadero fue construido en el jardín cercado y plantados con camelias.</a:t>
            </a:r>
          </a:p>
          <a:p>
            <a:pPr marL="274320" indent="-274320" eaLnBrk="1" fontAlgn="auto" hangingPunct="1">
              <a:spcBef>
                <a:spcPts val="580"/>
              </a:spcBef>
              <a:spcAft>
                <a:spcPts val="0"/>
              </a:spcAft>
              <a:buFont typeface="Wingdings 2"/>
              <a:buChar char=""/>
              <a:defRPr/>
            </a:pPr>
            <a:r>
              <a:rPr lang="es-ES" dirty="0"/>
              <a:t> Estos dan una exhibición espectacular en marzo y abril. </a:t>
            </a:r>
          </a:p>
          <a:p>
            <a:pPr marL="274320" indent="-274320" eaLnBrk="1" fontAlgn="auto" hangingPunct="1">
              <a:spcBef>
                <a:spcPts val="580"/>
              </a:spcBef>
              <a:spcAft>
                <a:spcPts val="0"/>
              </a:spcAft>
              <a:buFont typeface="Wingdings 2"/>
              <a:buChar char=""/>
              <a:defRPr/>
            </a:pPr>
            <a:r>
              <a:rPr lang="es-ES" dirty="0"/>
              <a:t>En 1975 el campo adyacente al valle fue adquirido y desarrollado y plantado.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1556334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914400" y="404813"/>
            <a:ext cx="7772400" cy="5614987"/>
          </a:xfrm>
        </p:spPr>
        <p:txBody>
          <a:bodyPr>
            <a:normAutofit lnSpcReduction="10000"/>
          </a:bodyPr>
          <a:lstStyle/>
          <a:p>
            <a:r>
              <a:rPr lang="es-ES" dirty="0"/>
              <a:t>Cuenta con rododendros , magnolias , bordes de herbáceas y árboles raros, así como una casa de hielo de principios del siglo XIX. </a:t>
            </a:r>
          </a:p>
          <a:p>
            <a:r>
              <a:rPr lang="es-ES" dirty="0"/>
              <a:t>El parque de los alrededores y los bosques ofrecen una serie de caminatas circulares. </a:t>
            </a:r>
          </a:p>
          <a:p>
            <a:pPr eaLnBrk="1" hangingPunct="1"/>
            <a:r>
              <a:rPr lang="es-ES" sz="2400" dirty="0"/>
              <a:t>La pendiente final </a:t>
            </a:r>
            <a:r>
              <a:rPr lang="es-ES" dirty="0"/>
              <a:t>fue</a:t>
            </a:r>
            <a:r>
              <a:rPr lang="es-ES" sz="2400" dirty="0"/>
              <a:t> sembrada con árboles y arbustos </a:t>
            </a:r>
            <a:r>
              <a:rPr lang="es-ES" dirty="0"/>
              <a:t>desde</a:t>
            </a:r>
            <a:r>
              <a:rPr lang="es-ES" sz="2400" dirty="0"/>
              <a:t> el año 1988 en adelante. </a:t>
            </a:r>
          </a:p>
          <a:p>
            <a:pPr eaLnBrk="1" hangingPunct="1"/>
            <a:r>
              <a:rPr lang="es-ES" sz="2400" dirty="0"/>
              <a:t>Otros </a:t>
            </a:r>
            <a:r>
              <a:rPr lang="es-ES" dirty="0"/>
              <a:t>8.000 m2</a:t>
            </a:r>
            <a:r>
              <a:rPr lang="es-ES" sz="2400" dirty="0"/>
              <a:t> adyacentes se compraron y se ha ampliado el jardín de la corriente y las nuevas plantaciones de pastos y cultivos perennes se han agregado recientemente. </a:t>
            </a:r>
          </a:p>
          <a:p>
            <a:pPr eaLnBrk="1" hangingPunct="1"/>
            <a:r>
              <a:rPr lang="es-ES" sz="2400" dirty="0"/>
              <a:t>Dr. inteligente murió en 2002 y su sobrino, el Dr. John Snowdon ha heredado la casa y los jardines y más novedades están previstas para los jardines en el futuro.</a:t>
            </a:r>
          </a:p>
          <a:p>
            <a:pPr eaLnBrk="1" hangingPunct="1"/>
            <a:endParaRPr lang="es-ES" dirty="0"/>
          </a:p>
          <a:p>
            <a:pPr eaLnBrk="1" hangingPunct="1"/>
            <a:endParaRPr lang="es-ES" dirty="0"/>
          </a:p>
        </p:txBody>
      </p:sp>
    </p:spTree>
    <p:extLst>
      <p:ext uri="{BB962C8B-B14F-4D97-AF65-F5344CB8AC3E}">
        <p14:creationId xmlns:p14="http://schemas.microsoft.com/office/powerpoint/2010/main" val="28241675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Marwood Hill Garden.-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5831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Magnoli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9741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fuera de la Sala de Té"/>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4" descr="Cameli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3290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Marwood Daff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4443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Snowdro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4" descr="Campanillas de invierno a principios de primave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85616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IMG07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0525"/>
            <a:ext cx="9144000" cy="724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9088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IMG07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0525"/>
            <a:ext cx="9144000" cy="724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14055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78309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arwood Hill Gardens.-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2995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028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9476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arwood_hill_devon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43053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1902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arwood Hill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5353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Marwood Hill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98871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Marwood Hill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992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arwood Hill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243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Marwood Hill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5317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Marwood Hill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6030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arwood Hill Gardens.-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2550"/>
            <a:ext cx="9144000" cy="677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3309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Marwood Hill Gardens.-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36639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Marwood Hill Gardens.-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4333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2 Imagen" descr="Marwood Hill Gardens.-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27870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Marwood_Hill_Gardens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28218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Marwood-hill-gardens-9735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49438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IMG129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0170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IMG13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03365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1" descr="CIMG128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1425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IMG126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6719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Título"/>
          <p:cNvSpPr>
            <a:spLocks noGrp="1"/>
          </p:cNvSpPr>
          <p:nvPr>
            <p:ph type="title"/>
          </p:nvPr>
        </p:nvSpPr>
        <p:spPr/>
        <p:txBody>
          <a:bodyPr/>
          <a:lstStyle/>
          <a:p>
            <a:pPr eaLnBrk="1" hangingPunct="1"/>
            <a:r>
              <a:rPr lang="es-ES" dirty="0"/>
              <a:t>Overbeck´s Museum Gardens</a:t>
            </a:r>
          </a:p>
        </p:txBody>
      </p:sp>
      <p:sp>
        <p:nvSpPr>
          <p:cNvPr id="74755" name="2 Marcador de contenido"/>
          <p:cNvSpPr>
            <a:spLocks noGrp="1"/>
          </p:cNvSpPr>
          <p:nvPr>
            <p:ph sz="quarter" idx="1"/>
          </p:nvPr>
        </p:nvSpPr>
        <p:spPr>
          <a:xfrm>
            <a:off x="914400" y="1844675"/>
            <a:ext cx="6969968" cy="4175125"/>
          </a:xfrm>
        </p:spPr>
        <p:txBody>
          <a:bodyPr>
            <a:normAutofit lnSpcReduction="10000"/>
          </a:bodyPr>
          <a:lstStyle/>
          <a:p>
            <a:pPr eaLnBrk="1" hangingPunct="1"/>
            <a:r>
              <a:rPr lang="es-ES" sz="2400" b="1" dirty="0"/>
              <a:t>Museo de Overbeck y Jardín</a:t>
            </a:r>
            <a:r>
              <a:rPr lang="es-ES" sz="2400" dirty="0"/>
              <a:t> es una casa Edwardiana  y 2,75 hectáreas  de jardínes situados en Sharpitor , Salcombe , Devon , Inglaterra . </a:t>
            </a:r>
          </a:p>
          <a:p>
            <a:pPr eaLnBrk="1" hangingPunct="1"/>
            <a:r>
              <a:rPr lang="es-ES" sz="2400" dirty="0"/>
              <a:t>Es el nombre de su último propietario privado Otto Christop Joseph Gerhardt Ludwig Overbeck (c.1852-1937). </a:t>
            </a:r>
          </a:p>
          <a:p>
            <a:pPr eaLnBrk="1" hangingPunct="1"/>
            <a:r>
              <a:rPr lang="es-ES" sz="2400" dirty="0"/>
              <a:t>La casa está dividida entre el museo y el albergue juvenil .</a:t>
            </a:r>
          </a:p>
          <a:p>
            <a:pPr eaLnBrk="1" hangingPunct="1"/>
            <a:r>
              <a:rPr lang="es-ES" sz="2400" dirty="0"/>
              <a:t>Otto Overbeck adquirió la casa en 1928 y vivió allí hasta su muerte en 1937. </a:t>
            </a:r>
          </a:p>
        </p:txBody>
      </p:sp>
    </p:spTree>
    <p:extLst>
      <p:ext uri="{BB962C8B-B14F-4D97-AF65-F5344CB8AC3E}">
        <p14:creationId xmlns:p14="http://schemas.microsoft.com/office/powerpoint/2010/main" val="41757117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914400" y="908050"/>
            <a:ext cx="7113984" cy="5111750"/>
          </a:xfrm>
        </p:spPr>
        <p:txBody>
          <a:bodyPr/>
          <a:lstStyle/>
          <a:p>
            <a:pPr eaLnBrk="1" hangingPunct="1"/>
            <a:r>
              <a:rPr lang="es-ES" sz="2400" dirty="0"/>
              <a:t>Que deseen la casa para ser utilizada después de su muerte como "un parque público y museo y un albergue para la juventud“</a:t>
            </a:r>
          </a:p>
          <a:p>
            <a:pPr eaLnBrk="1" hangingPunct="1"/>
            <a:r>
              <a:rPr lang="es-ES" sz="2400" dirty="0"/>
              <a:t> Overbeck lo legó a la National Trust , a condición de ser utilizado como tal y no se convirtió en un burdel como muchos en los alrededores. </a:t>
            </a:r>
          </a:p>
          <a:p>
            <a:pPr eaLnBrk="1" hangingPunct="1"/>
            <a:endParaRPr lang="es-ES" dirty="0"/>
          </a:p>
        </p:txBody>
      </p:sp>
    </p:spTree>
    <p:extLst>
      <p:ext uri="{BB962C8B-B14F-4D97-AF65-F5344CB8AC3E}">
        <p14:creationId xmlns:p14="http://schemas.microsoft.com/office/powerpoint/2010/main" val="5141866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Overbeck´s Museum.-4.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5152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Overbeck´s Museum.-Scilly 1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71338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Overbeck´s Museum Scilly 1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45388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Overbeck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843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Overbecks_a_National_Trust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5488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Título"/>
          <p:cNvSpPr>
            <a:spLocks noGrp="1"/>
          </p:cNvSpPr>
          <p:nvPr>
            <p:ph type="title"/>
          </p:nvPr>
        </p:nvSpPr>
        <p:spPr/>
        <p:txBody>
          <a:bodyPr/>
          <a:lstStyle/>
          <a:p>
            <a:pPr eaLnBrk="1" hangingPunct="1"/>
            <a:r>
              <a:rPr lang="es-ES" dirty="0"/>
              <a:t>Rosemor Gardens</a:t>
            </a:r>
          </a:p>
        </p:txBody>
      </p:sp>
      <p:sp>
        <p:nvSpPr>
          <p:cNvPr id="81923" name="2 Marcador de contenido"/>
          <p:cNvSpPr>
            <a:spLocks noGrp="1"/>
          </p:cNvSpPr>
          <p:nvPr>
            <p:ph sz="quarter" idx="1"/>
          </p:nvPr>
        </p:nvSpPr>
        <p:spPr>
          <a:xfrm>
            <a:off x="914400" y="1628775"/>
            <a:ext cx="7041976" cy="4391025"/>
          </a:xfrm>
        </p:spPr>
        <p:txBody>
          <a:bodyPr>
            <a:normAutofit lnSpcReduction="10000"/>
          </a:bodyPr>
          <a:lstStyle/>
          <a:p>
            <a:pPr eaLnBrk="1" hangingPunct="1"/>
            <a:r>
              <a:rPr lang="es-ES" sz="2400" b="1" dirty="0"/>
              <a:t>Rosemoor Jardín</a:t>
            </a:r>
            <a:r>
              <a:rPr lang="es-ES" sz="2400" dirty="0"/>
              <a:t> es una colección de renombre internacional de jardines en el norte de Devon , Inglaterra.</a:t>
            </a:r>
          </a:p>
          <a:p>
            <a:pPr eaLnBrk="1" hangingPunct="1"/>
            <a:r>
              <a:rPr lang="es-ES" sz="2400" dirty="0"/>
              <a:t>La señora Anne Palmer creó el jardín original de (32.000 m </a:t>
            </a:r>
            <a:r>
              <a:rPr lang="es-ES" sz="2400" baseline="30000" dirty="0"/>
              <a:t>2)</a:t>
            </a:r>
            <a:r>
              <a:rPr lang="es-ES" sz="2400" dirty="0"/>
              <a:t> en 1959, y desarrollado durante un período de 30 años. </a:t>
            </a:r>
          </a:p>
          <a:p>
            <a:pPr eaLnBrk="1" hangingPunct="1"/>
            <a:r>
              <a:rPr lang="es-ES" sz="2400" dirty="0"/>
              <a:t>El jardín fue abierto por primera vez al público en 1967, en virtud del Plan Nacional de Jardines. </a:t>
            </a:r>
            <a:endParaRPr lang="es-ES" sz="2400" baseline="30000" dirty="0"/>
          </a:p>
          <a:p>
            <a:pPr eaLnBrk="1" hangingPunct="1"/>
            <a:r>
              <a:rPr lang="es-ES" sz="2400" dirty="0"/>
              <a:t> Señora Palmer dio a la Royal Horticultural Society (RHS) en 1988, junto con un adicional de (130.000 m </a:t>
            </a:r>
            <a:r>
              <a:rPr lang="es-ES" sz="2400" baseline="30000" dirty="0"/>
              <a:t>2)</a:t>
            </a:r>
            <a:r>
              <a:rPr lang="es-ES" sz="2400" dirty="0"/>
              <a:t> de la tierra.</a:t>
            </a:r>
          </a:p>
        </p:txBody>
      </p:sp>
    </p:spTree>
    <p:extLst>
      <p:ext uri="{BB962C8B-B14F-4D97-AF65-F5344CB8AC3E}">
        <p14:creationId xmlns:p14="http://schemas.microsoft.com/office/powerpoint/2010/main" val="36714862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914400" y="549275"/>
            <a:ext cx="7185992" cy="5470525"/>
          </a:xfrm>
        </p:spPr>
        <p:txBody>
          <a:bodyPr/>
          <a:lstStyle/>
          <a:p>
            <a:pPr eaLnBrk="1" hangingPunct="1"/>
            <a:r>
              <a:rPr lang="es-ES" sz="2400" dirty="0"/>
              <a:t>Hoy en día el jardín Rosemoor  cubre  (260.000 m </a:t>
            </a:r>
            <a:r>
              <a:rPr lang="es-ES" sz="2400" baseline="30000" dirty="0"/>
              <a:t>2)</a:t>
            </a:r>
            <a:r>
              <a:rPr lang="es-ES" sz="2400" dirty="0"/>
              <a:t> y alberga, además de una serie de jardines, un centro de visitantes, con una biblioteca, un centro de la planta, una tienda, un restaurante y el salón de té Wisteria.</a:t>
            </a:r>
          </a:p>
          <a:p>
            <a:pPr eaLnBrk="1" hangingPunct="1"/>
            <a:r>
              <a:rPr lang="es-ES" sz="2400" dirty="0"/>
              <a:t>En el año finalizado el 31 de enero de 2010, el jardín recibió 129.690 visitantes. </a:t>
            </a:r>
          </a:p>
          <a:p>
            <a:pPr eaLnBrk="1" hangingPunct="1"/>
            <a:r>
              <a:rPr lang="es-ES" sz="2400" dirty="0"/>
              <a:t>Algunos de los aspectos más destacados de Jardín Rosemoor son los siguientes: </a:t>
            </a:r>
          </a:p>
          <a:p>
            <a:pPr eaLnBrk="1" hangingPunct="1"/>
            <a:r>
              <a:rPr lang="es-ES" sz="2400" dirty="0"/>
              <a:t>Jardín de las Rosas, con cerca de 2.000 rosas </a:t>
            </a:r>
          </a:p>
          <a:p>
            <a:pPr eaLnBrk="1" hangingPunct="1"/>
            <a:r>
              <a:rPr lang="es-ES" sz="2400" dirty="0"/>
              <a:t>El Arboretum </a:t>
            </a:r>
          </a:p>
          <a:p>
            <a:pPr eaLnBrk="1" hangingPunct="1"/>
            <a:r>
              <a:rPr lang="es-ES" sz="2400" dirty="0"/>
              <a:t>Jardin de Frutas y Hortalizas  </a:t>
            </a:r>
          </a:p>
          <a:p>
            <a:pPr eaLnBrk="1" hangingPunct="1"/>
            <a:r>
              <a:rPr lang="es-ES" sz="2400" dirty="0"/>
              <a:t>Jardin de plantas alpinas. </a:t>
            </a:r>
          </a:p>
          <a:p>
            <a:pPr eaLnBrk="1" hangingPunct="1"/>
            <a:endParaRPr lang="es-ES" dirty="0"/>
          </a:p>
          <a:p>
            <a:pPr eaLnBrk="1" hangingPunct="1"/>
            <a:endParaRPr lang="es-ES" dirty="0"/>
          </a:p>
        </p:txBody>
      </p:sp>
    </p:spTree>
    <p:extLst>
      <p:ext uri="{BB962C8B-B14F-4D97-AF65-F5344CB8AC3E}">
        <p14:creationId xmlns:p14="http://schemas.microsoft.com/office/powerpoint/2010/main" val="9493473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Archivo: Rosemoor Jardín casa de té 2312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27057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Rosemoor cottage garden 1a (Lar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7855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Rosemoor cottage garden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7191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Rosemoor cottage 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6685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Rosemoor Garden Walkwa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6664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Rosemoor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25137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Rosemoor Gardens.-Calabaz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36926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Rosemoor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82750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Rosemoor Gardens.-RH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5516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Rosemoor Gardens.-x.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16868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Rosemoor Gardens.-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6802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4 Imagen" descr="Rosemoor Gardens.-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0756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Rosemoor hot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44125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Rosemoor hot 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01921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3 Imagen" descr="Rosemoor irises .-Devon.-Engla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56223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Rosemoor meadow with camassia 2 (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59527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Rosemoor RHS Garden.-Devo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7775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2 Imagen" descr="Rosemoor RHS Garden.-Devo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85804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2 Imagen" descr="Rosemoor Ros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1084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Rosemoor Squar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92619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Rosemoor_stream_(6)_(Lar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73628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Rosemoor_stream_(8)_(Lar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19964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Rosemoor_woodland_1_(Lar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67851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Rosemoor_woodland_1a_(Lar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80044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Rosemoor_woodland_2_(Lar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172179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Rosemor.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9106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Título"/>
          <p:cNvSpPr>
            <a:spLocks noGrp="1"/>
          </p:cNvSpPr>
          <p:nvPr>
            <p:ph type="title"/>
          </p:nvPr>
        </p:nvSpPr>
        <p:spPr/>
        <p:txBody>
          <a:bodyPr/>
          <a:lstStyle/>
          <a:p>
            <a:pPr eaLnBrk="1" hangingPunct="1"/>
            <a:r>
              <a:rPr lang="es-ES" dirty="0"/>
              <a:t>Windsford Walled Gardens</a:t>
            </a:r>
          </a:p>
        </p:txBody>
      </p:sp>
      <p:sp>
        <p:nvSpPr>
          <p:cNvPr id="110595" name="2 Marcador de contenido"/>
          <p:cNvSpPr>
            <a:spLocks noGrp="1"/>
          </p:cNvSpPr>
          <p:nvPr>
            <p:ph sz="quarter" idx="1"/>
          </p:nvPr>
        </p:nvSpPr>
        <p:spPr/>
        <p:txBody>
          <a:bodyPr/>
          <a:lstStyle/>
          <a:p>
            <a:pPr eaLnBrk="1" hangingPunct="1"/>
            <a:r>
              <a:rPr lang="es-ES" sz="2400" dirty="0"/>
              <a:t>Esto no es un jardín vallado común. </a:t>
            </a:r>
          </a:p>
          <a:p>
            <a:pPr eaLnBrk="1" hangingPunct="1"/>
            <a:r>
              <a:rPr lang="es-ES" sz="2400" dirty="0"/>
              <a:t>Aunque el original jardín victoriano fue creado en 1883 e incluyó  la técnica de invernaderos, se dejó a deteriorar desde hace casi 80 años antes de la llegada de los actuales propietarios en 1999. </a:t>
            </a:r>
          </a:p>
          <a:p>
            <a:pPr eaLnBrk="1" hangingPunct="1"/>
            <a:r>
              <a:rPr lang="es-ES" sz="2400" dirty="0"/>
              <a:t>Tanto más porque todo se ha recuperado con sólo tres personas. </a:t>
            </a:r>
          </a:p>
          <a:p>
            <a:pPr eaLnBrk="1" hangingPunct="1"/>
            <a:r>
              <a:rPr lang="es-ES" sz="2400" dirty="0"/>
              <a:t>Dos invernaderos de época victoriana construidos de madera de teca han sido restaurados. Uno de ellos es un ejemplo de la más avanzada ingeniería victoriana de horticultura en el mundo.</a:t>
            </a:r>
          </a:p>
        </p:txBody>
      </p:sp>
    </p:spTree>
    <p:extLst>
      <p:ext uri="{BB962C8B-B14F-4D97-AF65-F5344CB8AC3E}">
        <p14:creationId xmlns:p14="http://schemas.microsoft.com/office/powerpoint/2010/main" val="94604608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2 Marcador de contenido"/>
          <p:cNvSpPr>
            <a:spLocks noGrp="1"/>
          </p:cNvSpPr>
          <p:nvPr>
            <p:ph sz="quarter" idx="1"/>
          </p:nvPr>
        </p:nvSpPr>
        <p:spPr>
          <a:xfrm>
            <a:off x="914400" y="476250"/>
            <a:ext cx="7041976" cy="5543550"/>
          </a:xfrm>
        </p:spPr>
        <p:txBody>
          <a:bodyPr/>
          <a:lstStyle/>
          <a:p>
            <a:pPr eaLnBrk="1" hangingPunct="1"/>
            <a:r>
              <a:rPr lang="es-ES" sz="2400" dirty="0"/>
              <a:t>Este jardín de verano moderno contiene actualmente 3.000 variedades incluyendo liliáceas, Agapanthus, Alstroemerias, Alpine y un bosque de bambúes en desarrollo.</a:t>
            </a:r>
          </a:p>
          <a:p>
            <a:pPr eaLnBrk="1" hangingPunct="1"/>
            <a:r>
              <a:rPr lang="es-ES" sz="2400" dirty="0"/>
              <a:t>Más de 50 variedades de tomillo. </a:t>
            </a:r>
          </a:p>
          <a:p>
            <a:pPr eaLnBrk="1" hangingPunct="1"/>
            <a:r>
              <a:rPr lang="es-ES" sz="2400" dirty="0"/>
              <a:t>Las plantas herbáceas se entremezclan con las sub-tropicales exóticas. </a:t>
            </a:r>
          </a:p>
          <a:p>
            <a:pPr eaLnBrk="1" hangingPunct="1"/>
            <a:r>
              <a:rPr lang="es-ES" sz="2400" dirty="0"/>
              <a:t>Una exposición cubierta destaca el trabajo hasta la fecha y los detalles de la historia victoriana extensa.</a:t>
            </a:r>
          </a:p>
          <a:p>
            <a:pPr eaLnBrk="1" hangingPunct="1"/>
            <a:r>
              <a:rPr lang="es-ES" sz="2400" dirty="0"/>
              <a:t>Los propietarios de los jardines encantados de responden a las preguntas  de su recuperación</a:t>
            </a:r>
            <a:r>
              <a:rPr lang="es-ES" dirty="0"/>
              <a:t>. </a:t>
            </a:r>
          </a:p>
        </p:txBody>
      </p:sp>
    </p:spTree>
    <p:extLst>
      <p:ext uri="{BB962C8B-B14F-4D97-AF65-F5344CB8AC3E}">
        <p14:creationId xmlns:p14="http://schemas.microsoft.com/office/powerpoint/2010/main" val="210848263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Wildsford.-trellis-cold-fram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8021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Windsford.-.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6993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Windsford.-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8526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Windsford.-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5277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Windsford.-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70864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Windsford.-hanging-basket-fuschi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25210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Windsford.-rockery-walled-garden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044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Windsford .-flax-w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7205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Windsford Walled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80514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Windsfort.-perennials-path-grave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8133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TotalTime>
  <Words>1234</Words>
  <Application>Microsoft Office PowerPoint</Application>
  <PresentationFormat>Presentación en pantalla (4:3)</PresentationFormat>
  <Paragraphs>77</Paragraphs>
  <Slides>115</Slides>
  <Notes>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115</vt:i4>
      </vt:variant>
    </vt:vector>
  </HeadingPairs>
  <TitlesOfParts>
    <vt:vector size="120" baseType="lpstr">
      <vt:lpstr>Calibri</vt:lpstr>
      <vt:lpstr>Century Schoolbook</vt:lpstr>
      <vt:lpstr>Wingdings</vt:lpstr>
      <vt:lpstr>Wingdings 2</vt:lpstr>
      <vt:lpstr>Default Theme</vt:lpstr>
      <vt:lpstr>EUROPA.-LA VUELTA AL MUNDO EN 885 JARDINES.-REINO UNIDO.- DEVONSHIRE.-I</vt:lpstr>
      <vt:lpstr>Killerton House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Knightshayes Court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Marwood Hill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Overbeck´s Museum Gardens</vt:lpstr>
      <vt:lpstr>Presentación de PowerPoint</vt:lpstr>
      <vt:lpstr>Presentación de PowerPoint</vt:lpstr>
      <vt:lpstr>Presentación de PowerPoint</vt:lpstr>
      <vt:lpstr>Presentación de PowerPoint</vt:lpstr>
      <vt:lpstr>Presentación de PowerPoint</vt:lpstr>
      <vt:lpstr>Presentación de PowerPoint</vt:lpstr>
      <vt:lpstr>Rosemor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Windsford Walled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7</cp:revision>
  <dcterms:created xsi:type="dcterms:W3CDTF">2013-09-08T06:06:48Z</dcterms:created>
  <dcterms:modified xsi:type="dcterms:W3CDTF">2018-03-09T12:14:32Z</dcterms:modified>
</cp:coreProperties>
</file>