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5"/>
  </p:notesMasterIdLst>
  <p:sldIdLst>
    <p:sldId id="256" r:id="rId2"/>
    <p:sldId id="257" r:id="rId3"/>
    <p:sldId id="258" r:id="rId4"/>
    <p:sldId id="259" r:id="rId5"/>
    <p:sldId id="424" r:id="rId6"/>
    <p:sldId id="261" r:id="rId7"/>
    <p:sldId id="262" r:id="rId8"/>
    <p:sldId id="263" r:id="rId9"/>
    <p:sldId id="264" r:id="rId10"/>
    <p:sldId id="265" r:id="rId11"/>
    <p:sldId id="266" r:id="rId12"/>
    <p:sldId id="267" r:id="rId13"/>
    <p:sldId id="268" r:id="rId14"/>
    <p:sldId id="269" r:id="rId15"/>
    <p:sldId id="457" r:id="rId16"/>
    <p:sldId id="271" r:id="rId17"/>
    <p:sldId id="272" r:id="rId18"/>
    <p:sldId id="273" r:id="rId19"/>
    <p:sldId id="274" r:id="rId20"/>
    <p:sldId id="275" r:id="rId21"/>
    <p:sldId id="276" r:id="rId22"/>
    <p:sldId id="277" r:id="rId23"/>
    <p:sldId id="425" r:id="rId24"/>
    <p:sldId id="426" r:id="rId25"/>
    <p:sldId id="427" r:id="rId26"/>
    <p:sldId id="428" r:id="rId27"/>
    <p:sldId id="429" r:id="rId28"/>
    <p:sldId id="430" r:id="rId29"/>
    <p:sldId id="431" r:id="rId30"/>
    <p:sldId id="432" r:id="rId31"/>
    <p:sldId id="433" r:id="rId32"/>
    <p:sldId id="435" r:id="rId33"/>
    <p:sldId id="436" r:id="rId34"/>
    <p:sldId id="437" r:id="rId35"/>
    <p:sldId id="438" r:id="rId36"/>
    <p:sldId id="439" r:id="rId37"/>
    <p:sldId id="440" r:id="rId38"/>
    <p:sldId id="441" r:id="rId39"/>
    <p:sldId id="442" r:id="rId40"/>
    <p:sldId id="443" r:id="rId41"/>
    <p:sldId id="444" r:id="rId42"/>
    <p:sldId id="445" r:id="rId43"/>
    <p:sldId id="446" r:id="rId44"/>
    <p:sldId id="447" r:id="rId45"/>
    <p:sldId id="448" r:id="rId46"/>
    <p:sldId id="449" r:id="rId47"/>
    <p:sldId id="450" r:id="rId48"/>
    <p:sldId id="451" r:id="rId49"/>
    <p:sldId id="452" r:id="rId50"/>
    <p:sldId id="453" r:id="rId51"/>
    <p:sldId id="454" r:id="rId52"/>
    <p:sldId id="455" r:id="rId53"/>
    <p:sldId id="456" r:id="rId54"/>
    <p:sldId id="278" r:id="rId55"/>
    <p:sldId id="279" r:id="rId56"/>
    <p:sldId id="280" r:id="rId57"/>
    <p:sldId id="281" r:id="rId58"/>
    <p:sldId id="282" r:id="rId59"/>
    <p:sldId id="283" r:id="rId60"/>
    <p:sldId id="284" r:id="rId61"/>
    <p:sldId id="285" r:id="rId62"/>
    <p:sldId id="286" r:id="rId63"/>
    <p:sldId id="287" r:id="rId64"/>
    <p:sldId id="288" r:id="rId65"/>
    <p:sldId id="289" r:id="rId66"/>
    <p:sldId id="290" r:id="rId67"/>
    <p:sldId id="291" r:id="rId68"/>
    <p:sldId id="292" r:id="rId69"/>
    <p:sldId id="293" r:id="rId70"/>
    <p:sldId id="294" r:id="rId71"/>
    <p:sldId id="295" r:id="rId72"/>
    <p:sldId id="296" r:id="rId73"/>
    <p:sldId id="297" r:id="rId74"/>
    <p:sldId id="298" r:id="rId75"/>
    <p:sldId id="299" r:id="rId76"/>
    <p:sldId id="300" r:id="rId77"/>
    <p:sldId id="301" r:id="rId78"/>
    <p:sldId id="302" r:id="rId79"/>
    <p:sldId id="303" r:id="rId80"/>
    <p:sldId id="304" r:id="rId81"/>
    <p:sldId id="305" r:id="rId82"/>
    <p:sldId id="306" r:id="rId83"/>
    <p:sldId id="458" r:id="rId84"/>
    <p:sldId id="307" r:id="rId85"/>
    <p:sldId id="308" r:id="rId86"/>
    <p:sldId id="309" r:id="rId87"/>
    <p:sldId id="310" r:id="rId88"/>
    <p:sldId id="311" r:id="rId89"/>
    <p:sldId id="459" r:id="rId90"/>
    <p:sldId id="460" r:id="rId91"/>
    <p:sldId id="461" r:id="rId92"/>
    <p:sldId id="312" r:id="rId93"/>
    <p:sldId id="313" r:id="rId94"/>
    <p:sldId id="314" r:id="rId95"/>
    <p:sldId id="315" r:id="rId96"/>
    <p:sldId id="316" r:id="rId97"/>
    <p:sldId id="317" r:id="rId98"/>
    <p:sldId id="318" r:id="rId99"/>
    <p:sldId id="319" r:id="rId100"/>
    <p:sldId id="320" r:id="rId101"/>
    <p:sldId id="321" r:id="rId102"/>
    <p:sldId id="322" r:id="rId103"/>
    <p:sldId id="323" r:id="rId104"/>
    <p:sldId id="324" r:id="rId105"/>
    <p:sldId id="325" r:id="rId106"/>
    <p:sldId id="326" r:id="rId107"/>
    <p:sldId id="327" r:id="rId108"/>
    <p:sldId id="328" r:id="rId109"/>
    <p:sldId id="329" r:id="rId110"/>
    <p:sldId id="330" r:id="rId111"/>
    <p:sldId id="331" r:id="rId112"/>
    <p:sldId id="332" r:id="rId113"/>
    <p:sldId id="333" r:id="rId114"/>
    <p:sldId id="334" r:id="rId115"/>
    <p:sldId id="335" r:id="rId116"/>
    <p:sldId id="336" r:id="rId117"/>
    <p:sldId id="337" r:id="rId118"/>
    <p:sldId id="338" r:id="rId119"/>
    <p:sldId id="339" r:id="rId120"/>
    <p:sldId id="340" r:id="rId121"/>
    <p:sldId id="341" r:id="rId122"/>
    <p:sldId id="342" r:id="rId123"/>
    <p:sldId id="343" r:id="rId124"/>
    <p:sldId id="344" r:id="rId125"/>
    <p:sldId id="345" r:id="rId126"/>
    <p:sldId id="346" r:id="rId127"/>
    <p:sldId id="347" r:id="rId128"/>
    <p:sldId id="348" r:id="rId129"/>
    <p:sldId id="349" r:id="rId130"/>
    <p:sldId id="350" r:id="rId131"/>
    <p:sldId id="351" r:id="rId132"/>
    <p:sldId id="352" r:id="rId133"/>
    <p:sldId id="353" r:id="rId134"/>
    <p:sldId id="354" r:id="rId135"/>
    <p:sldId id="355" r:id="rId136"/>
    <p:sldId id="356" r:id="rId137"/>
    <p:sldId id="357" r:id="rId138"/>
    <p:sldId id="358" r:id="rId139"/>
    <p:sldId id="359" r:id="rId140"/>
    <p:sldId id="360" r:id="rId141"/>
    <p:sldId id="361" r:id="rId142"/>
    <p:sldId id="362" r:id="rId143"/>
    <p:sldId id="363" r:id="rId144"/>
    <p:sldId id="364" r:id="rId145"/>
    <p:sldId id="365" r:id="rId146"/>
    <p:sldId id="366" r:id="rId147"/>
    <p:sldId id="367" r:id="rId148"/>
    <p:sldId id="368" r:id="rId149"/>
    <p:sldId id="369" r:id="rId150"/>
    <p:sldId id="370" r:id="rId151"/>
    <p:sldId id="371" r:id="rId152"/>
    <p:sldId id="372" r:id="rId153"/>
    <p:sldId id="373" r:id="rId154"/>
    <p:sldId id="374" r:id="rId155"/>
    <p:sldId id="375" r:id="rId156"/>
    <p:sldId id="376" r:id="rId157"/>
    <p:sldId id="377" r:id="rId158"/>
    <p:sldId id="378" r:id="rId159"/>
    <p:sldId id="379" r:id="rId160"/>
    <p:sldId id="380" r:id="rId161"/>
    <p:sldId id="381" r:id="rId162"/>
    <p:sldId id="382" r:id="rId163"/>
    <p:sldId id="383" r:id="rId164"/>
    <p:sldId id="384" r:id="rId165"/>
    <p:sldId id="385" r:id="rId166"/>
    <p:sldId id="386" r:id="rId167"/>
    <p:sldId id="387" r:id="rId168"/>
    <p:sldId id="388" r:id="rId169"/>
    <p:sldId id="389" r:id="rId170"/>
    <p:sldId id="390" r:id="rId171"/>
    <p:sldId id="391" r:id="rId172"/>
    <p:sldId id="392" r:id="rId173"/>
    <p:sldId id="393" r:id="rId174"/>
    <p:sldId id="394" r:id="rId175"/>
    <p:sldId id="395" r:id="rId176"/>
    <p:sldId id="396" r:id="rId177"/>
    <p:sldId id="397" r:id="rId178"/>
    <p:sldId id="398" r:id="rId179"/>
    <p:sldId id="399" r:id="rId180"/>
    <p:sldId id="400" r:id="rId181"/>
    <p:sldId id="401" r:id="rId182"/>
    <p:sldId id="402" r:id="rId183"/>
    <p:sldId id="403" r:id="rId184"/>
    <p:sldId id="404" r:id="rId185"/>
    <p:sldId id="405" r:id="rId186"/>
    <p:sldId id="406" r:id="rId187"/>
    <p:sldId id="407" r:id="rId188"/>
    <p:sldId id="408" r:id="rId189"/>
    <p:sldId id="409" r:id="rId190"/>
    <p:sldId id="410" r:id="rId191"/>
    <p:sldId id="411" r:id="rId192"/>
    <p:sldId id="412" r:id="rId193"/>
    <p:sldId id="413" r:id="rId194"/>
    <p:sldId id="414" r:id="rId195"/>
    <p:sldId id="415" r:id="rId196"/>
    <p:sldId id="416" r:id="rId197"/>
    <p:sldId id="417" r:id="rId198"/>
    <p:sldId id="418" r:id="rId199"/>
    <p:sldId id="419" r:id="rId200"/>
    <p:sldId id="420" r:id="rId201"/>
    <p:sldId id="421" r:id="rId202"/>
    <p:sldId id="422" r:id="rId203"/>
    <p:sldId id="423" r:id="rId2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4" d="100"/>
          <a:sy n="104" d="100"/>
        </p:scale>
        <p:origin x="1740"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tableStyles" Target="tableStyles.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6FCDB4-D687-4181-8F64-02D9729E438F}"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08CB3A-F58B-4A60-8DD6-8FF0E2B480A6}" type="slidenum">
              <a:rPr lang="es-ES" smtClean="0"/>
              <a:t>‹Nº›</a:t>
            </a:fld>
            <a:endParaRPr lang="es-ES" dirty="0"/>
          </a:p>
        </p:txBody>
      </p:sp>
    </p:spTree>
    <p:extLst>
      <p:ext uri="{BB962C8B-B14F-4D97-AF65-F5344CB8AC3E}">
        <p14:creationId xmlns:p14="http://schemas.microsoft.com/office/powerpoint/2010/main" val="3390090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23</a:t>
            </a:fld>
            <a:endParaRPr lang="es-ES" dirty="0"/>
          </a:p>
        </p:txBody>
      </p:sp>
    </p:spTree>
    <p:extLst>
      <p:ext uri="{BB962C8B-B14F-4D97-AF65-F5344CB8AC3E}">
        <p14:creationId xmlns:p14="http://schemas.microsoft.com/office/powerpoint/2010/main" val="2118275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24</a:t>
            </a:fld>
            <a:endParaRPr lang="es-ES" dirty="0"/>
          </a:p>
        </p:txBody>
      </p:sp>
    </p:spTree>
    <p:extLst>
      <p:ext uri="{BB962C8B-B14F-4D97-AF65-F5344CB8AC3E}">
        <p14:creationId xmlns:p14="http://schemas.microsoft.com/office/powerpoint/2010/main" val="3362591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26</a:t>
            </a:fld>
            <a:endParaRPr lang="es-ES" dirty="0"/>
          </a:p>
        </p:txBody>
      </p:sp>
    </p:spTree>
    <p:extLst>
      <p:ext uri="{BB962C8B-B14F-4D97-AF65-F5344CB8AC3E}">
        <p14:creationId xmlns:p14="http://schemas.microsoft.com/office/powerpoint/2010/main" val="149796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27</a:t>
            </a:fld>
            <a:endParaRPr lang="es-ES" dirty="0"/>
          </a:p>
        </p:txBody>
      </p:sp>
    </p:spTree>
    <p:extLst>
      <p:ext uri="{BB962C8B-B14F-4D97-AF65-F5344CB8AC3E}">
        <p14:creationId xmlns:p14="http://schemas.microsoft.com/office/powerpoint/2010/main" val="3510608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28</a:t>
            </a:fld>
            <a:endParaRPr lang="es-ES" dirty="0"/>
          </a:p>
        </p:txBody>
      </p:sp>
    </p:spTree>
    <p:extLst>
      <p:ext uri="{BB962C8B-B14F-4D97-AF65-F5344CB8AC3E}">
        <p14:creationId xmlns:p14="http://schemas.microsoft.com/office/powerpoint/2010/main" val="3367785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29</a:t>
            </a:fld>
            <a:endParaRPr lang="es-ES" dirty="0"/>
          </a:p>
        </p:txBody>
      </p:sp>
    </p:spTree>
    <p:extLst>
      <p:ext uri="{BB962C8B-B14F-4D97-AF65-F5344CB8AC3E}">
        <p14:creationId xmlns:p14="http://schemas.microsoft.com/office/powerpoint/2010/main" val="2543259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30</a:t>
            </a:fld>
            <a:endParaRPr lang="es-ES" dirty="0"/>
          </a:p>
        </p:txBody>
      </p:sp>
    </p:spTree>
    <p:extLst>
      <p:ext uri="{BB962C8B-B14F-4D97-AF65-F5344CB8AC3E}">
        <p14:creationId xmlns:p14="http://schemas.microsoft.com/office/powerpoint/2010/main" val="3590762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32</a:t>
            </a:fld>
            <a:endParaRPr lang="es-ES" dirty="0"/>
          </a:p>
        </p:txBody>
      </p:sp>
    </p:spTree>
    <p:extLst>
      <p:ext uri="{BB962C8B-B14F-4D97-AF65-F5344CB8AC3E}">
        <p14:creationId xmlns:p14="http://schemas.microsoft.com/office/powerpoint/2010/main" val="275106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33</a:t>
            </a:fld>
            <a:endParaRPr lang="es-ES" dirty="0"/>
          </a:p>
        </p:txBody>
      </p:sp>
    </p:spTree>
    <p:extLst>
      <p:ext uri="{BB962C8B-B14F-4D97-AF65-F5344CB8AC3E}">
        <p14:creationId xmlns:p14="http://schemas.microsoft.com/office/powerpoint/2010/main" val="3542754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40</a:t>
            </a:fld>
            <a:endParaRPr lang="es-ES" dirty="0"/>
          </a:p>
        </p:txBody>
      </p:sp>
    </p:spTree>
    <p:extLst>
      <p:ext uri="{BB962C8B-B14F-4D97-AF65-F5344CB8AC3E}">
        <p14:creationId xmlns:p14="http://schemas.microsoft.com/office/powerpoint/2010/main" val="3001404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42</a:t>
            </a:fld>
            <a:endParaRPr lang="es-ES" dirty="0"/>
          </a:p>
        </p:txBody>
      </p:sp>
    </p:spTree>
    <p:extLst>
      <p:ext uri="{BB962C8B-B14F-4D97-AF65-F5344CB8AC3E}">
        <p14:creationId xmlns:p14="http://schemas.microsoft.com/office/powerpoint/2010/main" val="1296971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43</a:t>
            </a:fld>
            <a:endParaRPr lang="es-ES" dirty="0"/>
          </a:p>
        </p:txBody>
      </p:sp>
    </p:spTree>
    <p:extLst>
      <p:ext uri="{BB962C8B-B14F-4D97-AF65-F5344CB8AC3E}">
        <p14:creationId xmlns:p14="http://schemas.microsoft.com/office/powerpoint/2010/main" val="2565080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Burton Agnes</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53</a:t>
            </a:fld>
            <a:endParaRPr lang="es-ES" dirty="0"/>
          </a:p>
        </p:txBody>
      </p:sp>
    </p:spTree>
    <p:extLst>
      <p:ext uri="{BB962C8B-B14F-4D97-AF65-F5344CB8AC3E}">
        <p14:creationId xmlns:p14="http://schemas.microsoft.com/office/powerpoint/2010/main" val="1801484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Audrey En House</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89</a:t>
            </a:fld>
            <a:endParaRPr lang="es-ES" dirty="0"/>
          </a:p>
        </p:txBody>
      </p:sp>
    </p:spTree>
    <p:extLst>
      <p:ext uri="{BB962C8B-B14F-4D97-AF65-F5344CB8AC3E}">
        <p14:creationId xmlns:p14="http://schemas.microsoft.com/office/powerpoint/2010/main" val="1328741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Audrey En House</a:t>
            </a:r>
          </a:p>
        </p:txBody>
      </p:sp>
      <p:sp>
        <p:nvSpPr>
          <p:cNvPr id="4" name="3 Marcador de número de diapositiva"/>
          <p:cNvSpPr>
            <a:spLocks noGrp="1"/>
          </p:cNvSpPr>
          <p:nvPr>
            <p:ph type="sldNum" sz="quarter" idx="10"/>
          </p:nvPr>
        </p:nvSpPr>
        <p:spPr/>
        <p:txBody>
          <a:bodyPr/>
          <a:lstStyle/>
          <a:p>
            <a:fld id="{CA08CB3A-F58B-4A60-8DD6-8FF0E2B480A6}" type="slidenum">
              <a:rPr lang="es-ES" smtClean="0"/>
              <a:t>91</a:t>
            </a:fld>
            <a:endParaRPr lang="es-ES" dirty="0"/>
          </a:p>
        </p:txBody>
      </p:sp>
    </p:spTree>
    <p:extLst>
      <p:ext uri="{BB962C8B-B14F-4D97-AF65-F5344CB8AC3E}">
        <p14:creationId xmlns:p14="http://schemas.microsoft.com/office/powerpoint/2010/main" val="1976263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Dry Garden</a:t>
            </a:r>
          </a:p>
        </p:txBody>
      </p:sp>
      <p:sp>
        <p:nvSpPr>
          <p:cNvPr id="179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88CD8AA-4A40-416D-8A34-A1B7596D1D6A}" type="slidenum">
              <a:rPr lang="es-ES">
                <a:solidFill>
                  <a:prstClr val="black"/>
                </a:solidFill>
              </a:rPr>
              <a:pPr eaLnBrk="1" hangingPunct="1"/>
              <a:t>165</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Entrance</a:t>
            </a:r>
          </a:p>
        </p:txBody>
      </p:sp>
      <p:sp>
        <p:nvSpPr>
          <p:cNvPr id="180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9DFBE41-8AEF-44FE-8ACE-1CA446A3874B}" type="slidenum">
              <a:rPr lang="es-ES">
                <a:solidFill>
                  <a:prstClr val="black"/>
                </a:solidFill>
              </a:rPr>
              <a:pPr eaLnBrk="1" hangingPunct="1"/>
              <a:t>166</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Dry Garden</a:t>
            </a:r>
          </a:p>
        </p:txBody>
      </p:sp>
      <p:sp>
        <p:nvSpPr>
          <p:cNvPr id="181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91758AB-E76F-4567-8A7F-8375DA57FCDA}" type="slidenum">
              <a:rPr lang="es-ES">
                <a:solidFill>
                  <a:prstClr val="black"/>
                </a:solidFill>
              </a:rPr>
              <a:pPr eaLnBrk="1" hangingPunct="1"/>
              <a:t>168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Dry Garden</a:t>
            </a:r>
          </a:p>
        </p:txBody>
      </p:sp>
      <p:sp>
        <p:nvSpPr>
          <p:cNvPr id="182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DBB00C9-684A-4C41-B591-0E99F8EF1156}" type="slidenum">
              <a:rPr lang="es-ES">
                <a:solidFill>
                  <a:prstClr val="black"/>
                </a:solidFill>
              </a:rPr>
              <a:pPr eaLnBrk="1" hangingPunct="1"/>
              <a:t>171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Dry Garden</a:t>
            </a:r>
          </a:p>
        </p:txBody>
      </p:sp>
      <p:sp>
        <p:nvSpPr>
          <p:cNvPr id="1833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48DE7A4-BCDB-4108-A3D0-4593557AC935}" type="slidenum">
              <a:rPr lang="es-ES">
                <a:solidFill>
                  <a:prstClr val="black"/>
                </a:solidFill>
              </a:rPr>
              <a:pPr eaLnBrk="1" hangingPunct="1"/>
              <a:t>173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upload.wikimedia.org/wikipedia/commons/3/3e/Sewerby_Hall.jpg"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hyperlink" Target="//upload.wikimedia.org/wikipedia/commons/d/d0/AudleyEndHouse.JPG" TargetMode="Externa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hyperlink" Target="//upload.wikimedia.org/wikipedia/commons/e/e5/The_Gibberd_Garden_(4).jpg" TargetMode="Externa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hyperlink" Target="//upload.wikimedia.org/wikipedia/commons/9/97/The_Gibberd_Garden.jpg" TargetMode="Externa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hyperlink" Target="//upload.wikimedia.org/wikipedia/commons/c/c0/The_Gibberd_Garden_(2).jpg" TargetMode="Externa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232248"/>
          </a:xfrm>
        </p:spPr>
        <p:txBody>
          <a:bodyPr>
            <a:normAutofit/>
          </a:bodyPr>
          <a:lstStyle/>
          <a:p>
            <a:r>
              <a:rPr lang="es-ES" dirty="0"/>
              <a:t>EUROPA.-LA VUELTA AL MUNDO EN 885 JARDINES.-REINO UNIDO.-</a:t>
            </a:r>
            <a:br>
              <a:rPr lang="es-ES" dirty="0"/>
            </a:br>
            <a:r>
              <a:rPr lang="es-ES" dirty="0"/>
              <a:t>EAST YORKSHIRE</a:t>
            </a:r>
          </a:p>
        </p:txBody>
      </p:sp>
      <p:sp>
        <p:nvSpPr>
          <p:cNvPr id="3" name="2 Subtítulo"/>
          <p:cNvSpPr>
            <a:spLocks noGrp="1"/>
          </p:cNvSpPr>
          <p:nvPr>
            <p:ph type="subTitle" idx="1"/>
          </p:nvPr>
        </p:nvSpPr>
        <p:spPr>
          <a:xfrm>
            <a:off x="4427984" y="4437112"/>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Burton Agnes</a:t>
            </a:r>
          </a:p>
        </p:txBody>
      </p:sp>
      <p:sp>
        <p:nvSpPr>
          <p:cNvPr id="7171" name="2 Marcador de contenido"/>
          <p:cNvSpPr>
            <a:spLocks noGrp="1"/>
          </p:cNvSpPr>
          <p:nvPr>
            <p:ph sz="quarter" idx="1"/>
          </p:nvPr>
        </p:nvSpPr>
        <p:spPr>
          <a:xfrm>
            <a:off x="914400" y="2060848"/>
            <a:ext cx="7113984" cy="4105002"/>
          </a:xfrm>
        </p:spPr>
        <p:txBody>
          <a:bodyPr>
            <a:normAutofit/>
          </a:bodyPr>
          <a:lstStyle/>
          <a:p>
            <a:pPr eaLnBrk="1" hangingPunct="1"/>
            <a:r>
              <a:rPr lang="es-ES" sz="2400" b="1" dirty="0"/>
              <a:t>Burton Agnes Hall</a:t>
            </a:r>
            <a:r>
              <a:rPr lang="es-ES" sz="2400" dirty="0"/>
              <a:t> es una casa solariega isabelina en el pueblo de Burton Agnes , cerca de Driffield en Yorkshire. </a:t>
            </a:r>
          </a:p>
          <a:p>
            <a:pPr eaLnBrk="1" hangingPunct="1"/>
            <a:r>
              <a:rPr lang="es-ES" sz="2400" dirty="0"/>
              <a:t>Fue construida por Sir Henry Griffith en 1601-10 con diseños atribuidos a Robert Smythson .</a:t>
            </a:r>
          </a:p>
          <a:p>
            <a:pPr eaLnBrk="1" hangingPunct="1"/>
            <a:r>
              <a:rPr lang="es-ES" sz="2400" dirty="0"/>
              <a:t> Hay una mayor Norman Manor House , construida originalmente en 1173 en un sitio adyacente, ambos edificios están ubicados en edificios catalogados de grado I .</a:t>
            </a:r>
          </a:p>
        </p:txBody>
      </p:sp>
    </p:spTree>
    <p:extLst>
      <p:ext uri="{BB962C8B-B14F-4D97-AF65-F5344CB8AC3E}">
        <p14:creationId xmlns:p14="http://schemas.microsoft.com/office/powerpoint/2010/main" val="416304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08050"/>
            <a:ext cx="7041976" cy="5111750"/>
          </a:xfrm>
        </p:spPr>
        <p:txBody>
          <a:bodyPr/>
          <a:lstStyle/>
          <a:p>
            <a:r>
              <a:rPr lang="es-ES" dirty="0"/>
              <a:t>Los jardines incluyen la Colección Nacional de Campanulas .</a:t>
            </a:r>
          </a:p>
          <a:p>
            <a:r>
              <a:rPr lang="es-ES" dirty="0"/>
              <a:t>El recinto amurallado jardín de flores tiene un motivo de los juegos con un tablero de ajedrez central realizado en adoquines blancos y negros.</a:t>
            </a:r>
            <a:endParaRPr lang="es-ES" sz="2400" dirty="0"/>
          </a:p>
          <a:p>
            <a:r>
              <a:rPr lang="es-ES" sz="2400" dirty="0"/>
              <a:t>Otros juegos incluyen borradores, serpientes y escaleras y tiros al arco. </a:t>
            </a:r>
          </a:p>
          <a:p>
            <a:r>
              <a:rPr lang="es-ES" dirty="0"/>
              <a:t> Cada uno de estos juegos está en un jardín rodeado por separado las plantas seleccionadas por colores de las flores. </a:t>
            </a:r>
          </a:p>
          <a:p>
            <a:r>
              <a:rPr lang="es-ES" sz="2400" dirty="0"/>
              <a:t> </a:t>
            </a:r>
          </a:p>
          <a:p>
            <a:endParaRPr lang="es-ES" sz="2400" dirty="0"/>
          </a:p>
        </p:txBody>
      </p:sp>
    </p:spTree>
    <p:extLst>
      <p:ext uri="{BB962C8B-B14F-4D97-AF65-F5344CB8AC3E}">
        <p14:creationId xmlns:p14="http://schemas.microsoft.com/office/powerpoint/2010/main" val="3763485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340768"/>
            <a:ext cx="6897960" cy="4679032"/>
          </a:xfrm>
        </p:spPr>
        <p:txBody>
          <a:bodyPr/>
          <a:lstStyle/>
          <a:p>
            <a:r>
              <a:rPr lang="es-ES" dirty="0"/>
              <a:t>También hay una zona de huerta con el atractivo plantado verduras de temporada. </a:t>
            </a:r>
          </a:p>
          <a:p>
            <a:r>
              <a:rPr lang="es-ES" dirty="0"/>
              <a:t>El trabajo de varios artistas gira a través de los jardines y galerías con regularidad.</a:t>
            </a:r>
          </a:p>
          <a:p>
            <a:pPr eaLnBrk="1" hangingPunct="1"/>
            <a:r>
              <a:rPr lang="es-ES" sz="2400" dirty="0"/>
              <a:t>Un paseo por el bosque es bien conocido localmente por sus abundantes flores de campanilla en febrero. </a:t>
            </a:r>
          </a:p>
          <a:p>
            <a:pPr eaLnBrk="1" hangingPunct="1"/>
            <a:endParaRPr lang="es-ES" sz="2400" dirty="0"/>
          </a:p>
        </p:txBody>
      </p:sp>
    </p:spTree>
    <p:extLst>
      <p:ext uri="{BB962C8B-B14F-4D97-AF65-F5344CB8AC3E}">
        <p14:creationId xmlns:p14="http://schemas.microsoft.com/office/powerpoint/2010/main" val="38277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7181"/>
          <a:stretch/>
        </p:blipFill>
        <p:spPr>
          <a:xfrm>
            <a:off x="-1" y="116632"/>
            <a:ext cx="9238129" cy="6741368"/>
          </a:xfrm>
          <a:prstGeom prst="rect">
            <a:avLst/>
          </a:prstGeom>
        </p:spPr>
      </p:pic>
    </p:spTree>
    <p:extLst>
      <p:ext uri="{BB962C8B-B14F-4D97-AF65-F5344CB8AC3E}">
        <p14:creationId xmlns:p14="http://schemas.microsoft.com/office/powerpoint/2010/main" val="4219298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2 Imagen" descr="Burton_agnes_hall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764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urton_agnes_hall_garden.East Yorkshir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48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urton_agnes_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66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Burton Agne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587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urton_agnes_hall_garden.East York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3397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urton Agne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688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urton Agnes.-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088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urton Agnes.-a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9643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urton-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8371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9868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urton_agnes_hall_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671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2 Imagen" descr="Burton_agnes_hall_garden.East York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7615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urton House.-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403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urton House.-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41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urton House.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140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urton_agnes_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243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urton-Agnes-4092.jpg"/>
          <p:cNvPicPr>
            <a:picLocks noChangeAspect="1"/>
          </p:cNvPicPr>
          <p:nvPr/>
        </p:nvPicPr>
        <p:blipFill rotWithShape="1">
          <a:blip r:embed="rId2">
            <a:extLst>
              <a:ext uri="{28A0092B-C50C-407E-A947-70E740481C1C}">
                <a14:useLocalDpi xmlns:a14="http://schemas.microsoft.com/office/drawing/2010/main" val="0"/>
              </a:ext>
            </a:extLst>
          </a:blip>
          <a:srcRect b="5294"/>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7994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957392"/>
          </a:xfrm>
          <a:prstGeom prst="rect">
            <a:avLst/>
          </a:prstGeom>
        </p:spPr>
      </p:pic>
    </p:spTree>
    <p:extLst>
      <p:ext uri="{BB962C8B-B14F-4D97-AF65-F5344CB8AC3E}">
        <p14:creationId xmlns:p14="http://schemas.microsoft.com/office/powerpoint/2010/main" val="1369178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34"/>
          <a:stretch/>
        </p:blipFill>
        <p:spPr>
          <a:xfrm>
            <a:off x="1361" y="-96398"/>
            <a:ext cx="9144000" cy="6954398"/>
          </a:xfrm>
          <a:prstGeom prst="rect">
            <a:avLst/>
          </a:prstGeom>
        </p:spPr>
      </p:pic>
    </p:spTree>
    <p:extLst>
      <p:ext uri="{BB962C8B-B14F-4D97-AF65-F5344CB8AC3E}">
        <p14:creationId xmlns:p14="http://schemas.microsoft.com/office/powerpoint/2010/main" val="4083221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801302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957392"/>
          </a:xfrm>
          <a:prstGeom prst="rect">
            <a:avLst/>
          </a:prstGeom>
        </p:spPr>
      </p:pic>
    </p:spTree>
    <p:extLst>
      <p:ext uri="{BB962C8B-B14F-4D97-AF65-F5344CB8AC3E}">
        <p14:creationId xmlns:p14="http://schemas.microsoft.com/office/powerpoint/2010/main" val="1119872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2733965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843078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208308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62" b="6357"/>
          <a:stretch/>
        </p:blipFill>
        <p:spPr>
          <a:xfrm>
            <a:off x="8293" y="-21287"/>
            <a:ext cx="9350860" cy="6879287"/>
          </a:xfrm>
          <a:prstGeom prst="rect">
            <a:avLst/>
          </a:prstGeom>
        </p:spPr>
      </p:pic>
    </p:spTree>
    <p:extLst>
      <p:ext uri="{BB962C8B-B14F-4D97-AF65-F5344CB8AC3E}">
        <p14:creationId xmlns:p14="http://schemas.microsoft.com/office/powerpoint/2010/main" val="2848382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454"/>
          <a:stretch/>
        </p:blipFill>
        <p:spPr>
          <a:xfrm>
            <a:off x="0" y="0"/>
            <a:ext cx="9252520" cy="6858000"/>
          </a:xfrm>
          <a:prstGeom prst="rect">
            <a:avLst/>
          </a:prstGeom>
        </p:spPr>
      </p:pic>
    </p:spTree>
    <p:extLst>
      <p:ext uri="{BB962C8B-B14F-4D97-AF65-F5344CB8AC3E}">
        <p14:creationId xmlns:p14="http://schemas.microsoft.com/office/powerpoint/2010/main" val="462746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108520" y="0"/>
            <a:ext cx="9252520" cy="6858000"/>
          </a:xfrm>
          <a:prstGeom prst="rect">
            <a:avLst/>
          </a:prstGeom>
        </p:spPr>
      </p:pic>
    </p:spTree>
    <p:extLst>
      <p:ext uri="{BB962C8B-B14F-4D97-AF65-F5344CB8AC3E}">
        <p14:creationId xmlns:p14="http://schemas.microsoft.com/office/powerpoint/2010/main" val="988534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4499992"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098"/>
          <a:stretch/>
        </p:blipFill>
        <p:spPr>
          <a:xfrm>
            <a:off x="4499992" y="0"/>
            <a:ext cx="4824536" cy="6858000"/>
          </a:xfrm>
          <a:prstGeom prst="rect">
            <a:avLst/>
          </a:prstGeom>
        </p:spPr>
      </p:pic>
    </p:spTree>
    <p:extLst>
      <p:ext uri="{BB962C8B-B14F-4D97-AF65-F5344CB8AC3E}">
        <p14:creationId xmlns:p14="http://schemas.microsoft.com/office/powerpoint/2010/main" val="2142115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079"/>
          <a:stretch/>
        </p:blipFill>
        <p:spPr>
          <a:xfrm>
            <a:off x="-108520" y="0"/>
            <a:ext cx="9252520" cy="6858000"/>
          </a:xfrm>
          <a:prstGeom prst="rect">
            <a:avLst/>
          </a:prstGeom>
        </p:spPr>
      </p:pic>
    </p:spTree>
    <p:extLst>
      <p:ext uri="{BB962C8B-B14F-4D97-AF65-F5344CB8AC3E}">
        <p14:creationId xmlns:p14="http://schemas.microsoft.com/office/powerpoint/2010/main" val="3295097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184"/>
          <a:stretch/>
        </p:blipFill>
        <p:spPr>
          <a:xfrm>
            <a:off x="0" y="116632"/>
            <a:ext cx="9252520" cy="6741368"/>
          </a:xfrm>
          <a:prstGeom prst="rect">
            <a:avLst/>
          </a:prstGeom>
        </p:spPr>
      </p:pic>
    </p:spTree>
    <p:extLst>
      <p:ext uri="{BB962C8B-B14F-4D97-AF65-F5344CB8AC3E}">
        <p14:creationId xmlns:p14="http://schemas.microsoft.com/office/powerpoint/2010/main" val="3189423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1409167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33432512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6666"/>
          <a:stretch/>
        </p:blipFill>
        <p:spPr>
          <a:xfrm>
            <a:off x="-1" y="0"/>
            <a:ext cx="9238129" cy="6858000"/>
          </a:xfrm>
          <a:prstGeom prst="rect">
            <a:avLst/>
          </a:prstGeom>
        </p:spPr>
      </p:pic>
    </p:spTree>
    <p:extLst>
      <p:ext uri="{BB962C8B-B14F-4D97-AF65-F5344CB8AC3E}">
        <p14:creationId xmlns:p14="http://schemas.microsoft.com/office/powerpoint/2010/main" val="1548352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507794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1109793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1220104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1532976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77261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39985303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18205068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562001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862"/>
          <a:stretch/>
        </p:blipFill>
        <p:spPr>
          <a:xfrm>
            <a:off x="0" y="0"/>
            <a:ext cx="9252520" cy="6858000"/>
          </a:xfrm>
          <a:prstGeom prst="rect">
            <a:avLst/>
          </a:prstGeom>
        </p:spPr>
      </p:pic>
    </p:spTree>
    <p:extLst>
      <p:ext uri="{BB962C8B-B14F-4D97-AF65-F5344CB8AC3E}">
        <p14:creationId xmlns:p14="http://schemas.microsoft.com/office/powerpoint/2010/main" val="34701897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7255"/>
          <a:stretch/>
        </p:blipFill>
        <p:spPr>
          <a:xfrm>
            <a:off x="-1" y="0"/>
            <a:ext cx="9238129" cy="6858000"/>
          </a:xfrm>
          <a:prstGeom prst="rect">
            <a:avLst/>
          </a:prstGeom>
        </p:spPr>
      </p:pic>
    </p:spTree>
    <p:extLst>
      <p:ext uri="{BB962C8B-B14F-4D97-AF65-F5344CB8AC3E}">
        <p14:creationId xmlns:p14="http://schemas.microsoft.com/office/powerpoint/2010/main" val="9276014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470"/>
          <a:stretch/>
        </p:blipFill>
        <p:spPr>
          <a:xfrm>
            <a:off x="-108520" y="0"/>
            <a:ext cx="9252520" cy="6858000"/>
          </a:xfrm>
          <a:prstGeom prst="rect">
            <a:avLst/>
          </a:prstGeom>
        </p:spPr>
      </p:pic>
    </p:spTree>
    <p:extLst>
      <p:ext uri="{BB962C8B-B14F-4D97-AF65-F5344CB8AC3E}">
        <p14:creationId xmlns:p14="http://schemas.microsoft.com/office/powerpoint/2010/main" val="25266628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862"/>
          <a:stretch/>
        </p:blipFill>
        <p:spPr>
          <a:xfrm>
            <a:off x="-108520" y="0"/>
            <a:ext cx="9252520" cy="6858000"/>
          </a:xfrm>
          <a:prstGeom prst="rect">
            <a:avLst/>
          </a:prstGeom>
        </p:spPr>
      </p:pic>
    </p:spTree>
    <p:extLst>
      <p:ext uri="{BB962C8B-B14F-4D97-AF65-F5344CB8AC3E}">
        <p14:creationId xmlns:p14="http://schemas.microsoft.com/office/powerpoint/2010/main" val="33272168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445"/>
          <a:stretch/>
        </p:blipFill>
        <p:spPr>
          <a:xfrm>
            <a:off x="0" y="-15189"/>
            <a:ext cx="9324528" cy="6873189"/>
          </a:xfrm>
          <a:prstGeom prst="rect">
            <a:avLst/>
          </a:prstGeom>
        </p:spPr>
      </p:pic>
    </p:spTree>
    <p:extLst>
      <p:ext uri="{BB962C8B-B14F-4D97-AF65-F5344CB8AC3E}">
        <p14:creationId xmlns:p14="http://schemas.microsoft.com/office/powerpoint/2010/main" val="22727456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3553243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04499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hangingPunct="1"/>
            <a:r>
              <a:rPr lang="es-ES" dirty="0"/>
              <a:t>Sewerby Hall</a:t>
            </a:r>
          </a:p>
        </p:txBody>
      </p:sp>
      <p:sp>
        <p:nvSpPr>
          <p:cNvPr id="28675" name="2 Marcador de contenido"/>
          <p:cNvSpPr>
            <a:spLocks noGrp="1"/>
          </p:cNvSpPr>
          <p:nvPr>
            <p:ph sz="quarter" idx="1"/>
          </p:nvPr>
        </p:nvSpPr>
        <p:spPr/>
        <p:txBody>
          <a:bodyPr>
            <a:normAutofit lnSpcReduction="10000"/>
          </a:bodyPr>
          <a:lstStyle/>
          <a:p>
            <a:pPr eaLnBrk="1" hangingPunct="1"/>
            <a:r>
              <a:rPr lang="es-ES" sz="2400" b="1" dirty="0"/>
              <a:t>Sewerby Hall</a:t>
            </a:r>
            <a:r>
              <a:rPr lang="es-ES" sz="2400" dirty="0"/>
              <a:t> es una casa de campo situada entre (200.000 m </a:t>
            </a:r>
            <a:r>
              <a:rPr lang="es-ES" sz="2400" baseline="30000" dirty="0"/>
              <a:t>2)</a:t>
            </a:r>
            <a:r>
              <a:rPr lang="es-ES" sz="2400" dirty="0"/>
              <a:t> de jardines, en la aldea de Sewerby , East Riding de Yorkshire , Inglaterra.</a:t>
            </a:r>
          </a:p>
          <a:p>
            <a:pPr eaLnBrk="1" hangingPunct="1"/>
            <a:r>
              <a:rPr lang="es-ES" sz="2400" dirty="0"/>
              <a:t>Sewerby Hall como vemos hoy, fue construida entre 1714-1720 por John Greame , a pesar de que una casa de campo había existido en el sitio por mucho tiempo antes. </a:t>
            </a:r>
          </a:p>
          <a:p>
            <a:pPr eaLnBrk="1" hangingPunct="1"/>
            <a:r>
              <a:rPr lang="es-ES" sz="2400" dirty="0"/>
              <a:t>La sala seguía perteneciendo a la familia Greame, con alteraciones como la adición de un pórtico en 1808, un gran conservatorio llamado invernadero a mediados del siglo XIX, una torre de reloj en 1847, y, finalmente, una puerta de entrada en 1848.</a:t>
            </a:r>
          </a:p>
        </p:txBody>
      </p:sp>
    </p:spTree>
    <p:extLst>
      <p:ext uri="{BB962C8B-B14F-4D97-AF65-F5344CB8AC3E}">
        <p14:creationId xmlns:p14="http://schemas.microsoft.com/office/powerpoint/2010/main" val="4894247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476250"/>
            <a:ext cx="7041976" cy="5543550"/>
          </a:xfrm>
        </p:spPr>
        <p:txBody>
          <a:bodyPr>
            <a:normAutofit fontScale="92500"/>
          </a:bodyPr>
          <a:lstStyle/>
          <a:p>
            <a:pPr eaLnBrk="1" hangingPunct="1"/>
            <a:r>
              <a:rPr lang="es-ES" sz="2400" dirty="0"/>
              <a:t>En 1934, la familia vendió Greame la sala a la Corporación de Bridgeport , y en 1936, la sala se abrió al público por el aviador Amy Johnson.</a:t>
            </a:r>
          </a:p>
          <a:p>
            <a:pPr eaLnBrk="1" hangingPunct="1"/>
            <a:r>
              <a:rPr lang="es-ES" sz="2400" dirty="0"/>
              <a:t>Hoy en día, Sewerby Hall es una importante atracción turística en el East Riding de Yorkshire, que atrae a más de 150.000 visitantes al año.</a:t>
            </a:r>
          </a:p>
          <a:p>
            <a:pPr eaLnBrk="1" hangingPunct="1"/>
            <a:r>
              <a:rPr lang="es-ES" sz="2400" dirty="0"/>
              <a:t> La sala alberga actualmente el </a:t>
            </a:r>
            <a:r>
              <a:rPr lang="es-ES" sz="2400" b="1" dirty="0"/>
              <a:t>Museo de East Yorkshire,</a:t>
            </a:r>
            <a:r>
              <a:rPr lang="es-ES" sz="2400" dirty="0"/>
              <a:t> incluyendo una sala dedicada a Amy Johnson , y el </a:t>
            </a:r>
            <a:r>
              <a:rPr lang="es-ES" sz="2400" b="1" dirty="0"/>
              <a:t>Museo de Guardacostas.</a:t>
            </a:r>
            <a:endParaRPr lang="es-ES" sz="2400" dirty="0"/>
          </a:p>
          <a:p>
            <a:pPr eaLnBrk="1" hangingPunct="1"/>
            <a:r>
              <a:rPr lang="es-ES" sz="2400" dirty="0"/>
              <a:t> Los atractivos  de la sala son un pequeño zoológico y aviario , así como Putting green de 18 hoyos y los jardines . Además de las actividades turísticas, la sala también alberga muchos eventos de la comunidad local.</a:t>
            </a:r>
          </a:p>
        </p:txBody>
      </p:sp>
    </p:spTree>
    <p:extLst>
      <p:ext uri="{BB962C8B-B14F-4D97-AF65-F5344CB8AC3E}">
        <p14:creationId xmlns:p14="http://schemas.microsoft.com/office/powerpoint/2010/main" val="906224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Archivo: Sewerby Hal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1189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Seewerby Hall.-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0607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ewerby Hall.-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625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ewerby Hall.-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2067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Sewerby Hall.-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0225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Sewerby Hall.-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21836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Sewerby Hall.-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2557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Sewerby Hall.-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8517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ewerby Hall.-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7160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ewerby Hall.-6.-Rose 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311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Sewerby Hall.-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7971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Sewerby Hall.-7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9216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ewerby Hall.-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8219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ewerby Hall.-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7493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ewerby Hall.-York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9672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ewerby Hall Gardens.-East York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5894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Título"/>
          <p:cNvSpPr>
            <a:spLocks noGrp="1"/>
          </p:cNvSpPr>
          <p:nvPr>
            <p:ph type="title"/>
          </p:nvPr>
        </p:nvSpPr>
        <p:spPr/>
        <p:txBody>
          <a:bodyPr/>
          <a:lstStyle/>
          <a:p>
            <a:pPr eaLnBrk="1" hangingPunct="1"/>
            <a:r>
              <a:rPr lang="es-ES" dirty="0"/>
              <a:t>Sledmere House</a:t>
            </a:r>
          </a:p>
        </p:txBody>
      </p:sp>
      <p:sp>
        <p:nvSpPr>
          <p:cNvPr id="47107" name="2 Marcador de contenido"/>
          <p:cNvSpPr>
            <a:spLocks noGrp="1"/>
          </p:cNvSpPr>
          <p:nvPr>
            <p:ph sz="quarter" idx="1"/>
          </p:nvPr>
        </p:nvSpPr>
        <p:spPr>
          <a:xfrm>
            <a:off x="539750" y="1447800"/>
            <a:ext cx="7416626" cy="5076825"/>
          </a:xfrm>
        </p:spPr>
        <p:txBody>
          <a:bodyPr>
            <a:normAutofit lnSpcReduction="10000"/>
          </a:bodyPr>
          <a:lstStyle/>
          <a:p>
            <a:pPr eaLnBrk="1" hangingPunct="1"/>
            <a:r>
              <a:rPr lang="es-ES" sz="2400" b="1" dirty="0"/>
              <a:t>Sledmere House</a:t>
            </a:r>
            <a:r>
              <a:rPr lang="es-ES" sz="2400" dirty="0"/>
              <a:t> es una casa de campo , que contiene Chippendale , Sheraton , mobiliario francés y muchos buenos cuadros..</a:t>
            </a:r>
          </a:p>
          <a:p>
            <a:pPr eaLnBrk="1" hangingPunct="1"/>
            <a:r>
              <a:rPr lang="es-ES" sz="2400" dirty="0"/>
              <a:t>Se encuentra en el pueblo de Sledmere , entre Driffield y Malton , en el East Riding de Yorkshire , Inglaterra.</a:t>
            </a:r>
          </a:p>
          <a:p>
            <a:pPr eaLnBrk="1" hangingPunct="1"/>
            <a:r>
              <a:rPr lang="es-ES" sz="2400" dirty="0"/>
              <a:t>Sledmere House está ubicado en un parque de 3,9 kilómetros cuadrados diseñada en 1777 por Capability Brown y ejecutado por Sir Christopher Sykes, Baronet segundo.</a:t>
            </a:r>
          </a:p>
          <a:p>
            <a:pPr eaLnBrk="1" hangingPunct="1"/>
            <a:r>
              <a:rPr lang="es-ES" sz="2400" dirty="0"/>
              <a:t>Sus jardines son un patio de esculturas pavimentadas (1911), un jardín amurallado del siglo XVIII ,un jardín de rosas y un recientemente ejecutado jardín de setos . </a:t>
            </a:r>
          </a:p>
        </p:txBody>
      </p:sp>
    </p:spTree>
    <p:extLst>
      <p:ext uri="{BB962C8B-B14F-4D97-AF65-F5344CB8AC3E}">
        <p14:creationId xmlns:p14="http://schemas.microsoft.com/office/powerpoint/2010/main" val="36152286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Sledmere_house_gardens.-East York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0898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Sledmere_House_Knot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326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Sledmere_house_gardens.-East York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616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ledmere_house_gardens.-East York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0522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Sledmere_house_gardens.-East York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08837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3 Título"/>
          <p:cNvSpPr>
            <a:spLocks noGrp="1"/>
          </p:cNvSpPr>
          <p:nvPr>
            <p:ph type="ctrTitle"/>
          </p:nvPr>
        </p:nvSpPr>
        <p:spPr/>
        <p:txBody>
          <a:bodyPr/>
          <a:lstStyle/>
          <a:p>
            <a:pPr eaLnBrk="1" hangingPunct="1"/>
            <a:r>
              <a:rPr lang="es-ES" dirty="0"/>
              <a:t>ESSEX</a:t>
            </a:r>
          </a:p>
        </p:txBody>
      </p:sp>
    </p:spTree>
    <p:extLst>
      <p:ext uri="{BB962C8B-B14F-4D97-AF65-F5344CB8AC3E}">
        <p14:creationId xmlns:p14="http://schemas.microsoft.com/office/powerpoint/2010/main" val="25940825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p:txBody>
          <a:bodyPr/>
          <a:lstStyle/>
          <a:p>
            <a:pPr eaLnBrk="1" hangingPunct="1"/>
            <a:r>
              <a:rPr lang="es-ES" dirty="0"/>
              <a:t>Audrey En House</a:t>
            </a:r>
          </a:p>
        </p:txBody>
      </p:sp>
      <p:sp>
        <p:nvSpPr>
          <p:cNvPr id="54275" name="4 Marcador de contenido"/>
          <p:cNvSpPr>
            <a:spLocks noGrp="1"/>
          </p:cNvSpPr>
          <p:nvPr>
            <p:ph sz="quarter" idx="1"/>
          </p:nvPr>
        </p:nvSpPr>
        <p:spPr/>
        <p:txBody>
          <a:bodyPr/>
          <a:lstStyle/>
          <a:p>
            <a:pPr eaLnBrk="1" hangingPunct="1"/>
            <a:r>
              <a:rPr lang="es-ES" sz="2400" b="1" dirty="0"/>
              <a:t>Audrey En House</a:t>
            </a:r>
            <a:r>
              <a:rPr lang="es-ES" sz="2400" dirty="0"/>
              <a:t>  es en gran medida uno de los primeras casas de campo del siglo XVII  a las afueras de Zafaron Walden , Essex , al sur de Cambridge , Inglaterra .</a:t>
            </a:r>
          </a:p>
          <a:p>
            <a:pPr eaLnBrk="1" hangingPunct="1"/>
            <a:r>
              <a:rPr lang="es-ES" sz="2400" dirty="0"/>
              <a:t>Actualmente se encuentra en la administración de Patrimonio Inglés , aunque sigue siendo el residencia de la familia de Lord Braybrooke .</a:t>
            </a:r>
          </a:p>
          <a:p>
            <a:pPr eaLnBrk="1" hangingPunct="1"/>
            <a:r>
              <a:rPr lang="es-ES" sz="2400" dirty="0"/>
              <a:t>Sir John Griffin , más tarde cuarto barón Howard de Walden y el primer barón Braybrooke , introdujo cambios radicales antes de su muerte en 1797.</a:t>
            </a:r>
          </a:p>
        </p:txBody>
      </p:sp>
    </p:spTree>
    <p:extLst>
      <p:ext uri="{BB962C8B-B14F-4D97-AF65-F5344CB8AC3E}">
        <p14:creationId xmlns:p14="http://schemas.microsoft.com/office/powerpoint/2010/main" val="39964094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908050"/>
            <a:ext cx="7041976" cy="5111750"/>
          </a:xfrm>
        </p:spPr>
        <p:txBody>
          <a:bodyPr/>
          <a:lstStyle/>
          <a:p>
            <a:pPr eaLnBrk="1" hangingPunct="1"/>
            <a:r>
              <a:rPr lang="es-ES" dirty="0"/>
              <a:t> </a:t>
            </a:r>
            <a:r>
              <a:rPr lang="es-ES" sz="2400" dirty="0"/>
              <a:t>En 1762, Sir John encargó a Capability Brown  el paisaje del parque, y Robert Adam para diseñar nuevas salas de recepción en la planta baja de la casa, lo que hizo en el estilo del siglo XVIII con una grandeza formal. </a:t>
            </a:r>
          </a:p>
          <a:p>
            <a:pPr eaLnBrk="1" hangingPunct="1"/>
            <a:r>
              <a:rPr lang="es-ES" sz="2400" dirty="0"/>
              <a:t>El parque de Capability Brown todavía incluye muchos de los monumentos, aunque algunos no están bajo el cuidado del Patrimonio Inglés. </a:t>
            </a:r>
          </a:p>
          <a:p>
            <a:pPr eaLnBrk="1" hangingPunct="1"/>
            <a:r>
              <a:rPr lang="es-ES" sz="2400" dirty="0"/>
              <a:t>Los terrenos están divididos por el río Cam , que es atravesado por varios puentes ornamentales, y una carretera principal que sigue el trazado de una calzada romana </a:t>
            </a:r>
            <a:r>
              <a:rPr lang="es-ES" dirty="0"/>
              <a:t>.</a:t>
            </a:r>
          </a:p>
        </p:txBody>
      </p:sp>
    </p:spTree>
    <p:extLst>
      <p:ext uri="{BB962C8B-B14F-4D97-AF65-F5344CB8AC3E}">
        <p14:creationId xmlns:p14="http://schemas.microsoft.com/office/powerpoint/2010/main" val="21120112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899592" y="908720"/>
            <a:ext cx="7196336" cy="5470525"/>
          </a:xfrm>
        </p:spPr>
        <p:txBody>
          <a:bodyPr/>
          <a:lstStyle/>
          <a:p>
            <a:pPr eaLnBrk="1" hangingPunct="1"/>
            <a:r>
              <a:rPr lang="es-ES" sz="2400" dirty="0"/>
              <a:t>El parque de más allá del río se utiliza frecuentemente para conciertos al aire libre. </a:t>
            </a:r>
          </a:p>
          <a:p>
            <a:pPr eaLnBrk="1" hangingPunct="1"/>
            <a:r>
              <a:rPr lang="es-ES" sz="2400" dirty="0"/>
              <a:t>Hay también un ferrocarril en miniatura que circula por los jardines. </a:t>
            </a:r>
          </a:p>
          <a:p>
            <a:pPr eaLnBrk="1" hangingPunct="1"/>
            <a:r>
              <a:rPr lang="es-ES" sz="2400" dirty="0"/>
              <a:t>La pared de la huerta  fue restaurada con esmero para  jardín orgánico , lo de los jardines  orgánicos en el Reino Unido es cada vez mayor,.</a:t>
            </a:r>
          </a:p>
          <a:p>
            <a:pPr eaLnBrk="1" hangingPunct="1"/>
            <a:r>
              <a:rPr lang="es-ES" sz="2400" dirty="0"/>
              <a:t>Renovado a su antigua gloria ahora parece que lo habría hecho a finales de la época victoriana, lleno de verduras, frutas, herbáceas y flores</a:t>
            </a:r>
            <a:r>
              <a:rPr lang="es-ES" dirty="0"/>
              <a:t>.</a:t>
            </a:r>
          </a:p>
        </p:txBody>
      </p:sp>
    </p:spTree>
    <p:extLst>
      <p:ext uri="{BB962C8B-B14F-4D97-AF65-F5344CB8AC3E}">
        <p14:creationId xmlns:p14="http://schemas.microsoft.com/office/powerpoint/2010/main" val="28214222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Archivo: AudleyEndHous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795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08162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Audley_End_House_Bac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2663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Audley End Hous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2165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Audley End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9044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Audley End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9381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AudleyEnd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5793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98073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t="5687"/>
          <a:stretch/>
        </p:blipFill>
        <p:spPr>
          <a:xfrm>
            <a:off x="0" y="0"/>
            <a:ext cx="9143999" cy="6857999"/>
          </a:xfrm>
          <a:prstGeom prst="rect">
            <a:avLst/>
          </a:prstGeom>
        </p:spPr>
      </p:pic>
    </p:spTree>
    <p:extLst>
      <p:ext uri="{BB962C8B-B14F-4D97-AF65-F5344CB8AC3E}">
        <p14:creationId xmlns:p14="http://schemas.microsoft.com/office/powerpoint/2010/main" val="19978901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25817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Título"/>
          <p:cNvSpPr>
            <a:spLocks noGrp="1"/>
          </p:cNvSpPr>
          <p:nvPr>
            <p:ph type="title"/>
          </p:nvPr>
        </p:nvSpPr>
        <p:spPr/>
        <p:txBody>
          <a:bodyPr/>
          <a:lstStyle/>
          <a:p>
            <a:pPr eaLnBrk="1" hangingPunct="1"/>
            <a:r>
              <a:rPr lang="es-ES" dirty="0"/>
              <a:t>Beth Chatto Gardens</a:t>
            </a:r>
          </a:p>
        </p:txBody>
      </p:sp>
      <p:sp>
        <p:nvSpPr>
          <p:cNvPr id="63491" name="2 Marcador de contenido"/>
          <p:cNvSpPr>
            <a:spLocks noGrp="1"/>
          </p:cNvSpPr>
          <p:nvPr>
            <p:ph sz="quarter" idx="1"/>
          </p:nvPr>
        </p:nvSpPr>
        <p:spPr>
          <a:xfrm>
            <a:off x="457200" y="1600200"/>
            <a:ext cx="7643192" cy="4873752"/>
          </a:xfrm>
        </p:spPr>
        <p:txBody>
          <a:bodyPr/>
          <a:lstStyle/>
          <a:p>
            <a:pPr eaLnBrk="1" hangingPunct="1"/>
            <a:r>
              <a:rPr lang="es-ES" sz="2400" dirty="0"/>
              <a:t>Los </a:t>
            </a:r>
            <a:r>
              <a:rPr lang="es-ES" sz="2400" b="1" dirty="0"/>
              <a:t>jardines de Beth Chatto</a:t>
            </a:r>
            <a:r>
              <a:rPr lang="es-ES" sz="2400" dirty="0"/>
              <a:t> son una colección informal de jardines ecológicos creados por la plantswoman Beth Chatto en 1960, desde el suelo de grava y los pantanos y del huerto de frutales en desuso pertenecientes a su esposo Andrew Chatto. </a:t>
            </a:r>
          </a:p>
          <a:p>
            <a:pPr eaLnBrk="1" hangingPunct="1"/>
            <a:r>
              <a:rPr lang="es-ES" sz="2400" dirty="0"/>
              <a:t>Los jardines se encuentran en el pueblo de Market Elmstead 6 millas al este de Colchester , en Essex , Inglaterra.</a:t>
            </a:r>
          </a:p>
          <a:p>
            <a:pPr eaLnBrk="1" hangingPunct="1"/>
            <a:r>
              <a:rPr lang="es-ES" sz="2400" dirty="0"/>
              <a:t>Ella también es conocida por haber escrito varios libros sobre jardinería para condiciones específicas. </a:t>
            </a:r>
          </a:p>
        </p:txBody>
      </p:sp>
    </p:spTree>
    <p:extLst>
      <p:ext uri="{BB962C8B-B14F-4D97-AF65-F5344CB8AC3E}">
        <p14:creationId xmlns:p14="http://schemas.microsoft.com/office/powerpoint/2010/main" val="12710236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692150"/>
            <a:ext cx="7113984" cy="5327650"/>
          </a:xfrm>
        </p:spPr>
        <p:txBody>
          <a:bodyPr>
            <a:normAutofit lnSpcReduction="10000"/>
          </a:bodyPr>
          <a:lstStyle/>
          <a:p>
            <a:pPr eaLnBrk="1" hangingPunct="1"/>
            <a:r>
              <a:rPr lang="es-ES" sz="2400" dirty="0"/>
              <a:t>Ha pronunciado conferencias en todo el Reino Unido , Estados Unidos , Canadá , Australia , Holanda y Alemania .</a:t>
            </a:r>
          </a:p>
          <a:p>
            <a:pPr eaLnBrk="1" hangingPunct="1"/>
            <a:r>
              <a:rPr lang="es-ES" sz="2400" dirty="0"/>
              <a:t> La jardinería de  Beth Chatto y sus escritos se utilizan con los principios de la planta apropiada para el lugar correcto, todo ello desarrollado por la investigación de toda la vida de su esposo Andrew Chatto sobre los orígenes de las plantas del jardín.</a:t>
            </a:r>
          </a:p>
          <a:p>
            <a:pPr eaLnBrk="1" hangingPunct="1"/>
            <a:r>
              <a:rPr lang="es-ES" sz="2400" dirty="0"/>
              <a:t>La construcción de los jardines Beth Chatto comenzaron en 1960 como un jardín anexo a la casa de la familia Chatto en lo que fue la tierra que había pertenecido anteriormente a la granja familiar de frutas. </a:t>
            </a:r>
          </a:p>
        </p:txBody>
      </p:sp>
    </p:spTree>
    <p:extLst>
      <p:ext uri="{BB962C8B-B14F-4D97-AF65-F5344CB8AC3E}">
        <p14:creationId xmlns:p14="http://schemas.microsoft.com/office/powerpoint/2010/main" val="17901728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sz="2400" dirty="0"/>
              <a:t>Los jardines de Beth Chatto comprenden una variada gama de lugares de siembra por un total de cinco hectáreas.</a:t>
            </a:r>
          </a:p>
          <a:p>
            <a:pPr eaLnBrk="1" hangingPunct="1"/>
            <a:r>
              <a:rPr lang="es-ES" sz="2400" dirty="0"/>
              <a:t>Tales como sequedad, grava al horno sol, el agua y la plantación de marginal, bosques, barro sombrío y la plantación de plantas alpinas y ahora incluyen el jardín de grava, jardín  en el Bosque, Jardín acuático, Paseo sombrío largo, jardín del  Embalse y Jardín Secreto.. </a:t>
            </a:r>
          </a:p>
          <a:p>
            <a:pPr eaLnBrk="1" hangingPunct="1"/>
            <a:r>
              <a:rPr lang="es-ES" sz="2400" dirty="0"/>
              <a:t>Fue el desarrollo de estos sitios que llevó a Beth Chatto a escribir libros sobre jardinería, con lo que podría considerarse como "problemas" con las plantas que la naturaleza ha desarrollado para sobrevivir en diferentes condiciones. </a:t>
            </a:r>
          </a:p>
        </p:txBody>
      </p:sp>
    </p:spTree>
    <p:extLst>
      <p:ext uri="{BB962C8B-B14F-4D97-AF65-F5344CB8AC3E}">
        <p14:creationId xmlns:p14="http://schemas.microsoft.com/office/powerpoint/2010/main" val="41112489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333375"/>
            <a:ext cx="7113984" cy="5686425"/>
          </a:xfrm>
        </p:spPr>
        <p:txBody>
          <a:bodyPr/>
          <a:lstStyle/>
          <a:p>
            <a:pPr eaLnBrk="1" hangingPunct="1"/>
            <a:r>
              <a:rPr lang="es-ES" sz="2400" dirty="0"/>
              <a:t>En enero de 1975 Beth Chatto ha creado un pequeño jardín de invierno en uno de los Royal Horticultural Society Halls, de Londres SW1. </a:t>
            </a:r>
          </a:p>
          <a:p>
            <a:pPr eaLnBrk="1" hangingPunct="1"/>
            <a:r>
              <a:rPr lang="es-ES" sz="2400" dirty="0"/>
              <a:t>Más exposiciones seguidas y, finalmente, el Beth Chatto Jardines "plantas poco comunes", la exposición llegó a la Chelsea Flower Show</a:t>
            </a:r>
          </a:p>
          <a:p>
            <a:pPr eaLnBrk="1" hangingPunct="1"/>
            <a:r>
              <a:rPr lang="es-ES" sz="2400" dirty="0"/>
              <a:t> La exposición de "plantas poco comunes", se le otorgaron 10 medallas de oro consecutivas en el Chelsea Flower Show desde  1977 a 1987. </a:t>
            </a:r>
          </a:p>
          <a:p>
            <a:pPr eaLnBrk="1" hangingPunct="1"/>
            <a:r>
              <a:rPr lang="es-ES" sz="2400" dirty="0"/>
              <a:t>Exposiciones de los Jardines Beth Chatto todavía se pueden ver en la Tendring 100 Muestra en Essex.</a:t>
            </a:r>
          </a:p>
        </p:txBody>
      </p:sp>
    </p:spTree>
    <p:extLst>
      <p:ext uri="{BB962C8B-B14F-4D97-AF65-F5344CB8AC3E}">
        <p14:creationId xmlns:p14="http://schemas.microsoft.com/office/powerpoint/2010/main" val="34742756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2 Imagen" descr="Beth Chatto.-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057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2 Imagen" descr="Beth Chatto.-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8896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eth Chatto 2009 grave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7637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eth Chatto.-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2161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2 Imagen" descr="Beth Chatto Gardens.-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1367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eth Chatto.-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0474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eth Chatto.-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41353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3 Imagen" descr="Beth Chatto.-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8842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eth Chatt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2333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eth Chatto.-x7.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44940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eth Chatto_grass_curvy_pat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2058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The Beth Chatto Gardens.-Esse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4715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The Beth Chatto Gardens.-Esse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0427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2 Imagen" descr="The Beth Chatto Gardens.-Esse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7759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eth Chatto 2009 lak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52730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eth Chatto.-water-garden-vi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53327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erth Chatto.-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99007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The Beth Chatto Gardens.-Esse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36009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eth Chatto 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0083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eth_Chatto.-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3518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eth_Chatto_garden,_Elmstead_Market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2417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2 Imagen" descr="Beth-chatto-garden-house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5289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eth Chatto Gardens.-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3281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eth Chatto 2009 phormi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7061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eth Chatto 2009 wood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38516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eth Chatto Garde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3526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eth Chatto Garden.-x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7474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eth Chatto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3856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eth Chatto Gardens.-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3386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eth Chatto Gardens.-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3488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Beth_Chatto_2009_lak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18021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eth_Chatto_2009_wood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2251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Título"/>
          <p:cNvSpPr>
            <a:spLocks noGrp="1"/>
          </p:cNvSpPr>
          <p:nvPr>
            <p:ph type="title"/>
          </p:nvPr>
        </p:nvSpPr>
        <p:spPr/>
        <p:txBody>
          <a:bodyPr/>
          <a:lstStyle/>
          <a:p>
            <a:pPr eaLnBrk="1" hangingPunct="1"/>
            <a:r>
              <a:rPr lang="es-ES" dirty="0"/>
              <a:t>The Gibberd Gardens</a:t>
            </a:r>
          </a:p>
        </p:txBody>
      </p:sp>
      <p:sp>
        <p:nvSpPr>
          <p:cNvPr id="100355" name="2 Marcador de contenido"/>
          <p:cNvSpPr>
            <a:spLocks noGrp="1"/>
          </p:cNvSpPr>
          <p:nvPr>
            <p:ph sz="quarter" idx="1"/>
          </p:nvPr>
        </p:nvSpPr>
        <p:spPr/>
        <p:txBody>
          <a:bodyPr>
            <a:normAutofit lnSpcReduction="10000"/>
          </a:bodyPr>
          <a:lstStyle/>
          <a:p>
            <a:pPr eaLnBrk="1" hangingPunct="1"/>
            <a:r>
              <a:rPr lang="es-ES" sz="2400" dirty="0"/>
              <a:t>El Jardín Gibberd consta de 2 hectáreas de jardines trazados por Sir Frederick Gibberd 1956 a 1984. </a:t>
            </a:r>
          </a:p>
          <a:p>
            <a:pPr eaLnBrk="1" hangingPunct="1"/>
            <a:r>
              <a:rPr lang="es-ES" sz="2400" dirty="0"/>
              <a:t>Los jardines de la pendiente hasta el arroyo Pincey.</a:t>
            </a:r>
          </a:p>
          <a:p>
            <a:pPr eaLnBrk="1" hangingPunct="1"/>
            <a:r>
              <a:rPr lang="es-ES" sz="2400" dirty="0"/>
              <a:t>Las características incluyen prados, claros, piscinas y pistas de lo que proporcionan las configuraciones para unas ochenta esculturas, grandes vasijas de cerámica y de rescate arquitectónico. Hay un mirador, una avenida de árboles de limón, una cascada en el arroyo y un castillo rodeado de agua Chidren con puente levadizo. </a:t>
            </a:r>
          </a:p>
        </p:txBody>
      </p:sp>
    </p:spTree>
    <p:extLst>
      <p:ext uri="{BB962C8B-B14F-4D97-AF65-F5344CB8AC3E}">
        <p14:creationId xmlns:p14="http://schemas.microsoft.com/office/powerpoint/2010/main" val="109455091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765175"/>
            <a:ext cx="7185992" cy="5254625"/>
          </a:xfrm>
        </p:spPr>
        <p:txBody>
          <a:bodyPr/>
          <a:lstStyle/>
          <a:p>
            <a:r>
              <a:rPr lang="es-ES" dirty="0"/>
              <a:t>La casa y los jardines son ahora propiedad de la Fundación Jardín Gibberd y están abiertos al público.</a:t>
            </a:r>
          </a:p>
          <a:p>
            <a:pPr eaLnBrk="1" hangingPunct="1"/>
            <a:r>
              <a:rPr lang="es-ES" sz="2400" dirty="0"/>
              <a:t>En 1956, Frederick Gibberd compro unas ocho hectáreas de terreno en el que estaba sentado un edificio de principios del siglo XX, ahora conocida como 'La Casa', rodeado por un mínimo jardín, un mirador, piscina formal, y la avenida de tilos.. </a:t>
            </a:r>
          </a:p>
          <a:p>
            <a:pPr eaLnBrk="1" hangingPunct="1"/>
            <a:r>
              <a:rPr lang="es-ES" sz="2400" dirty="0"/>
              <a:t>Él desarrolló extensos jardines en el sitio hasta su muerte en 1984. </a:t>
            </a:r>
          </a:p>
          <a:p>
            <a:pPr eaLnBrk="1" hangingPunct="1"/>
            <a:r>
              <a:rPr lang="es-ES" sz="2400" dirty="0"/>
              <a:t>La Casa está en manos de los patronos de la Fundación Jardín Gibberd.</a:t>
            </a:r>
          </a:p>
        </p:txBody>
      </p:sp>
    </p:spTree>
    <p:extLst>
      <p:ext uri="{BB962C8B-B14F-4D97-AF65-F5344CB8AC3E}">
        <p14:creationId xmlns:p14="http://schemas.microsoft.com/office/powerpoint/2010/main" val="162498200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File:The Gibberd Garden (4).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9797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File:The Gibberd Gard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726689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File:The Gibberd Garden (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17030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Gibberd_Garden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7038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Gibberd_Garden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88640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Gibberd_Garden_(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91090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Título"/>
          <p:cNvSpPr>
            <a:spLocks noGrp="1"/>
          </p:cNvSpPr>
          <p:nvPr>
            <p:ph type="title"/>
          </p:nvPr>
        </p:nvSpPr>
        <p:spPr/>
        <p:txBody>
          <a:bodyPr/>
          <a:lstStyle/>
          <a:p>
            <a:pPr eaLnBrk="1" hangingPunct="1"/>
            <a:r>
              <a:rPr lang="es-ES" dirty="0"/>
              <a:t>Hyde Hall Gardens</a:t>
            </a:r>
          </a:p>
        </p:txBody>
      </p:sp>
      <p:sp>
        <p:nvSpPr>
          <p:cNvPr id="108547" name="2 Marcador de contenido"/>
          <p:cNvSpPr>
            <a:spLocks noGrp="1"/>
          </p:cNvSpPr>
          <p:nvPr>
            <p:ph sz="quarter" idx="1"/>
          </p:nvPr>
        </p:nvSpPr>
        <p:spPr/>
        <p:txBody>
          <a:bodyPr/>
          <a:lstStyle/>
          <a:p>
            <a:pPr eaLnBrk="1" hangingPunct="1"/>
            <a:r>
              <a:rPr lang="es-ES" sz="2400" dirty="0"/>
              <a:t>El jardín de </a:t>
            </a:r>
            <a:r>
              <a:rPr lang="es-ES" sz="2400" b="1" dirty="0"/>
              <a:t>Hyde Hall esta situado</a:t>
            </a:r>
            <a:r>
              <a:rPr lang="es-ES" sz="2400" dirty="0"/>
              <a:t> en el condado de Essex al este de Londres. </a:t>
            </a:r>
          </a:p>
          <a:p>
            <a:pPr eaLnBrk="1" hangingPunct="1"/>
            <a:r>
              <a:rPr lang="es-ES" sz="2400" dirty="0"/>
              <a:t>Es uno de los cuatro jardines públicos administrados por la Real Sociedad Horticultura  junto con Wisley, Harlow Carr , y Rosemoor </a:t>
            </a:r>
          </a:p>
          <a:p>
            <a:pPr eaLnBrk="1" hangingPunct="1"/>
            <a:r>
              <a:rPr lang="es-ES" sz="2400" dirty="0"/>
              <a:t>En el año finalizado el 31 de enero 2010 se recibieron 130.011 visitantes. </a:t>
            </a:r>
          </a:p>
          <a:p>
            <a:pPr eaLnBrk="1" hangingPunct="1"/>
            <a:r>
              <a:rPr lang="es-ES" sz="2400" dirty="0"/>
              <a:t>Hyde Hall fue fundada por el Dr. y la Sra. Robinson en 1955, antiguamente una granja de trabajo en una colina rodeada por tierras de cultivo. </a:t>
            </a:r>
          </a:p>
          <a:p>
            <a:pPr eaLnBrk="1" hangingPunct="1"/>
            <a:endParaRPr lang="es-ES" dirty="0"/>
          </a:p>
        </p:txBody>
      </p:sp>
    </p:spTree>
    <p:extLst>
      <p:ext uri="{BB962C8B-B14F-4D97-AF65-F5344CB8AC3E}">
        <p14:creationId xmlns:p14="http://schemas.microsoft.com/office/powerpoint/2010/main" val="405680947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914400" y="908050"/>
            <a:ext cx="7113984" cy="5689302"/>
          </a:xfrm>
        </p:spPr>
        <p:txBody>
          <a:bodyPr>
            <a:normAutofit lnSpcReduction="10000"/>
          </a:bodyPr>
          <a:lstStyle/>
          <a:p>
            <a:pPr eaLnBrk="1" hangingPunct="1"/>
            <a:r>
              <a:rPr lang="es-ES" sz="2400" dirty="0"/>
              <a:t>El sitio fue limpiado y 60 árboles comprados en Wickford  a pocos kilómetros de distancia. </a:t>
            </a:r>
          </a:p>
          <a:p>
            <a:pPr eaLnBrk="1" hangingPunct="1"/>
            <a:r>
              <a:rPr lang="es-ES" sz="2400" dirty="0"/>
              <a:t>Estos árboles forman ahora el jardín del arbolado.</a:t>
            </a:r>
          </a:p>
          <a:p>
            <a:pPr eaLnBrk="1" hangingPunct="1"/>
            <a:r>
              <a:rPr lang="es-ES" sz="2400" dirty="0"/>
              <a:t>En la década de 1960 cinturones de protección de Lawson y setos de ciprés de Leyland se plantaron. </a:t>
            </a:r>
          </a:p>
          <a:p>
            <a:pPr eaLnBrk="1" hangingPunct="1"/>
            <a:r>
              <a:rPr lang="es-ES" sz="2400" dirty="0"/>
              <a:t>Durante esta década las tierras de cultivo al oeste de la colina Hyde Hall se incorporaron en el jardín. </a:t>
            </a:r>
          </a:p>
          <a:p>
            <a:pPr eaLnBrk="1" hangingPunct="1"/>
            <a:r>
              <a:rPr lang="es-ES" sz="2400" dirty="0"/>
              <a:t>En 1976 Helen y Dick Robinson crearon la Fundación Jardín Hyde Hall que gestiona el jardín sobre una base a largo plazo. Fue en 1993 que Hyde Hall fue donado a la Royal Horticultural Society. </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1114697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Hyde Hall.-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9714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Hyde Hall.-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86503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Hyde Hall.-7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6472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Hyde Hall.-1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13209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Hyde Hall.-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21265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2 Imagen" descr="Hyde Hall.-0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106793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Hyde Hall.-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44168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RHS Hyde Hall 2009 06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73586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Hyde Hall.-6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41537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Hyde Hall.-10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74477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Hyde Hall.-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47827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Hyde Hall.-6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04124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Hyde Hall.-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26344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Hyde Hall.-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39001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Hyde Hall.-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29549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Hyde Hall.-1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7223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2 Imagen" descr="Hyde Hall Garden.-Essex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58594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Hyde Hall.-Essex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81697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Hyde Hall.-1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42729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Hyde Hall.-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39615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Hyde Hall.-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92882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Hyde Hall.-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39351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Hyde Hall.-1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15690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Hyde Hall.-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76746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Hyde Hall.-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2027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Hyde Hall.-Across_the_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96280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Hyde Hall.-Dry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17778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Hyde Hall.-Dry_Garden_and_hous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6031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Hyde Hall.-Entrance_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304701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Hyde Hall.-Gunnera manicat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13367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2 Imagen" descr="Hyde Hall.-Dr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80831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2 Imagen" descr="Hyde Hall.-RH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45613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2 Imagen" descr="Hyde Hall.-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47171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2 Imagen" descr="Hyde hall.-Jardin se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16467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Hyde Hall.-2 (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67133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RHS Hyde Hall 2009 0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475955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RHS Hyde Hall 2009 0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55857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RHS Hyde Hall 2009 0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27800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RHS Hyde Hall 2009 05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68125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Hyde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9487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2 Imagen" descr="Hyde Hall.-RH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027958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Hyde Hall.-RH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78469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Hyde Hall.-RH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04021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Hyde Hal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27785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Título"/>
          <p:cNvSpPr>
            <a:spLocks noGrp="1"/>
          </p:cNvSpPr>
          <p:nvPr>
            <p:ph type="title"/>
          </p:nvPr>
        </p:nvSpPr>
        <p:spPr/>
        <p:txBody>
          <a:bodyPr/>
          <a:lstStyle/>
          <a:p>
            <a:pPr eaLnBrk="1" hangingPunct="1"/>
            <a:r>
              <a:rPr lang="es-ES" dirty="0"/>
              <a:t>Ingatestone Hall</a:t>
            </a:r>
          </a:p>
        </p:txBody>
      </p:sp>
      <p:sp>
        <p:nvSpPr>
          <p:cNvPr id="155651" name="2 Marcador de contenido"/>
          <p:cNvSpPr>
            <a:spLocks noGrp="1"/>
          </p:cNvSpPr>
          <p:nvPr>
            <p:ph sz="quarter" idx="1"/>
          </p:nvPr>
        </p:nvSpPr>
        <p:spPr/>
        <p:txBody>
          <a:bodyPr/>
          <a:lstStyle/>
          <a:p>
            <a:pPr eaLnBrk="1" hangingPunct="1"/>
            <a:r>
              <a:rPr lang="es-ES" sz="2400" b="1" dirty="0"/>
              <a:t>Ingatestone Hall</a:t>
            </a:r>
            <a:r>
              <a:rPr lang="es-ES" sz="2400" dirty="0"/>
              <a:t> es una casa señorial del siglo XVI en Essex , Inglaterra . </a:t>
            </a:r>
          </a:p>
          <a:p>
            <a:pPr eaLnBrk="1" hangingPunct="1"/>
            <a:r>
              <a:rPr lang="es-ES" sz="2400" dirty="0"/>
              <a:t>Fue construida por Sir William Petre , y sus descendientes viven en la casa hasta nuestros días. </a:t>
            </a:r>
          </a:p>
          <a:p>
            <a:pPr eaLnBrk="1" hangingPunct="1"/>
            <a:r>
              <a:rPr lang="es-ES" sz="2400" dirty="0"/>
              <a:t>La reina Isabel I de Inglaterra pasó varias noches en la sala en su progreso real de 1561 . </a:t>
            </a:r>
          </a:p>
          <a:p>
            <a:pPr eaLnBrk="1" hangingPunct="1"/>
            <a:r>
              <a:rPr lang="es-ES" sz="2400" dirty="0"/>
              <a:t>Entre los sacerdotes que han estado en la sala  era John Payne que fue ejecutado en 1582. </a:t>
            </a:r>
          </a:p>
          <a:p>
            <a:pPr eaLnBrk="1" hangingPunct="1"/>
            <a:r>
              <a:rPr lang="es-ES" sz="2400" dirty="0"/>
              <a:t>Ingatestone Hall está abierta al público. </a:t>
            </a:r>
          </a:p>
          <a:p>
            <a:pPr eaLnBrk="1" hangingPunct="1"/>
            <a:endParaRPr lang="es-ES" sz="2400" dirty="0"/>
          </a:p>
        </p:txBody>
      </p:sp>
    </p:spTree>
    <p:extLst>
      <p:ext uri="{BB962C8B-B14F-4D97-AF65-F5344CB8AC3E}">
        <p14:creationId xmlns:p14="http://schemas.microsoft.com/office/powerpoint/2010/main" val="62441387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Inglatestone Hall.-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041582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2 Imagen" descr="IngatestoneHall(JohnSTurn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77026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Inglatestone Hal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5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07212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Inglatestone Hall.-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009365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Inglatestone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5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34026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Inglatestone Hall.-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27161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Inglatestone Hall.-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84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19" name="2 Imagen" descr="Inglatestone Hall.-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60581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C:\Users\USUARIO\Desktop\Nuevas Inglaterra\Inglatestone Hall.-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3" name="2 Imagen" descr="inglatestone Hal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18136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Inglatestone Hall.-Romneya coulter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53996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Título"/>
          <p:cNvSpPr>
            <a:spLocks noGrp="1"/>
          </p:cNvSpPr>
          <p:nvPr>
            <p:ph type="title"/>
          </p:nvPr>
        </p:nvSpPr>
        <p:spPr/>
        <p:txBody>
          <a:bodyPr/>
          <a:lstStyle/>
          <a:p>
            <a:pPr eaLnBrk="1" hangingPunct="1"/>
            <a:r>
              <a:rPr lang="es-ES" dirty="0"/>
              <a:t>Wickham Place Gardens</a:t>
            </a:r>
          </a:p>
        </p:txBody>
      </p:sp>
      <p:sp>
        <p:nvSpPr>
          <p:cNvPr id="165891" name="2 Marcador de contenido"/>
          <p:cNvSpPr>
            <a:spLocks noGrp="1"/>
          </p:cNvSpPr>
          <p:nvPr>
            <p:ph sz="quarter" idx="1"/>
          </p:nvPr>
        </p:nvSpPr>
        <p:spPr>
          <a:xfrm>
            <a:off x="914400" y="1447800"/>
            <a:ext cx="7041976" cy="4645025"/>
          </a:xfrm>
        </p:spPr>
        <p:txBody>
          <a:bodyPr>
            <a:normAutofit lnSpcReduction="10000"/>
          </a:bodyPr>
          <a:lstStyle/>
          <a:p>
            <a:pPr eaLnBrk="1" hangingPunct="1"/>
            <a:r>
              <a:rPr lang="es-ES" sz="2400" dirty="0"/>
              <a:t>Granja Wickham es  un jardín de 2 hectáreas amurallado que data de 1706, el jardín de nudo, una locura, una laguna y bosques. </a:t>
            </a:r>
          </a:p>
          <a:p>
            <a:pPr eaLnBrk="1" hangingPunct="1"/>
            <a:r>
              <a:rPr lang="es-ES" sz="2400" dirty="0"/>
              <a:t>Hay una creciente glicina  a lo largo de una de las paredes, las rosas, las trepadoras, las plantas perennes y bulbos. </a:t>
            </a:r>
          </a:p>
          <a:p>
            <a:pPr eaLnBrk="1" hangingPunct="1"/>
            <a:r>
              <a:rPr lang="es-ES" sz="2400" dirty="0"/>
              <a:t>14 hectáreas con algo para todo el mundo con interés de los jardineros </a:t>
            </a:r>
            <a:r>
              <a:rPr lang="es-ES" dirty="0"/>
              <a:t>,</a:t>
            </a:r>
            <a:r>
              <a:rPr lang="es-ES" sz="2400" dirty="0"/>
              <a:t> amantes de los pájaros y diseñadores de jardines..</a:t>
            </a:r>
          </a:p>
          <a:p>
            <a:pPr eaLnBrk="1" hangingPunct="1"/>
            <a:r>
              <a:rPr lang="es-ES" sz="2400" dirty="0"/>
              <a:t>El jardín se ha desarrollado durante más de tres siglos y su historia se puede ver en los edificios, árboles y plantas</a:t>
            </a:r>
            <a:r>
              <a:rPr lang="es-ES" dirty="0"/>
              <a:t>. </a:t>
            </a:r>
          </a:p>
          <a:p>
            <a:pPr eaLnBrk="1" hangingPunct="1"/>
            <a:endParaRPr lang="es-ES" dirty="0"/>
          </a:p>
        </p:txBody>
      </p:sp>
    </p:spTree>
    <p:extLst>
      <p:ext uri="{BB962C8B-B14F-4D97-AF65-F5344CB8AC3E}">
        <p14:creationId xmlns:p14="http://schemas.microsoft.com/office/powerpoint/2010/main" val="188239051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2 Marcador de contenido"/>
          <p:cNvSpPr>
            <a:spLocks noGrp="1"/>
          </p:cNvSpPr>
          <p:nvPr>
            <p:ph sz="quarter" idx="1"/>
          </p:nvPr>
        </p:nvSpPr>
        <p:spPr>
          <a:xfrm>
            <a:off x="914400" y="908720"/>
            <a:ext cx="7185992" cy="5111080"/>
          </a:xfrm>
        </p:spPr>
        <p:txBody>
          <a:bodyPr/>
          <a:lstStyle/>
          <a:p>
            <a:pPr eaLnBrk="1" hangingPunct="1"/>
            <a:r>
              <a:rPr lang="es-ES" sz="2400" dirty="0"/>
              <a:t>El jardín intrincado de setos que contiene 720 plantas de boj es una inspiración para muchos. </a:t>
            </a:r>
          </a:p>
          <a:p>
            <a:pPr eaLnBrk="1" hangingPunct="1"/>
            <a:r>
              <a:rPr lang="es-ES" sz="2400" dirty="0"/>
              <a:t>Muchas combinaciones de plantas pueden ser copiadas en el pequeño jardín. </a:t>
            </a:r>
          </a:p>
          <a:p>
            <a:pPr eaLnBrk="1" hangingPunct="1">
              <a:buFont typeface="Wingdings 2" pitchFamily="18" charset="2"/>
              <a:buNone/>
            </a:pPr>
            <a:br>
              <a:rPr lang="es-ES" dirty="0"/>
            </a:br>
            <a:br>
              <a:rPr lang="es-ES" dirty="0"/>
            </a:br>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280044149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Wickham Place.-cyclam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58669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Wickham Place.-geor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5812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Wickham_place_farm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940987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Wickham Place.-long wister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4406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Wickham Place wall wister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275399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Wickham Place.-Summ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996319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2 Imagen" descr="Wickham Place.-sundial mushroom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6688"/>
            <a:ext cx="9144000"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15632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Wickham Place.-whole foll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3513"/>
            <a:ext cx="9144000" cy="669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01849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Wickham Place Far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83197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Wickham PLAC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6190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TotalTime>
  <Words>1850</Words>
  <Application>Microsoft Office PowerPoint</Application>
  <PresentationFormat>Presentación en pantalla (4:3)</PresentationFormat>
  <Paragraphs>127</Paragraphs>
  <Slides>203</Slides>
  <Notes>20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203</vt:i4>
      </vt:variant>
    </vt:vector>
  </HeadingPairs>
  <TitlesOfParts>
    <vt:vector size="209" baseType="lpstr">
      <vt:lpstr>Arial</vt:lpstr>
      <vt:lpstr>Calibri</vt:lpstr>
      <vt:lpstr>Century Schoolbook</vt:lpstr>
      <vt:lpstr>Wingdings</vt:lpstr>
      <vt:lpstr>Wingdings 2</vt:lpstr>
      <vt:lpstr>Default Theme</vt:lpstr>
      <vt:lpstr>EUROPA.-LA VUELTA AL MUNDO EN 885 JARDINES.-REINO UNIDO.- EAST YORKSHIRE</vt:lpstr>
      <vt:lpstr>Burton Agnes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Sewerby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Sledmere House</vt:lpstr>
      <vt:lpstr>Presentación de PowerPoint</vt:lpstr>
      <vt:lpstr>Presentación de PowerPoint</vt:lpstr>
      <vt:lpstr>Presentación de PowerPoint</vt:lpstr>
      <vt:lpstr>Presentación de PowerPoint</vt:lpstr>
      <vt:lpstr>Presentación de PowerPoint</vt:lpstr>
      <vt:lpstr>ESSEX</vt:lpstr>
      <vt:lpstr>Audrey En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Beth Chatto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Gibberd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Hyde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Ingatestone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Wickham Place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2018-03-09T11:58:22Z</dcterms:modified>
</cp:coreProperties>
</file>