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F4A3F2-9D62-45CD-A032-9CF124E54719}"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8960DD-EF4F-4B13-8D3A-03E0C31A1C69}" type="slidenum">
              <a:rPr lang="es-ES" smtClean="0"/>
              <a:t>‹Nº›</a:t>
            </a:fld>
            <a:endParaRPr lang="es-ES" dirty="0"/>
          </a:p>
        </p:txBody>
      </p:sp>
    </p:spTree>
    <p:extLst>
      <p:ext uri="{BB962C8B-B14F-4D97-AF65-F5344CB8AC3E}">
        <p14:creationId xmlns:p14="http://schemas.microsoft.com/office/powerpoint/2010/main" val="1706750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3507847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2362457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10669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724820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182679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993165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626622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977856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878465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043626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704217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Felley Priory.-Garden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445510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388963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152564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577984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093337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011006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515907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 Dadofils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6295381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 Dadofils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509103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Snowdrops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777398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Hodsock Priory gardens Bluebells Everywhere</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8558724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Snowdrops </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702861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1560254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Hodsock Priory garden.- Bluebell Wood</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2336746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Hodsock Priory gardens Bluebells and wood</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5072988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 Dadofils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8162579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Hodsock Priory gardens Bluebells Everywhere</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2473276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5702201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0609311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 Priory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8360759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Hodsock-Boots-Verdant-Wildlife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4403898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2682588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539254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7701457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3331102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1047640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4614860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6119087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40729530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097114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3040415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8657879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42454840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664999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6817471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3888910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41502282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7390625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3807133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0020262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6252788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300743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9580103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3252684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Newsread Abbey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6759871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 .-Deer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9051532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Wollaton_Hall_</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7897434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 .-Deer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0513081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Hall.-Deer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9219832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Wollaton_Hall</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4251074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Hall.-Deer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7293760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a:t>
            </a:r>
            <a:r>
              <a:rPr lang="es-ES" baseline="0" dirty="0"/>
              <a:t> </a:t>
            </a:r>
            <a:r>
              <a:rPr lang="es-ES" dirty="0"/>
              <a:t>Hall.-Deer</a:t>
            </a:r>
            <a:r>
              <a:rPr lang="es-ES" baseline="0" dirty="0"/>
              <a:t> Park</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0110124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Hall.-Deer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6011538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Hall.-Deer Park</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5897936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a:t>
            </a:r>
            <a:r>
              <a:rPr lang="es-ES" baseline="0" dirty="0"/>
              <a:t> Hall .-Deer Park</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9483773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Hall.-Deer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3177890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Hall.-Deer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5974595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 .-Deer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9889040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 .-Deer Park.-Camelias Greenhouse</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9960574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 .-Deer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5609204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 .-Deer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0412023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 Hall.-</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2836883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a:t>
            </a:r>
            <a:r>
              <a:rPr lang="es-ES" baseline="0" dirty="0"/>
              <a:t> </a:t>
            </a:r>
            <a:r>
              <a:rPr lang="es-ES" dirty="0"/>
              <a:t>Hall.-Camelias Greenhouse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2328559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Wollaton_Hall</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07376311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Wollaton_Hall_-The Sensory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7073329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Wollaton</a:t>
            </a:r>
            <a:r>
              <a:rPr lang="es-ES" baseline="0" dirty="0"/>
              <a:t> </a:t>
            </a:r>
            <a:r>
              <a:rPr lang="es-ES" dirty="0"/>
              <a:t>Hall_</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4523348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9692130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4081856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3462290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6185407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9833922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92262345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6068303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6534764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47386886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6657004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52028780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7255536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13087210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4408938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2677643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271257719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50580487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40006579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08752563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60196461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1756421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81172925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993559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308977424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31338155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393147678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Castle.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277413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81637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612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28179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077493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324670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3032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80357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62653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0911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80108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25940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769980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32.jpg"/></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78.jpg"/><Relationship Id="rId5" Type="http://schemas.openxmlformats.org/officeDocument/2006/relationships/image" Target="../media/image77.jpg"/><Relationship Id="rId4" Type="http://schemas.openxmlformats.org/officeDocument/2006/relationships/image" Target="../media/image76.jpg"/></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771800" y="4869160"/>
            <a:ext cx="4392488" cy="1371600"/>
          </a:xfrm>
        </p:spPr>
        <p:txBody>
          <a:bodyPr>
            <a:normAutofit fontScale="92500"/>
          </a:bodyPr>
          <a:lstStyle/>
          <a:p>
            <a:r>
              <a:rPr lang="es-ES" dirty="0"/>
              <a:t>Selección de textos y fotografías por</a:t>
            </a:r>
          </a:p>
          <a:p>
            <a:r>
              <a:rPr lang="es-ES" sz="2800" dirty="0"/>
              <a:t>JOSE ELIAS BONELLS</a:t>
            </a:r>
          </a:p>
          <a:p>
            <a:endParaRPr lang="es-ES" dirty="0"/>
          </a:p>
        </p:txBody>
      </p:sp>
      <p:sp>
        <p:nvSpPr>
          <p:cNvPr id="2" name="1 Título"/>
          <p:cNvSpPr>
            <a:spLocks noGrp="1"/>
          </p:cNvSpPr>
          <p:nvPr>
            <p:ph type="ctrTitle"/>
          </p:nvPr>
        </p:nvSpPr>
        <p:spPr>
          <a:xfrm>
            <a:off x="2286000" y="764704"/>
            <a:ext cx="6390456" cy="3744416"/>
          </a:xfrm>
        </p:spPr>
        <p:txBody>
          <a:bodyPr>
            <a:normAutofit fontScale="90000"/>
          </a:bodyPr>
          <a:lstStyle/>
          <a:p>
            <a:r>
              <a:rPr lang="es-ES" sz="3600" dirty="0"/>
              <a:t>EUROPA.-LA VUELTA AL MUNDO EN 885 JARDINES.-REINO UNIDO.-</a:t>
            </a:r>
            <a:br>
              <a:rPr lang="es-ES" sz="4000" dirty="0"/>
            </a:br>
            <a:r>
              <a:rPr lang="es-ES" sz="3100" dirty="0"/>
              <a:t>Felley Priory Gardens.-Hodsock Priory.-Newstead Abbey .-Wollaton Hall.-Broughton Castle</a:t>
            </a:r>
            <a:br>
              <a:rPr lang="es-ES" dirty="0"/>
            </a:br>
            <a:endParaRPr lang="es-ES" dirty="0"/>
          </a:p>
        </p:txBody>
      </p:sp>
    </p:spTree>
    <p:extLst>
      <p:ext uri="{BB962C8B-B14F-4D97-AF65-F5344CB8AC3E}">
        <p14:creationId xmlns:p14="http://schemas.microsoft.com/office/powerpoint/2010/main" val="1366921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Felley Priory Gardens</a:t>
            </a:r>
          </a:p>
        </p:txBody>
      </p:sp>
      <p:sp>
        <p:nvSpPr>
          <p:cNvPr id="7171" name="2 Marcador de contenido"/>
          <p:cNvSpPr>
            <a:spLocks noGrp="1"/>
          </p:cNvSpPr>
          <p:nvPr>
            <p:ph sz="quarter" idx="1"/>
          </p:nvPr>
        </p:nvSpPr>
        <p:spPr/>
        <p:txBody>
          <a:bodyPr/>
          <a:lstStyle/>
          <a:p>
            <a:pPr eaLnBrk="1" hangingPunct="1"/>
            <a:r>
              <a:rPr lang="es-ES" sz="2400" dirty="0"/>
              <a:t>Felley Priory fue fundado en 1156 y disuelto por Enrique VIII en 1536.</a:t>
            </a:r>
          </a:p>
          <a:p>
            <a:pPr eaLnBrk="1" hangingPunct="1"/>
            <a:r>
              <a:rPr lang="es-ES" sz="2400" dirty="0"/>
              <a:t> Más tarde en este mismo siglo una nueva casa más pequeña fue construida, que se añadió en 1886.</a:t>
            </a:r>
          </a:p>
          <a:p>
            <a:pPr eaLnBrk="1" hangingPunct="1"/>
            <a:r>
              <a:rPr lang="es-ES" sz="2400" dirty="0"/>
              <a:t>El jardín fue diseñado por la Sra. Chaworth-Musters, a partir de 1976, cuando se plantaron los setos y los mixed-borders de herbáceas. </a:t>
            </a:r>
          </a:p>
          <a:p>
            <a:pPr eaLnBrk="1" hangingPunct="1"/>
            <a:r>
              <a:rPr lang="es-ES" sz="2400" dirty="0"/>
              <a:t>Cada parte del jardín está sembrado con plantas y arbustos, muchos de ellos inusuales. </a:t>
            </a:r>
          </a:p>
        </p:txBody>
      </p:sp>
    </p:spTree>
    <p:extLst>
      <p:ext uri="{BB962C8B-B14F-4D97-AF65-F5344CB8AC3E}">
        <p14:creationId xmlns:p14="http://schemas.microsoft.com/office/powerpoint/2010/main" val="1466723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185992" cy="5470525"/>
          </a:xfrm>
        </p:spPr>
        <p:txBody>
          <a:bodyPr>
            <a:noAutofit/>
          </a:bodyPr>
          <a:lstStyle/>
          <a:p>
            <a:pPr eaLnBrk="1" hangingPunct="1"/>
            <a:r>
              <a:rPr lang="es-ES" dirty="0"/>
              <a:t> El sur y las fronteras orientada al este tienen las plantas que se ablandan ligeramente. </a:t>
            </a:r>
          </a:p>
          <a:p>
            <a:pPr eaLnBrk="1" hangingPunct="1"/>
            <a:r>
              <a:rPr lang="es-ES" dirty="0"/>
              <a:t>Las pérgolas están cubiertas de rosas, enredaderas, clematis y madreselvas, y los jardines están llenos de nudos de boj arquitectónicos. </a:t>
            </a:r>
          </a:p>
          <a:p>
            <a:pPr eaLnBrk="1" hangingPunct="1"/>
            <a:r>
              <a:rPr lang="es-ES" dirty="0"/>
              <a:t>Las fronteras alrededor de los muros tienen una mezcla de pequeños árboles y arbustos en su mayoría por underplanted eléboros, hostas, digital, Meconopsis y geranios. </a:t>
            </a:r>
          </a:p>
          <a:p>
            <a:pPr eaLnBrk="1" hangingPunct="1"/>
            <a:r>
              <a:rPr lang="es-ES" dirty="0"/>
              <a:t>El jardín de las rosas se plantan las rosas pasadas de moda entre los Borbones, rosas de musgo, damascos, Albas y Chinensis, y en las fronteras en la antigua muralla isabelina con diferentes agapantos y algunos arbustos  con las rosas.</a:t>
            </a:r>
          </a:p>
        </p:txBody>
      </p:sp>
    </p:spTree>
    <p:extLst>
      <p:ext uri="{BB962C8B-B14F-4D97-AF65-F5344CB8AC3E}">
        <p14:creationId xmlns:p14="http://schemas.microsoft.com/office/powerpoint/2010/main" val="1548932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Felley Priory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1649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2 Imagen" descr="Felly Priory Gardens.-10.jpg"/>
          <p:cNvPicPr>
            <a:picLocks noChangeAspect="1"/>
          </p:cNvPicPr>
          <p:nvPr/>
        </p:nvPicPr>
        <p:blipFill rotWithShape="1">
          <a:blip r:embed="rId3">
            <a:extLst>
              <a:ext uri="{28A0092B-C50C-407E-A947-70E740481C1C}">
                <a14:useLocalDpi xmlns:a14="http://schemas.microsoft.com/office/drawing/2010/main" val="0"/>
              </a:ext>
            </a:extLst>
          </a:blip>
          <a:srcRect l="1540" t="2598" r="1429" b="5282"/>
          <a:stretch/>
        </p:blipFill>
        <p:spPr bwMode="auto">
          <a:xfrm>
            <a:off x="0" y="0"/>
            <a:ext cx="9143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0244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Felley Priory Gardens.-9.jpg"/>
          <p:cNvPicPr>
            <a:picLocks noChangeAspect="1"/>
          </p:cNvPicPr>
          <p:nvPr/>
        </p:nvPicPr>
        <p:blipFill rotWithShape="1">
          <a:blip r:embed="rId3">
            <a:extLst>
              <a:ext uri="{28A0092B-C50C-407E-A947-70E740481C1C}">
                <a14:useLocalDpi xmlns:a14="http://schemas.microsoft.com/office/drawing/2010/main" val="0"/>
              </a:ext>
            </a:extLst>
          </a:blip>
          <a:srcRect l="1617" t="1961" r="1324" b="2353"/>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774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Felly_Pri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971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Felley Priory Gardens.-5.jpg"/>
          <p:cNvPicPr>
            <a:picLocks noChangeAspect="1"/>
          </p:cNvPicPr>
          <p:nvPr/>
        </p:nvPicPr>
        <p:blipFill rotWithShape="1">
          <a:blip r:embed="rId3">
            <a:extLst>
              <a:ext uri="{28A0092B-C50C-407E-A947-70E740481C1C}">
                <a14:useLocalDpi xmlns:a14="http://schemas.microsoft.com/office/drawing/2010/main" val="0"/>
              </a:ext>
            </a:extLst>
          </a:blip>
          <a:srcRect l="2145" t="2708" r="1941" b="2500"/>
          <a:stretch/>
        </p:blipFill>
        <p:spPr bwMode="auto">
          <a:xfrm>
            <a:off x="0" y="0"/>
            <a:ext cx="9144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813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Felley PrioryGardens.-6.jpg"/>
          <p:cNvPicPr>
            <a:picLocks noChangeAspect="1"/>
          </p:cNvPicPr>
          <p:nvPr/>
        </p:nvPicPr>
        <p:blipFill rotWithShape="1">
          <a:blip r:embed="rId3">
            <a:extLst>
              <a:ext uri="{28A0092B-C50C-407E-A947-70E740481C1C}">
                <a14:useLocalDpi xmlns:a14="http://schemas.microsoft.com/office/drawing/2010/main" val="0"/>
              </a:ext>
            </a:extLst>
          </a:blip>
          <a:srcRect l="2059" t="2745" r="1471" b="2354"/>
          <a:stretch/>
        </p:blipFill>
        <p:spPr bwMode="auto">
          <a:xfrm>
            <a:off x="0" y="0"/>
            <a:ext cx="9143999"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87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Felley Priory.-2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388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Felley Priory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445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Felley Priory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8033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Felley Priory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2808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Felley Priory Gardens.-8.jpg"/>
          <p:cNvPicPr>
            <a:picLocks noChangeAspect="1"/>
          </p:cNvPicPr>
          <p:nvPr/>
        </p:nvPicPr>
        <p:blipFill rotWithShape="1">
          <a:blip r:embed="rId3">
            <a:extLst>
              <a:ext uri="{28A0092B-C50C-407E-A947-70E740481C1C}">
                <a14:useLocalDpi xmlns:a14="http://schemas.microsoft.com/office/drawing/2010/main" val="0"/>
              </a:ext>
            </a:extLst>
          </a:blip>
          <a:srcRect l="1250" t="2084" r="2344" b="229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300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Felley Priory Gardens.-7.jpg"/>
          <p:cNvPicPr>
            <a:picLocks noChangeAspect="1"/>
          </p:cNvPicPr>
          <p:nvPr/>
        </p:nvPicPr>
        <p:blipFill rotWithShape="1">
          <a:blip r:embed="rId3">
            <a:extLst>
              <a:ext uri="{28A0092B-C50C-407E-A947-70E740481C1C}">
                <a14:useLocalDpi xmlns:a14="http://schemas.microsoft.com/office/drawing/2010/main" val="0"/>
              </a:ext>
            </a:extLst>
          </a:blip>
          <a:srcRect l="2187" t="2235" r="1564" b="2439"/>
          <a:stretch/>
        </p:blipFill>
        <p:spPr bwMode="auto">
          <a:xfrm>
            <a:off x="0" y="0"/>
            <a:ext cx="9143999"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845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dirty="0"/>
              <a:t>Hodsock Priory</a:t>
            </a:r>
          </a:p>
        </p:txBody>
      </p:sp>
      <p:sp>
        <p:nvSpPr>
          <p:cNvPr id="3" name="2 Marcador de contenido"/>
          <p:cNvSpPr>
            <a:spLocks noGrp="1"/>
          </p:cNvSpPr>
          <p:nvPr>
            <p:ph sz="quarter" idx="1"/>
          </p:nvPr>
        </p:nvSpPr>
        <p:spPr>
          <a:xfrm>
            <a:off x="914400" y="1412777"/>
            <a:ext cx="7113984" cy="5544616"/>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Aunque la puerta de entrada es a partir de las fechas del siglo XVI, el resto de la casa fue construida en el siglo XIX a un diseño de George Devey que se especializó en la fabricación de los nuevos edificios se ven como si hubiera estado allí durante siglos. </a:t>
            </a:r>
          </a:p>
          <a:p>
            <a:pPr marL="274320" indent="-274320" eaLnBrk="1" fontAlgn="auto" hangingPunct="1">
              <a:spcBef>
                <a:spcPts val="580"/>
              </a:spcBef>
              <a:spcAft>
                <a:spcPts val="0"/>
              </a:spcAft>
              <a:buFont typeface="Wingdings 2"/>
              <a:buChar char=""/>
              <a:defRPr/>
            </a:pPr>
            <a:r>
              <a:rPr lang="es-ES" dirty="0"/>
              <a:t>Los jardines fueron diseñados originalmente al mismo tiempo, y desarrollado por la cabeza jardinero Arthur Ford, que escribió para varias revistas de jardinería y se headhunted finalmente por los jardines de Kew. </a:t>
            </a:r>
          </a:p>
          <a:p>
            <a:pPr marL="274320" indent="-274320" eaLnBrk="1" fontAlgn="auto" hangingPunct="1">
              <a:spcBef>
                <a:spcPts val="580"/>
              </a:spcBef>
              <a:spcAft>
                <a:spcPts val="0"/>
              </a:spcAft>
              <a:buFont typeface="Wingdings 2"/>
              <a:buChar char=""/>
              <a:defRPr/>
            </a:pPr>
            <a:r>
              <a:rPr lang="es-ES" dirty="0"/>
              <a:t>Él estableció los macizos de flores en el Jardín del ventilador, las camas en la terraza italiana , las frutas y hortalizas en las huertas. </a:t>
            </a:r>
            <a:br>
              <a:rPr lang="es-ES" dirty="0"/>
            </a:br>
            <a:br>
              <a:rPr lang="es-ES" dirty="0"/>
            </a:br>
            <a:endParaRPr lang="es-ES" dirty="0"/>
          </a:p>
        </p:txBody>
      </p:sp>
    </p:spTree>
    <p:extLst>
      <p:ext uri="{BB962C8B-B14F-4D97-AF65-F5344CB8AC3E}">
        <p14:creationId xmlns:p14="http://schemas.microsoft.com/office/powerpoint/2010/main" val="2163481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549275"/>
            <a:ext cx="7041976" cy="5470525"/>
          </a:xfrm>
        </p:spPr>
        <p:txBody>
          <a:bodyPr/>
          <a:lstStyle/>
          <a:p>
            <a:pPr eaLnBrk="1" hangingPunct="1"/>
            <a:r>
              <a:rPr lang="es-ES" sz="2400" dirty="0"/>
              <a:t>Después de ser entregado a la producción de hortalizas por el Ejército de Tierra de la Mujer en la Segunda Guerra Mundial, los jardines se sostienen por los primos de los dueños originales y luego fueron entregado a Sir Andrew Buchanan en 1967. </a:t>
            </a:r>
          </a:p>
          <a:p>
            <a:pPr eaLnBrk="1" hangingPunct="1"/>
            <a:r>
              <a:rPr lang="es-ES" sz="2400" dirty="0"/>
              <a:t>La Señora Buchanan, con una tremenda energía y visión de futuro, se convirtió en el centro de los jardines de campanillas y con un marketing inteligente en marcha "los fines de semana campanilla de invierno" en Hodsock atraía a un gran número de visitantes.</a:t>
            </a:r>
          </a:p>
          <a:p>
            <a:pPr eaLnBrk="1" hangingPunct="1"/>
            <a:r>
              <a:rPr lang="es-ES" sz="2400" dirty="0"/>
              <a:t> Este es seguramente el mejor jardín para visitar a campanillas en el norte de Inglaterra. </a:t>
            </a:r>
          </a:p>
        </p:txBody>
      </p:sp>
    </p:spTree>
    <p:extLst>
      <p:ext uri="{BB962C8B-B14F-4D97-AF65-F5344CB8AC3E}">
        <p14:creationId xmlns:p14="http://schemas.microsoft.com/office/powerpoint/2010/main" val="2269827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914400" y="549275"/>
            <a:ext cx="7113984" cy="5470525"/>
          </a:xfrm>
        </p:spPr>
        <p:txBody>
          <a:bodyPr/>
          <a:lstStyle/>
          <a:p>
            <a:pPr eaLnBrk="1" hangingPunct="1"/>
            <a:r>
              <a:rPr lang="es-ES" sz="2400" dirty="0"/>
              <a:t>Cada año en febrero más de 40.000 personas vienen a Hodsock desde muy lejos para ver los copos de nieve famosos y las plantas de invierno y arbustos con flores .</a:t>
            </a:r>
          </a:p>
          <a:p>
            <a:pPr eaLnBrk="1" hangingPunct="1"/>
            <a:endParaRPr lang="es-ES" dirty="0"/>
          </a:p>
        </p:txBody>
      </p:sp>
    </p:spTree>
    <p:extLst>
      <p:ext uri="{BB962C8B-B14F-4D97-AF65-F5344CB8AC3E}">
        <p14:creationId xmlns:p14="http://schemas.microsoft.com/office/powerpoint/2010/main" val="1173353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2188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092659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Hodsock Priory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9131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8713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335219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7067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5217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4190430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61382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9619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716"/>
            <a:ext cx="9144000" cy="6832284"/>
          </a:xfrm>
          <a:prstGeom prst="rect">
            <a:avLst/>
          </a:prstGeom>
        </p:spPr>
      </p:pic>
    </p:spTree>
    <p:extLst>
      <p:ext uri="{BB962C8B-B14F-4D97-AF65-F5344CB8AC3E}">
        <p14:creationId xmlns:p14="http://schemas.microsoft.com/office/powerpoint/2010/main" val="2593342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33337"/>
            <a:ext cx="8892480" cy="32766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633" y="3309937"/>
            <a:ext cx="9048750" cy="3526903"/>
          </a:xfrm>
          <a:prstGeom prst="rect">
            <a:avLst/>
          </a:prstGeom>
        </p:spPr>
      </p:pic>
    </p:spTree>
    <p:extLst>
      <p:ext uri="{BB962C8B-B14F-4D97-AF65-F5344CB8AC3E}">
        <p14:creationId xmlns:p14="http://schemas.microsoft.com/office/powerpoint/2010/main" val="36834737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669360"/>
          </a:xfrm>
          <a:prstGeom prst="rect">
            <a:avLst/>
          </a:prstGeom>
        </p:spPr>
      </p:pic>
    </p:spTree>
    <p:extLst>
      <p:ext uri="{BB962C8B-B14F-4D97-AF65-F5344CB8AC3E}">
        <p14:creationId xmlns:p14="http://schemas.microsoft.com/office/powerpoint/2010/main" val="306020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879970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64786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82603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Hodsock Priory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047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2" y="22299"/>
            <a:ext cx="5238750" cy="34178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3440150"/>
            <a:ext cx="5238750" cy="339612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1602" y="22299"/>
            <a:ext cx="3902398" cy="6835701"/>
          </a:xfrm>
          <a:prstGeom prst="rect">
            <a:avLst/>
          </a:prstGeom>
        </p:spPr>
      </p:pic>
    </p:spTree>
    <p:extLst>
      <p:ext uri="{BB962C8B-B14F-4D97-AF65-F5344CB8AC3E}">
        <p14:creationId xmlns:p14="http://schemas.microsoft.com/office/powerpoint/2010/main" val="7489599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0846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688154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3 Título"/>
          <p:cNvSpPr>
            <a:spLocks noGrp="1"/>
          </p:cNvSpPr>
          <p:nvPr>
            <p:ph type="title"/>
          </p:nvPr>
        </p:nvSpPr>
        <p:spPr/>
        <p:txBody>
          <a:bodyPr/>
          <a:lstStyle/>
          <a:p>
            <a:pPr eaLnBrk="1" hangingPunct="1"/>
            <a:r>
              <a:rPr lang="es-ES" dirty="0"/>
              <a:t>Newstead Abbey Historic House </a:t>
            </a:r>
          </a:p>
        </p:txBody>
      </p:sp>
      <p:sp>
        <p:nvSpPr>
          <p:cNvPr id="26627" name="4 Marcador de contenido"/>
          <p:cNvSpPr>
            <a:spLocks noGrp="1"/>
          </p:cNvSpPr>
          <p:nvPr>
            <p:ph sz="quarter" idx="1"/>
          </p:nvPr>
        </p:nvSpPr>
        <p:spPr/>
        <p:txBody>
          <a:bodyPr/>
          <a:lstStyle/>
          <a:p>
            <a:pPr eaLnBrk="1" hangingPunct="1"/>
            <a:r>
              <a:rPr lang="es-ES" sz="2400" dirty="0"/>
              <a:t>Fundada como una casa monástica en el siglo XII, el propietario más famoso de Newstead, el poeta Lord Byron, heredó la propiedad, pero la vendió en 1818. </a:t>
            </a:r>
            <a:br>
              <a:rPr lang="es-ES" sz="2400" dirty="0"/>
            </a:br>
            <a:r>
              <a:rPr lang="es-ES" sz="2400" dirty="0"/>
              <a:t>El gran jardín formal al este de la casa se ​​cree que han sido creados por el cuarto Lord Byron, probablemente, a más tardar en 1720, en un estilo que había estado de moda en la generación anterior. </a:t>
            </a:r>
            <a:br>
              <a:rPr lang="es-ES" sz="2400" dirty="0"/>
            </a:br>
            <a:r>
              <a:rPr lang="es-ES" sz="2400" dirty="0"/>
              <a:t>El jardín español fue diseñado  Geraldine Webb  alrededor de 1896 y el jardín japonés fue presentado por Ethel Webb en 1907 por un arquitecto paisajista japonés.</a:t>
            </a:r>
          </a:p>
        </p:txBody>
      </p:sp>
    </p:spTree>
    <p:extLst>
      <p:ext uri="{BB962C8B-B14F-4D97-AF65-F5344CB8AC3E}">
        <p14:creationId xmlns:p14="http://schemas.microsoft.com/office/powerpoint/2010/main" val="30772431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549275"/>
            <a:ext cx="7416824" cy="5904061"/>
          </a:xfrm>
        </p:spPr>
        <p:txBody>
          <a:bodyPr>
            <a:normAutofit/>
          </a:bodyPr>
          <a:lstStyle/>
          <a:p>
            <a:pPr marL="274320" indent="-274320" eaLnBrk="1" fontAlgn="auto" hangingPunct="1">
              <a:spcBef>
                <a:spcPts val="580"/>
              </a:spcBef>
              <a:spcAft>
                <a:spcPts val="0"/>
              </a:spcAft>
              <a:buFont typeface="Wingdings 2"/>
              <a:buChar char=""/>
              <a:defRPr/>
            </a:pPr>
            <a:r>
              <a:rPr lang="es-ES" dirty="0"/>
              <a:t>Dos estatuas representan una familia de sátiros, la madre y el niño que está siendo particularmente  temas inusuales.</a:t>
            </a:r>
          </a:p>
          <a:p>
            <a:pPr marL="274320" indent="-274320" eaLnBrk="1" fontAlgn="auto" hangingPunct="1">
              <a:spcBef>
                <a:spcPts val="580"/>
              </a:spcBef>
              <a:spcAft>
                <a:spcPts val="0"/>
              </a:spcAft>
              <a:buFont typeface="Wingdings 2"/>
              <a:buChar char=""/>
              <a:defRPr/>
            </a:pPr>
            <a:r>
              <a:rPr lang="es-ES" dirty="0"/>
              <a:t> Ellos fueron traídos de Italia por el quinto Lord Byron para adornar un bosque de árboles al este de la laguna.</a:t>
            </a:r>
          </a:p>
          <a:p>
            <a:pPr marL="274320" indent="-274320" eaLnBrk="1" fontAlgn="auto" hangingPunct="1">
              <a:spcBef>
                <a:spcPts val="580"/>
              </a:spcBef>
              <a:spcAft>
                <a:spcPts val="0"/>
              </a:spcAft>
              <a:buFont typeface="Wingdings 2"/>
              <a:buChar char=""/>
              <a:defRPr/>
            </a:pPr>
            <a:r>
              <a:rPr lang="es-ES" dirty="0"/>
              <a:t> El bosque, a partir de entonces se conoce como madera del Diablo, fue absuelto finalmente de distancia por el Sr. Webb y ha sido replantado recientemente. </a:t>
            </a:r>
            <a:br>
              <a:rPr lang="es-ES" dirty="0"/>
            </a:br>
            <a:r>
              <a:rPr lang="es-ES" dirty="0"/>
              <a:t>La caminata terraza norte, 720 metros de longitud, paralela a la frontera herbácea muy grande creada por los Webb algún tiempo antes de 1876.</a:t>
            </a:r>
          </a:p>
          <a:p>
            <a:pPr marL="274320" indent="-274320" eaLnBrk="1" fontAlgn="auto" hangingPunct="1">
              <a:spcBef>
                <a:spcPts val="580"/>
              </a:spcBef>
              <a:spcAft>
                <a:spcPts val="0"/>
              </a:spcAft>
              <a:buFont typeface="Wingdings 2"/>
              <a:buChar char=""/>
              <a:defRPr/>
            </a:pPr>
            <a:r>
              <a:rPr lang="es-ES" dirty="0"/>
              <a:t> </a:t>
            </a:r>
          </a:p>
        </p:txBody>
      </p:sp>
    </p:spTree>
    <p:extLst>
      <p:ext uri="{BB962C8B-B14F-4D97-AF65-F5344CB8AC3E}">
        <p14:creationId xmlns:p14="http://schemas.microsoft.com/office/powerpoint/2010/main" val="2923177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549275"/>
            <a:ext cx="7258000" cy="5976069"/>
          </a:xfrm>
        </p:spPr>
        <p:txBody>
          <a:bodyPr>
            <a:normAutofit lnSpcReduction="10000"/>
          </a:bodyPr>
          <a:lstStyle/>
          <a:p>
            <a:r>
              <a:rPr lang="es-ES" dirty="0"/>
              <a:t>Más cerca de la casa de Byron había construido un monumento a su perro favorito, que había muerto de la rabia en 1808.</a:t>
            </a:r>
          </a:p>
          <a:p>
            <a:pPr eaLnBrk="1" hangingPunct="1"/>
            <a:r>
              <a:rPr lang="es-ES" sz="2400" dirty="0"/>
              <a:t>Al sur del monumento contramaestre es el jardín español de nombre para el origen de la cabeza del pozo en su centro, sus setos gruesos forman un patrón geométrico de flores brillantes. </a:t>
            </a:r>
          </a:p>
          <a:p>
            <a:pPr eaLnBrk="1" hangingPunct="1"/>
            <a:r>
              <a:rPr lang="es-ES" sz="2400" dirty="0"/>
              <a:t>Una serie de esqueletos fueron desenterrados mientras que este jardín se estaba haciendo, así que el sitio fue probablemente un cementerio monástico. </a:t>
            </a:r>
          </a:p>
          <a:p>
            <a:pPr eaLnBrk="1" hangingPunct="1"/>
            <a:r>
              <a:rPr lang="es-ES" sz="2400" dirty="0"/>
              <a:t>Los jardines subtropicales o de bambú, recientemente restaurados, también es probable que sea el trabajo de las hermanas Webb y la mas contemporánea rocalla. </a:t>
            </a:r>
            <a:br>
              <a:rPr lang="es-ES" dirty="0"/>
            </a:br>
            <a:endParaRPr lang="es-ES" dirty="0"/>
          </a:p>
          <a:p>
            <a:pPr eaLnBrk="1" hangingPunct="1"/>
            <a:endParaRPr lang="es-ES" dirty="0"/>
          </a:p>
        </p:txBody>
      </p:sp>
    </p:spTree>
    <p:extLst>
      <p:ext uri="{BB962C8B-B14F-4D97-AF65-F5344CB8AC3E}">
        <p14:creationId xmlns:p14="http://schemas.microsoft.com/office/powerpoint/2010/main" val="17579122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258000" cy="5976069"/>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 rosaleda, creada en 1965, contiene rosas tempranas y cultivares recientes. </a:t>
            </a:r>
          </a:p>
          <a:p>
            <a:pPr marL="274320" indent="-274320" eaLnBrk="1" fontAlgn="auto" hangingPunct="1">
              <a:spcBef>
                <a:spcPts val="580"/>
              </a:spcBef>
              <a:spcAft>
                <a:spcPts val="0"/>
              </a:spcAft>
              <a:buFont typeface="Wingdings 2"/>
              <a:buChar char=""/>
              <a:defRPr/>
            </a:pPr>
            <a:r>
              <a:rPr lang="es-ES" dirty="0"/>
              <a:t>Antiguamente, era el huerto que abastecía a la familia de Webb con grandes cantidades de frutas y verduras, así como las plantas como los helechos y begonias para embellecer la casa.</a:t>
            </a:r>
          </a:p>
          <a:p>
            <a:pPr marL="274320" indent="-274320" eaLnBrk="1" fontAlgn="auto" hangingPunct="1">
              <a:spcBef>
                <a:spcPts val="580"/>
              </a:spcBef>
              <a:spcAft>
                <a:spcPts val="0"/>
              </a:spcAft>
              <a:buFont typeface="Wingdings 2"/>
              <a:buChar char=""/>
              <a:defRPr/>
            </a:pPr>
            <a:r>
              <a:rPr lang="es-ES" dirty="0"/>
              <a:t>Newstead debe mucho de su belleza y tranquilidad del rio Leen .</a:t>
            </a:r>
          </a:p>
          <a:p>
            <a:pPr marL="274320" indent="-274320" eaLnBrk="1" fontAlgn="auto" hangingPunct="1">
              <a:spcBef>
                <a:spcPts val="580"/>
              </a:spcBef>
              <a:spcAft>
                <a:spcPts val="0"/>
              </a:spcAft>
              <a:buFont typeface="Wingdings 2"/>
              <a:buChar char=""/>
              <a:defRPr/>
            </a:pPr>
            <a:r>
              <a:rPr lang="es-ES" dirty="0"/>
              <a:t> Desde la época monástica sus aguas se han alimentado de los lagos, estanques y cascadas de agua que adornan el jardín. </a:t>
            </a:r>
          </a:p>
          <a:p>
            <a:pPr marL="274320" indent="-274320" eaLnBrk="1" fontAlgn="auto" hangingPunct="1">
              <a:spcBef>
                <a:spcPts val="580"/>
              </a:spcBef>
              <a:spcAft>
                <a:spcPts val="0"/>
              </a:spcAft>
              <a:buFont typeface="Wingdings 2"/>
              <a:buChar char=""/>
              <a:defRPr/>
            </a:pPr>
            <a:r>
              <a:rPr lang="es-ES" dirty="0"/>
              <a:t>El estanque flanqueado por los antiguos paseos de tejo y se cree que se originaron como un estanque de peces medieval en los que se criaban carpas, es quizás el más antiguo de estos y los más románticos de la apariencia.</a:t>
            </a:r>
          </a:p>
        </p:txBody>
      </p:sp>
    </p:spTree>
    <p:extLst>
      <p:ext uri="{BB962C8B-B14F-4D97-AF65-F5344CB8AC3E}">
        <p14:creationId xmlns:p14="http://schemas.microsoft.com/office/powerpoint/2010/main" val="170659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eurobuildings.info/england/nottingham/nottingham0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3138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Newstead Abb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4836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2.bp.blogspot.com/-MJ7GQClvkaA/ThDIbku7xII/AAAAAAAAD9w/8CCMZbhcwDI/s1600/Newstead+0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4" descr="http://4.bp.blogspot.com/-j6GTR1d-dHw/ThDJX_0o8_I/AAAAAAAAD-I/pqNADymUals/s1600/Newstead+0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716338"/>
            <a:ext cx="9144000"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05384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5546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2.bp.blogspot.com/-7dnsxHh8NAA/ThDKkw3T2AI/AAAAAAAAD-c/2mCi43ygm9c/s1600/Newstead+0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83066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24088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99660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4.bp.blogspot.com/-qY0_3pi15a8/ThDJCsQHlPI/AAAAAAAAD-A/9r7LZFWV0kA/s1600/Newstead+0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8858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news.bbc.co.uk/media/images/47558000/jpg/_47558337_newstead_abbey_alison_bow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7852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nealmorgan.co.uk/wp-content/uploads/2010/09/IMG_47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5982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Photos of Newstead Abbey by John Be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0574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30866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92214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19732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natures-desktop.com/wallpaper-previews/gardens/walled-garden-newste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6232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28082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natures-desktop.com/images/wallpapers/1680x1050/gardens/rock-garden-tre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8660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1875"/>
          <a:stretch/>
        </p:blipFill>
        <p:spPr>
          <a:xfrm>
            <a:off x="0" y="0"/>
            <a:ext cx="9144000" cy="6858000"/>
          </a:xfrm>
          <a:prstGeom prst="rect">
            <a:avLst/>
          </a:prstGeom>
        </p:spPr>
      </p:pic>
    </p:spTree>
    <p:extLst>
      <p:ext uri="{BB962C8B-B14F-4D97-AF65-F5344CB8AC3E}">
        <p14:creationId xmlns:p14="http://schemas.microsoft.com/office/powerpoint/2010/main" val="21345334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08"/>
          <a:stretch/>
        </p:blipFill>
        <p:spPr>
          <a:xfrm>
            <a:off x="0" y="0"/>
            <a:ext cx="9144000" cy="6858000"/>
          </a:xfrm>
          <a:prstGeom prst="rect">
            <a:avLst/>
          </a:prstGeom>
        </p:spPr>
      </p:pic>
    </p:spTree>
    <p:extLst>
      <p:ext uri="{BB962C8B-B14F-4D97-AF65-F5344CB8AC3E}">
        <p14:creationId xmlns:p14="http://schemas.microsoft.com/office/powerpoint/2010/main" val="27070390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08649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28950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76864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37441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12951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p:txBody>
          <a:bodyPr/>
          <a:lstStyle/>
          <a:p>
            <a:pPr eaLnBrk="1" hangingPunct="1"/>
            <a:r>
              <a:rPr lang="es-ES" dirty="0"/>
              <a:t>Wollaton Hall</a:t>
            </a:r>
          </a:p>
        </p:txBody>
      </p:sp>
      <p:sp>
        <p:nvSpPr>
          <p:cNvPr id="41987" name="2 Marcador de contenido"/>
          <p:cNvSpPr>
            <a:spLocks noGrp="1"/>
          </p:cNvSpPr>
          <p:nvPr>
            <p:ph sz="quarter" idx="1"/>
          </p:nvPr>
        </p:nvSpPr>
        <p:spPr/>
        <p:txBody>
          <a:bodyPr/>
          <a:lstStyle/>
          <a:p>
            <a:pPr eaLnBrk="1" hangingPunct="1"/>
            <a:r>
              <a:rPr lang="es-ES" sz="2400" b="1" dirty="0"/>
              <a:t>Wollaton Hall</a:t>
            </a:r>
            <a:r>
              <a:rPr lang="es-ES" sz="2400" dirty="0"/>
              <a:t> es una casa de campo,  sobre una pequeña colina, pero prominente en Wollaton, Nottingham , Inglaterra . </a:t>
            </a:r>
          </a:p>
          <a:p>
            <a:pPr eaLnBrk="1" hangingPunct="1"/>
            <a:r>
              <a:rPr lang="es-ES" sz="2400" b="1" dirty="0"/>
              <a:t>Wollaton Park</a:t>
            </a:r>
            <a:r>
              <a:rPr lang="es-ES" sz="2400" dirty="0"/>
              <a:t> es la zona de parque que se encuentra la casa señorial .</a:t>
            </a:r>
          </a:p>
          <a:p>
            <a:pPr eaLnBrk="1" hangingPunct="1"/>
            <a:r>
              <a:rPr lang="es-ES" sz="2400" dirty="0"/>
              <a:t> La casa en sí es un museo de historia natural con otros museos .</a:t>
            </a:r>
          </a:p>
          <a:p>
            <a:pPr eaLnBrk="1" hangingPunct="1"/>
            <a:r>
              <a:rPr lang="es-ES" sz="2400" dirty="0"/>
              <a:t>Los terrenos que la rodean se utiliza regularmente para grandes eventos al aire libre de escala como conciertos de rock y festivales. </a:t>
            </a:r>
          </a:p>
        </p:txBody>
      </p:sp>
    </p:spTree>
    <p:extLst>
      <p:ext uri="{BB962C8B-B14F-4D97-AF65-F5344CB8AC3E}">
        <p14:creationId xmlns:p14="http://schemas.microsoft.com/office/powerpoint/2010/main" val="9638524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620713"/>
            <a:ext cx="6609928" cy="5400575"/>
          </a:xfrm>
        </p:spPr>
        <p:txBody>
          <a:bodyPr>
            <a:normAutofit/>
          </a:bodyPr>
          <a:lstStyle/>
          <a:p>
            <a:pPr eaLnBrk="1" hangingPunct="1"/>
            <a:r>
              <a:rPr lang="es-ES" sz="2400" dirty="0"/>
              <a:t>En 2011, las escenas clave de la exitosa película de Batman película, The Dark Knight Rises , fueron filmadas aquí.</a:t>
            </a:r>
          </a:p>
          <a:p>
            <a:pPr eaLnBrk="1" hangingPunct="1"/>
            <a:r>
              <a:rPr lang="es-ES" sz="2400" dirty="0"/>
              <a:t> El Hall servirá para  la última de Wayne Manor. </a:t>
            </a:r>
          </a:p>
          <a:p>
            <a:pPr eaLnBrk="1" hangingPunct="1"/>
            <a:r>
              <a:rPr lang="es-ES" sz="2400" dirty="0"/>
              <a:t>El parque es el hogar de una manada de ciervos rojos y gamos.</a:t>
            </a:r>
          </a:p>
          <a:p>
            <a:pPr eaLnBrk="1" hangingPunct="1"/>
            <a:r>
              <a:rPr lang="es-ES" sz="2400" dirty="0"/>
              <a:t> Otras especies dan nota en el parque que incluyen un gallinero grande córvidos formado por torre , grajo , y corneja negra .</a:t>
            </a:r>
          </a:p>
          <a:p>
            <a:pPr eaLnBrk="1" hangingPunct="1"/>
            <a:r>
              <a:rPr lang="es-ES" sz="2400" dirty="0"/>
              <a:t>Otras especies importantes presentes en el lugar son las poblaciones de Jay trepador y Gavilán . </a:t>
            </a:r>
          </a:p>
          <a:p>
            <a:pPr eaLnBrk="1" hangingPunct="1"/>
            <a:endParaRPr lang="es-ES" dirty="0"/>
          </a:p>
          <a:p>
            <a:pPr eaLnBrk="1" hangingPunct="1"/>
            <a:endParaRPr lang="es-ES" dirty="0"/>
          </a:p>
        </p:txBody>
      </p:sp>
    </p:spTree>
    <p:extLst>
      <p:ext uri="{BB962C8B-B14F-4D97-AF65-F5344CB8AC3E}">
        <p14:creationId xmlns:p14="http://schemas.microsoft.com/office/powerpoint/2010/main" val="37679226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p:txBody>
          <a:bodyPr/>
          <a:lstStyle/>
          <a:p>
            <a:r>
              <a:rPr lang="es-ES" dirty="0"/>
              <a:t>La migración de aves silvestres gracia del lago en el invierno y las especies de la nota incluyen ánade friso , cuchara del Norte , ánade silbón euroasiático y porrón moñudo .</a:t>
            </a:r>
          </a:p>
          <a:p>
            <a:endParaRPr lang="es-ES" dirty="0"/>
          </a:p>
          <a:p>
            <a:pPr eaLnBrk="1" hangingPunct="1"/>
            <a:r>
              <a:rPr lang="es-ES" sz="2400" dirty="0"/>
              <a:t>Hay una buena diversidad de hongos presentes, sobre todo en los meses de invierno, se encuentran principalmente cerca de las zonas boscosas y el lago.</a:t>
            </a:r>
          </a:p>
        </p:txBody>
      </p:sp>
    </p:spTree>
    <p:extLst>
      <p:ext uri="{BB962C8B-B14F-4D97-AF65-F5344CB8AC3E}">
        <p14:creationId xmlns:p14="http://schemas.microsoft.com/office/powerpoint/2010/main" val="28693182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4361760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947" t="7001" r="5219" b="8624"/>
          <a:stretch/>
        </p:blipFill>
        <p:spPr>
          <a:xfrm>
            <a:off x="0" y="0"/>
            <a:ext cx="9144000" cy="6858000"/>
          </a:xfrm>
          <a:prstGeom prst="rect">
            <a:avLst/>
          </a:prstGeom>
        </p:spPr>
      </p:pic>
    </p:spTree>
    <p:extLst>
      <p:ext uri="{BB962C8B-B14F-4D97-AF65-F5344CB8AC3E}">
        <p14:creationId xmlns:p14="http://schemas.microsoft.com/office/powerpoint/2010/main" val="26392660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35659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55814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49173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704729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Wollaton 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6852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Wollaton-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1591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wollaton-hall-and-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93422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953638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5216703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957392"/>
          </a:xfrm>
          <a:prstGeom prst="rect">
            <a:avLst/>
          </a:prstGeom>
        </p:spPr>
      </p:pic>
    </p:spTree>
    <p:extLst>
      <p:ext uri="{BB962C8B-B14F-4D97-AF65-F5344CB8AC3E}">
        <p14:creationId xmlns:p14="http://schemas.microsoft.com/office/powerpoint/2010/main" val="27819778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wollaton-park-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5673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1504490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71400"/>
            <a:ext cx="9252520" cy="7029400"/>
          </a:xfrm>
          <a:prstGeom prst="rect">
            <a:avLst/>
          </a:prstGeom>
        </p:spPr>
      </p:pic>
    </p:spTree>
    <p:extLst>
      <p:ext uri="{BB962C8B-B14F-4D97-AF65-F5344CB8AC3E}">
        <p14:creationId xmlns:p14="http://schemas.microsoft.com/office/powerpoint/2010/main" val="20319522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2"/>
            <a:ext cx="9144000" cy="394716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6378"/>
          <a:stretch/>
        </p:blipFill>
        <p:spPr>
          <a:xfrm>
            <a:off x="0" y="3945448"/>
            <a:ext cx="2813745" cy="2912552"/>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9575"/>
          <a:stretch/>
        </p:blipFill>
        <p:spPr>
          <a:xfrm>
            <a:off x="2813744" y="3945448"/>
            <a:ext cx="3198415" cy="2912552"/>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l="3323" t="4899" r="1416" b="30301"/>
          <a:stretch/>
        </p:blipFill>
        <p:spPr>
          <a:xfrm>
            <a:off x="4686300" y="3945447"/>
            <a:ext cx="4536776" cy="2883977"/>
          </a:xfrm>
          <a:prstGeom prst="rect">
            <a:avLst/>
          </a:prstGeom>
        </p:spPr>
      </p:pic>
    </p:spTree>
    <p:extLst>
      <p:ext uri="{BB962C8B-B14F-4D97-AF65-F5344CB8AC3E}">
        <p14:creationId xmlns:p14="http://schemas.microsoft.com/office/powerpoint/2010/main" val="30721206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10736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Wollaton-Hall-Camellia-Hous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42855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43595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036"/>
            <a:ext cx="9144000" cy="6811963"/>
          </a:xfrm>
          <a:prstGeom prst="rect">
            <a:avLst/>
          </a:prstGeom>
        </p:spPr>
      </p:pic>
    </p:spTree>
    <p:extLst>
      <p:ext uri="{BB962C8B-B14F-4D97-AF65-F5344CB8AC3E}">
        <p14:creationId xmlns:p14="http://schemas.microsoft.com/office/powerpoint/2010/main" val="6040012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3108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38642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Título"/>
          <p:cNvSpPr>
            <a:spLocks noGrp="1"/>
          </p:cNvSpPr>
          <p:nvPr>
            <p:ph type="title"/>
          </p:nvPr>
        </p:nvSpPr>
        <p:spPr>
          <a:xfrm>
            <a:off x="914400" y="2420938"/>
            <a:ext cx="7772400" cy="1152525"/>
          </a:xfrm>
        </p:spPr>
        <p:txBody>
          <a:bodyPr/>
          <a:lstStyle/>
          <a:p>
            <a:pPr eaLnBrk="1" hangingPunct="1"/>
            <a:r>
              <a:rPr lang="es-ES" dirty="0"/>
              <a:t>OXFORDSHIRE</a:t>
            </a:r>
          </a:p>
        </p:txBody>
      </p:sp>
    </p:spTree>
    <p:extLst>
      <p:ext uri="{BB962C8B-B14F-4D97-AF65-F5344CB8AC3E}">
        <p14:creationId xmlns:p14="http://schemas.microsoft.com/office/powerpoint/2010/main" val="15139122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p:txBody>
          <a:bodyPr/>
          <a:lstStyle/>
          <a:p>
            <a:pPr eaLnBrk="1" hangingPunct="1"/>
            <a:r>
              <a:rPr lang="es-ES" dirty="0"/>
              <a:t>Broughton Castle</a:t>
            </a:r>
          </a:p>
        </p:txBody>
      </p:sp>
      <p:sp>
        <p:nvSpPr>
          <p:cNvPr id="52227" name="2 Marcador de contenido"/>
          <p:cNvSpPr>
            <a:spLocks noGrp="1"/>
          </p:cNvSpPr>
          <p:nvPr>
            <p:ph sz="quarter" idx="1"/>
          </p:nvPr>
        </p:nvSpPr>
        <p:spPr/>
        <p:txBody>
          <a:bodyPr/>
          <a:lstStyle/>
          <a:p>
            <a:pPr eaLnBrk="1" hangingPunct="1"/>
            <a:r>
              <a:rPr lang="es-ES" sz="2400" b="1" dirty="0"/>
              <a:t>Broughton Castle</a:t>
            </a:r>
            <a:r>
              <a:rPr lang="es-ES" sz="2400" dirty="0"/>
              <a:t> es un casa señorial medieval  situada en el pueblo de Broughton , que esta de aproximadamente dos kilómetros al sudoeste de Banbury , Oxfordshire , Inglaterra.</a:t>
            </a:r>
          </a:p>
          <a:p>
            <a:pPr eaLnBrk="1" hangingPunct="1"/>
            <a:r>
              <a:rPr lang="es-ES" sz="2400" dirty="0"/>
              <a:t>Fue construida como una casa de campo por Sir John de Broughton en 1300 en un lugar en la confluencia de tres corrientes creado un lugar idóneo para una mansión con foso.</a:t>
            </a:r>
          </a:p>
          <a:p>
            <a:pPr eaLnBrk="1" hangingPunct="1"/>
            <a:r>
              <a:rPr lang="es-ES" sz="2400" dirty="0"/>
              <a:t> La casa fue vendida en 1377 a Guillermo de Wykeham , obispo de Winchester.</a:t>
            </a:r>
          </a:p>
          <a:p>
            <a:pPr eaLnBrk="1" hangingPunct="1"/>
            <a:r>
              <a:rPr lang="en-US" sz="2400" dirty="0"/>
              <a:t>La casa original fue almenada por Sir Thomas Wykeham en 1406. </a:t>
            </a:r>
            <a:endParaRPr lang="es-ES" sz="2400" dirty="0"/>
          </a:p>
        </p:txBody>
      </p:sp>
    </p:spTree>
    <p:extLst>
      <p:ext uri="{BB962C8B-B14F-4D97-AF65-F5344CB8AC3E}">
        <p14:creationId xmlns:p14="http://schemas.microsoft.com/office/powerpoint/2010/main" val="23712956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7041976" cy="5039072"/>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En 1451 pasó por herencia a la familia Fiennes ( barones Saye y Sele ). </a:t>
            </a:r>
          </a:p>
          <a:p>
            <a:pPr marL="274320" indent="-274320" eaLnBrk="1" fontAlgn="auto" hangingPunct="1">
              <a:spcBef>
                <a:spcPts val="580"/>
              </a:spcBef>
              <a:spcAft>
                <a:spcPts val="0"/>
              </a:spcAft>
              <a:buFont typeface="Wingdings 2"/>
              <a:buChar char=""/>
              <a:defRPr/>
            </a:pPr>
            <a:r>
              <a:rPr lang="es-ES" dirty="0"/>
              <a:t>A partir de 1550 Richard Fiennes ha transformado la casa medieval en una casa en el entramado .  </a:t>
            </a:r>
          </a:p>
          <a:p>
            <a:pPr marL="274320" indent="-274320" eaLnBrk="1" fontAlgn="auto" hangingPunct="1">
              <a:spcBef>
                <a:spcPts val="580"/>
              </a:spcBef>
              <a:spcAft>
                <a:spcPts val="0"/>
              </a:spcAft>
              <a:buFont typeface="Wingdings 2"/>
              <a:buChar char=""/>
              <a:defRPr/>
            </a:pPr>
            <a:r>
              <a:rPr lang="es-ES" dirty="0"/>
              <a:t>En el siglo XVII , William Fiennes, 1r vizconde Saye y Sele fue uno de los principales activistas en contra de Carlos I .</a:t>
            </a:r>
          </a:p>
          <a:p>
            <a:pPr marL="274320" indent="-274320" eaLnBrk="1" fontAlgn="auto" hangingPunct="1">
              <a:spcBef>
                <a:spcPts val="580"/>
              </a:spcBef>
              <a:spcAft>
                <a:spcPts val="0"/>
              </a:spcAft>
              <a:buFont typeface="Wingdings 2"/>
              <a:buChar char=""/>
              <a:defRPr/>
            </a:pPr>
            <a:r>
              <a:rPr lang="es-ES" dirty="0"/>
              <a:t> Levantó tropas para luchar contra el rey en la inconclusa batalla de Edgehill en 1642. </a:t>
            </a:r>
          </a:p>
          <a:p>
            <a:pPr marL="274320" indent="-274320" eaLnBrk="1" fontAlgn="auto" hangingPunct="1">
              <a:spcBef>
                <a:spcPts val="580"/>
              </a:spcBef>
              <a:spcAft>
                <a:spcPts val="0"/>
              </a:spcAft>
              <a:buFont typeface="Wingdings 2"/>
              <a:buChar char=""/>
              <a:defRPr/>
            </a:pPr>
            <a:r>
              <a:rPr lang="es-ES" dirty="0"/>
              <a:t>Las tropas realistas  más tarde sitiaron el castillo, superando a los defensores y ocupando el castillo por un tiempo. </a:t>
            </a:r>
          </a:p>
          <a:p>
            <a:pPr marL="274320" indent="-274320" eaLnBrk="1" fontAlgn="auto" hangingPunct="1">
              <a:spcBef>
                <a:spcPts val="580"/>
              </a:spcBef>
              <a:spcAft>
                <a:spcPts val="0"/>
              </a:spcAft>
              <a:buFont typeface="Wingdings 2"/>
              <a:buNone/>
              <a:defRPr/>
            </a:pPr>
            <a:r>
              <a:rPr lang="es-ES" dirty="0"/>
              <a:t>    </a:t>
            </a:r>
          </a:p>
        </p:txBody>
      </p:sp>
    </p:spTree>
    <p:extLst>
      <p:ext uri="{BB962C8B-B14F-4D97-AF65-F5344CB8AC3E}">
        <p14:creationId xmlns:p14="http://schemas.microsoft.com/office/powerpoint/2010/main" val="21869584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836712"/>
            <a:ext cx="7169224" cy="5637240"/>
          </a:xfrm>
        </p:spPr>
        <p:txBody>
          <a:bodyPr/>
          <a:lstStyle/>
          <a:p>
            <a:r>
              <a:rPr lang="es-ES" dirty="0"/>
              <a:t> Broughton cayó en decadencia en el siglo XIX, pero fue finalmente rescatado por Federico Fiennes, 16º Lord Saye y Sele, que trajo en el destacado victoriano arquitecto Sir George Gilbert Scott . </a:t>
            </a:r>
          </a:p>
          <a:p>
            <a:r>
              <a:rPr lang="es-ES" dirty="0"/>
              <a:t> Sigue siendo el hogar de la familia Fiennes y actualmente vive en el 21º Barón y su esposa . </a:t>
            </a:r>
          </a:p>
        </p:txBody>
      </p:sp>
    </p:spTree>
    <p:extLst>
      <p:ext uri="{BB962C8B-B14F-4D97-AF65-F5344CB8AC3E}">
        <p14:creationId xmlns:p14="http://schemas.microsoft.com/office/powerpoint/2010/main" val="15243705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roughton Castle.-Oxfordshir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1561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Broughton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65684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roughton Castle.-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7414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roughton Castl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624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roughton-0033-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8332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roughton-0039-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5763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3 Imagen" descr="Broughton Castle_garden.-Oxfordshir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3049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roughton Castle_garden.-Oxfordshi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3350"/>
            <a:ext cx="9144000" cy="659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0421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roughton Castle_garden.-Oxfordshir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50972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roughton Castl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0372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roughton_castle_garden.-Oxfor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1063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roughton Castl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2331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roughton Castle_garden.-Oxford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678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roughton Castl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456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roughton-Castle.-Lady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5678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roughton Castle.-5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2756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Broughton Castle.-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493596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roughton_house_and_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4354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9144000" cy="6858000"/>
          </a:xfrm>
          <a:prstGeom prst="rect">
            <a:avLst/>
          </a:prstGeom>
        </p:spPr>
      </p:pic>
    </p:spTree>
    <p:extLst>
      <p:ext uri="{BB962C8B-B14F-4D97-AF65-F5344CB8AC3E}">
        <p14:creationId xmlns:p14="http://schemas.microsoft.com/office/powerpoint/2010/main" val="102760867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0" y="0"/>
            <a:ext cx="9144000" cy="6858000"/>
          </a:xfrm>
          <a:prstGeom prst="rect">
            <a:avLst/>
          </a:prstGeom>
        </p:spPr>
      </p:pic>
    </p:spTree>
    <p:extLst>
      <p:ext uri="{BB962C8B-B14F-4D97-AF65-F5344CB8AC3E}">
        <p14:creationId xmlns:p14="http://schemas.microsoft.com/office/powerpoint/2010/main" val="74710894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381448814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84"/>
          <a:stretch/>
        </p:blipFill>
        <p:spPr>
          <a:xfrm>
            <a:off x="0" y="0"/>
            <a:ext cx="9144000" cy="6858000"/>
          </a:xfrm>
          <a:prstGeom prst="rect">
            <a:avLst/>
          </a:prstGeom>
        </p:spPr>
      </p:pic>
    </p:spTree>
    <p:extLst>
      <p:ext uri="{BB962C8B-B14F-4D97-AF65-F5344CB8AC3E}">
        <p14:creationId xmlns:p14="http://schemas.microsoft.com/office/powerpoint/2010/main" val="6528895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9144000" cy="6858000"/>
          </a:xfrm>
          <a:prstGeom prst="rect">
            <a:avLst/>
          </a:prstGeom>
        </p:spPr>
      </p:pic>
    </p:spTree>
    <p:extLst>
      <p:ext uri="{BB962C8B-B14F-4D97-AF65-F5344CB8AC3E}">
        <p14:creationId xmlns:p14="http://schemas.microsoft.com/office/powerpoint/2010/main" val="41361498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9144000" cy="6858000"/>
          </a:xfrm>
          <a:prstGeom prst="rect">
            <a:avLst/>
          </a:prstGeom>
        </p:spPr>
      </p:pic>
    </p:spTree>
    <p:extLst>
      <p:ext uri="{BB962C8B-B14F-4D97-AF65-F5344CB8AC3E}">
        <p14:creationId xmlns:p14="http://schemas.microsoft.com/office/powerpoint/2010/main" val="15987317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9144000" cy="6858000"/>
          </a:xfrm>
          <a:prstGeom prst="rect">
            <a:avLst/>
          </a:prstGeom>
        </p:spPr>
      </p:pic>
    </p:spTree>
    <p:extLst>
      <p:ext uri="{BB962C8B-B14F-4D97-AF65-F5344CB8AC3E}">
        <p14:creationId xmlns:p14="http://schemas.microsoft.com/office/powerpoint/2010/main" val="215821810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46"/>
          <a:stretch/>
        </p:blipFill>
        <p:spPr>
          <a:xfrm>
            <a:off x="0" y="0"/>
            <a:ext cx="9144000" cy="6858000"/>
          </a:xfrm>
          <a:prstGeom prst="rect">
            <a:avLst/>
          </a:prstGeom>
        </p:spPr>
      </p:pic>
    </p:spTree>
    <p:extLst>
      <p:ext uri="{BB962C8B-B14F-4D97-AF65-F5344CB8AC3E}">
        <p14:creationId xmlns:p14="http://schemas.microsoft.com/office/powerpoint/2010/main" val="219420302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28574" y="0"/>
            <a:ext cx="9115426" cy="6858000"/>
          </a:xfrm>
          <a:prstGeom prst="rect">
            <a:avLst/>
          </a:prstGeom>
        </p:spPr>
      </p:pic>
    </p:spTree>
    <p:extLst>
      <p:ext uri="{BB962C8B-B14F-4D97-AF65-F5344CB8AC3E}">
        <p14:creationId xmlns:p14="http://schemas.microsoft.com/office/powerpoint/2010/main" val="7000288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152267947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9144000" cy="6858000"/>
          </a:xfrm>
          <a:prstGeom prst="rect">
            <a:avLst/>
          </a:prstGeom>
        </p:spPr>
      </p:pic>
    </p:spTree>
    <p:extLst>
      <p:ext uri="{BB962C8B-B14F-4D97-AF65-F5344CB8AC3E}">
        <p14:creationId xmlns:p14="http://schemas.microsoft.com/office/powerpoint/2010/main" val="72045549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44"/>
          <a:stretch/>
        </p:blipFill>
        <p:spPr>
          <a:xfrm>
            <a:off x="16568" y="0"/>
            <a:ext cx="455543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0"/>
            <a:ext cx="4545137" cy="6858000"/>
          </a:xfrm>
          <a:prstGeom prst="rect">
            <a:avLst/>
          </a:prstGeom>
        </p:spPr>
      </p:pic>
    </p:spTree>
    <p:extLst>
      <p:ext uri="{BB962C8B-B14F-4D97-AF65-F5344CB8AC3E}">
        <p14:creationId xmlns:p14="http://schemas.microsoft.com/office/powerpoint/2010/main" val="31689742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TotalTime>
  <Words>1715</Words>
  <Application>Microsoft Office PowerPoint</Application>
  <PresentationFormat>Presentación en pantalla (4:3)</PresentationFormat>
  <Paragraphs>270</Paragraphs>
  <Slides>124</Slides>
  <Notes>104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1_Default Theme</vt:lpstr>
      <vt:lpstr>EUROPA.-LA VUELTA AL MUNDO EN 885 JARDINES.-REINO UNIDO.- Felley Priory Gardens.-Hodsock Priory.-Newstead Abbey .-Wollaton Hall.-Broughton Castle </vt:lpstr>
      <vt:lpstr>Felley Priory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Hodsock Priory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Newstead Abbey Historic House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Wollaton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OXFORDSHIRE</vt:lpstr>
      <vt:lpstr>Broughton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JARDINES.-REINO UNIDO.- Felley Priory Gardens.-Hodsock Priory.-Newstead Abbey .-Wollaton Hall.-Broughton Castle</dc:title>
  <dc:creator>Josep</dc:creator>
  <cp:lastModifiedBy>Usuario</cp:lastModifiedBy>
  <cp:revision>2</cp:revision>
  <dcterms:created xsi:type="dcterms:W3CDTF">2016-03-05T08:36:59Z</dcterms:created>
  <dcterms:modified xsi:type="dcterms:W3CDTF">2018-03-09T11:54:28Z</dcterms:modified>
</cp:coreProperties>
</file>