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3" r:id="rId67"/>
    <p:sldId id="321" r:id="rId68"/>
    <p:sldId id="322"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0211C0-7180-4993-8AA6-87C32B8EDF6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769DB-312C-426E-8E66-166A659EC0D1}" type="slidenum">
              <a:rPr lang="es-ES" smtClean="0"/>
              <a:t>‹Nº›</a:t>
            </a:fld>
            <a:endParaRPr lang="es-ES" dirty="0"/>
          </a:p>
        </p:txBody>
      </p:sp>
    </p:spTree>
    <p:extLst>
      <p:ext uri="{BB962C8B-B14F-4D97-AF65-F5344CB8AC3E}">
        <p14:creationId xmlns:p14="http://schemas.microsoft.com/office/powerpoint/2010/main" val="2865722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A83FA80-4E4A-4806-9E5A-B9C4595C1BF2}" type="slidenum">
              <a:rPr lang="es-ES">
                <a:solidFill>
                  <a:prstClr val="black"/>
                </a:solidFill>
              </a:rPr>
              <a:pPr eaLnBrk="1" hangingPunct="1"/>
              <a:t>56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1584176"/>
          </a:xfrm>
        </p:spPr>
        <p:txBody>
          <a:bodyPr>
            <a:noAutofit/>
          </a:bodyPr>
          <a:lstStyle/>
          <a:p>
            <a:r>
              <a:rPr lang="es-ES" sz="3200" dirty="0"/>
              <a:t>EUROPA.-LA VUELTA AL MUNDO EN 885 JARDINES.-REINO UNIDO.-</a:t>
            </a:r>
            <a:br>
              <a:rPr lang="es-ES" sz="3200" dirty="0"/>
            </a:br>
            <a:r>
              <a:rPr lang="es-ES" sz="3200" dirty="0"/>
              <a:t>GLOUCESTERSHIRE</a:t>
            </a:r>
          </a:p>
        </p:txBody>
      </p:sp>
      <p:sp>
        <p:nvSpPr>
          <p:cNvPr id="3" name="2 Subtítulo"/>
          <p:cNvSpPr>
            <a:spLocks noGrp="1"/>
          </p:cNvSpPr>
          <p:nvPr>
            <p:ph type="subTitle" idx="1"/>
          </p:nvPr>
        </p:nvSpPr>
        <p:spPr>
          <a:xfrm>
            <a:off x="4347882" y="414908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Barnsley House</a:t>
            </a:r>
          </a:p>
        </p:txBody>
      </p:sp>
      <p:sp>
        <p:nvSpPr>
          <p:cNvPr id="7171" name="2 Marcador de contenido"/>
          <p:cNvSpPr>
            <a:spLocks noGrp="1"/>
          </p:cNvSpPr>
          <p:nvPr>
            <p:ph sz="quarter" idx="1"/>
          </p:nvPr>
        </p:nvSpPr>
        <p:spPr>
          <a:xfrm>
            <a:off x="914400" y="1447800"/>
            <a:ext cx="7113984" cy="5149850"/>
          </a:xfrm>
        </p:spPr>
        <p:txBody>
          <a:bodyPr>
            <a:normAutofit/>
          </a:bodyPr>
          <a:lstStyle/>
          <a:p>
            <a:pPr eaLnBrk="1" hangingPunct="1"/>
            <a:r>
              <a:rPr lang="es-ES" sz="2400" dirty="0"/>
              <a:t>Jardín realizados desde 1952, en un entorno como elementos de piedra de Cotswold, por Rosemary Verey.</a:t>
            </a:r>
          </a:p>
          <a:p>
            <a:pPr eaLnBrk="1" hangingPunct="1"/>
            <a:r>
              <a:rPr lang="es-ES" sz="2400" dirty="0"/>
              <a:t>Un jardín importante e influyente. </a:t>
            </a:r>
          </a:p>
          <a:p>
            <a:pPr eaLnBrk="1" hangingPunct="1"/>
            <a:r>
              <a:rPr lang="es-ES" sz="2400" dirty="0"/>
              <a:t>El jardín de </a:t>
            </a:r>
            <a:r>
              <a:rPr lang="es-ES" dirty="0"/>
              <a:t>16.000 m2</a:t>
            </a:r>
            <a:r>
              <a:rPr lang="es-ES" sz="2400" dirty="0"/>
              <a:t> combina diferentes estilos en una combinación ingeniosa y agradable con colores sutiles y bellas  coordinación de  texturas. </a:t>
            </a:r>
          </a:p>
          <a:p>
            <a:pPr eaLnBrk="1" hangingPunct="1"/>
            <a:r>
              <a:rPr lang="es-ES" sz="2400" dirty="0"/>
              <a:t>La huerta tiene muchas camas pequeñas y árboles frutales en espaldera contra las paredes de piedra de Cotswold y setos de boj en </a:t>
            </a:r>
            <a:r>
              <a:rPr lang="es-ES" dirty="0"/>
              <a:t>los</a:t>
            </a:r>
            <a:r>
              <a:rPr lang="es-ES" sz="2400" dirty="0"/>
              <a:t>  bordes de los caminos. </a:t>
            </a:r>
          </a:p>
        </p:txBody>
      </p:sp>
    </p:spTree>
    <p:extLst>
      <p:ext uri="{BB962C8B-B14F-4D97-AF65-F5344CB8AC3E}">
        <p14:creationId xmlns:p14="http://schemas.microsoft.com/office/powerpoint/2010/main" val="4009734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041976" cy="5399087"/>
          </a:xfrm>
        </p:spPr>
        <p:txBody>
          <a:bodyPr>
            <a:normAutofit/>
          </a:bodyPr>
          <a:lstStyle/>
          <a:p>
            <a:r>
              <a:rPr lang="es-ES" sz="2400" dirty="0"/>
              <a:t>El paseo del famoso túnel de lluvia de oro, con glicinas y allium está en su mejor momento a finales de mayo y principios de junio.</a:t>
            </a:r>
          </a:p>
          <a:p>
            <a:r>
              <a:rPr lang="es-ES" sz="2400" dirty="0"/>
              <a:t>La casa data de 1697 y el jardín está cerrado por tres lados por un muro de piedra que data de 1770. </a:t>
            </a:r>
          </a:p>
          <a:p>
            <a:r>
              <a:rPr lang="es-ES" sz="2400" dirty="0"/>
              <a:t>El jardín fue creado por Rosemary Verey después de que ella y su esposo David Verey heredaran la propiedad de su padre en 1951. </a:t>
            </a:r>
          </a:p>
          <a:p>
            <a:r>
              <a:rPr lang="es-ES" sz="2400" dirty="0"/>
              <a:t>Ha aparecido en muchos  programas  de jardinería en televisión.</a:t>
            </a:r>
          </a:p>
          <a:p>
            <a:endParaRPr lang="es-ES" dirty="0"/>
          </a:p>
        </p:txBody>
      </p:sp>
    </p:spTree>
    <p:extLst>
      <p:ext uri="{BB962C8B-B14F-4D97-AF65-F5344CB8AC3E}">
        <p14:creationId xmlns:p14="http://schemas.microsoft.com/office/powerpoint/2010/main" val="378576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Barnsley.-sig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20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arnsle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887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Barnskley Housei,.-Living room 0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915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arnsley Gardens.-alleeheliantha.jpg"/>
          <p:cNvPicPr>
            <a:picLocks noChangeAspect="1"/>
          </p:cNvPicPr>
          <p:nvPr/>
        </p:nvPicPr>
        <p:blipFill rotWithShape="1">
          <a:blip r:embed="rId2">
            <a:extLst>
              <a:ext uri="{28A0092B-C50C-407E-A947-70E740481C1C}">
                <a14:useLocalDpi xmlns:a14="http://schemas.microsoft.com/office/drawing/2010/main" val="0"/>
              </a:ext>
            </a:extLst>
          </a:blip>
          <a:srcRect b="5822"/>
          <a:stretch/>
        </p:blipFill>
        <p:spPr bwMode="auto">
          <a:xfrm>
            <a:off x="0" y="0"/>
            <a:ext cx="9899650" cy="6992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706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arnsley Gardens.-alleehelainth4a.jpg"/>
          <p:cNvPicPr>
            <a:picLocks noChangeAspect="1"/>
          </p:cNvPicPr>
          <p:nvPr/>
        </p:nvPicPr>
        <p:blipFill rotWithShape="1">
          <a:blip r:embed="rId2">
            <a:extLst>
              <a:ext uri="{28A0092B-C50C-407E-A947-70E740481C1C}">
                <a14:useLocalDpi xmlns:a14="http://schemas.microsoft.com/office/drawing/2010/main" val="0"/>
              </a:ext>
            </a:extLst>
          </a:blip>
          <a:srcRect b="7375"/>
          <a:stretch/>
        </p:blipFill>
        <p:spPr bwMode="auto">
          <a:xfrm>
            <a:off x="0" y="0"/>
            <a:ext cx="10007600" cy="695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91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arnsley-house-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982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arnsl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310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arnsl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782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Barnsley House .-Cirences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50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arnsley-house-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15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rnsley_house_garden.-Gloucester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032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arnsley .-Bool with pavill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12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rnsley_house_garden.-Gloucester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252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arnsley.-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74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arnsley.-favorite chai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255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rnsley.-alleecytis4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539288" cy="715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151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arnsley.-alleecytis5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82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874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arnsley.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492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arnsley Gardens.-pelouse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90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arnsley.-courint5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717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Barnsley.-courint9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969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rnsley.-courint10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050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arnsl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67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arnsley.-potage1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803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arnsley.-potage6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371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arnsley.-UK.-potag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302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arnsley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920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arnsley House.-3-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765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arnsley House.-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Barnsley House.-The Tunnel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523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arnsley_house_garden.-Gloucester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321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rnsley_house_garden.-Gloucester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970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atsford.-bouddha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194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Batsford Arboretum</a:t>
            </a:r>
          </a:p>
        </p:txBody>
      </p:sp>
      <p:sp>
        <p:nvSpPr>
          <p:cNvPr id="41987" name="2 Marcador de contenido"/>
          <p:cNvSpPr>
            <a:spLocks noGrp="1"/>
          </p:cNvSpPr>
          <p:nvPr>
            <p:ph sz="quarter" idx="1"/>
          </p:nvPr>
        </p:nvSpPr>
        <p:spPr/>
        <p:txBody>
          <a:bodyPr/>
          <a:lstStyle/>
          <a:p>
            <a:r>
              <a:rPr lang="es-ES" sz="2400" b="1" dirty="0"/>
              <a:t>Batsford Arboretum</a:t>
            </a:r>
            <a:r>
              <a:rPr lang="es-ES" sz="2400" dirty="0"/>
              <a:t> es un arboreto de  (220.000 m </a:t>
            </a:r>
            <a:r>
              <a:rPr lang="es-ES" sz="2400" baseline="30000" dirty="0"/>
              <a:t>2)</a:t>
            </a:r>
            <a:r>
              <a:rPr lang="es-ES" sz="2400" dirty="0"/>
              <a:t> y jardín botánico cerca de Batsford en Gloucestershire , Inglaterra, alrededor de 1 ½ millas al noroeste de Moreton-in-Marsh .</a:t>
            </a:r>
          </a:p>
          <a:p>
            <a:r>
              <a:rPr lang="es-ES" sz="2400" dirty="0"/>
              <a:t> Es propiedad y está gestionado por la Fundación Batsford, una organización benéfica registrada,  y está abierto al público diariamente en la mayor parte del año. </a:t>
            </a:r>
          </a:p>
          <a:p>
            <a:r>
              <a:rPr lang="es-ES" sz="2400" dirty="0"/>
              <a:t>El arboreto se encuentra en la escarpa de Cotswold y contiene cerca de 2.900 árboles, con una gran colección de arces japoneses, magnolias y pinos.</a:t>
            </a:r>
          </a:p>
        </p:txBody>
      </p:sp>
    </p:spTree>
    <p:extLst>
      <p:ext uri="{BB962C8B-B14F-4D97-AF65-F5344CB8AC3E}">
        <p14:creationId xmlns:p14="http://schemas.microsoft.com/office/powerpoint/2010/main" val="3325085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549275"/>
            <a:ext cx="7113984" cy="5470525"/>
          </a:xfrm>
        </p:spPr>
        <p:txBody>
          <a:bodyPr/>
          <a:lstStyle/>
          <a:p>
            <a:r>
              <a:rPr lang="es-ES" sz="2400" dirty="0"/>
              <a:t>Se mantiene la colección nacional de </a:t>
            </a:r>
            <a:r>
              <a:rPr lang="es-ES" sz="2400" i="1" dirty="0"/>
              <a:t>Prunus</a:t>
            </a:r>
            <a:r>
              <a:rPr lang="es-ES" sz="2400" dirty="0"/>
              <a:t> (sato-sakura Group) - flor de cerezo japonés) - en la Colección Nacional de Plantas NCCPG sistema gestionado por el Consejo Nacional para la Conservación de Plantas y Jardines .</a:t>
            </a:r>
          </a:p>
          <a:p>
            <a:r>
              <a:rPr lang="es-ES" sz="2400" dirty="0"/>
              <a:t> La finca de </a:t>
            </a:r>
            <a:r>
              <a:rPr lang="es-ES" sz="2400" b="1" dirty="0"/>
              <a:t>Batsford Park</a:t>
            </a:r>
            <a:r>
              <a:rPr lang="es-ES" sz="2400" dirty="0"/>
              <a:t> fue heredada en 1886 por Algernon Freeman-Mitford, 1er Barón Redesdale . </a:t>
            </a:r>
          </a:p>
          <a:p>
            <a:r>
              <a:rPr lang="es-ES" sz="2400" dirty="0"/>
              <a:t>Había viajado mucho en Asia y desarrolló el jardín como un "salvaje" paisaje con plantas naturales inspiradas en la práctica de China y Japón.</a:t>
            </a:r>
          </a:p>
          <a:p>
            <a:endParaRPr lang="es-ES" dirty="0"/>
          </a:p>
        </p:txBody>
      </p:sp>
    </p:spTree>
    <p:extLst>
      <p:ext uri="{BB962C8B-B14F-4D97-AF65-F5344CB8AC3E}">
        <p14:creationId xmlns:p14="http://schemas.microsoft.com/office/powerpoint/2010/main" val="786557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atsford.-vuecha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23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atsford.-bouddha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10260013"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845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atsford Arboretu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851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tsford Arboretum.-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915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atsford-Arboretum-brid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765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Berkeley Castle</a:t>
            </a:r>
          </a:p>
        </p:txBody>
      </p:sp>
      <p:sp>
        <p:nvSpPr>
          <p:cNvPr id="49155" name="2 Marcador de contenido"/>
          <p:cNvSpPr>
            <a:spLocks noGrp="1"/>
          </p:cNvSpPr>
          <p:nvPr>
            <p:ph sz="quarter" idx="1"/>
          </p:nvPr>
        </p:nvSpPr>
        <p:spPr/>
        <p:txBody>
          <a:bodyPr/>
          <a:lstStyle/>
          <a:p>
            <a:r>
              <a:rPr lang="es-ES" sz="2400" b="1" dirty="0"/>
              <a:t>El castillo de Berkeley</a:t>
            </a:r>
            <a:r>
              <a:rPr lang="es-ES" sz="2400" dirty="0"/>
              <a:t> es un castillo en la ciudad de Berkeley , Gloucestershire, Reino Unido . </a:t>
            </a:r>
          </a:p>
          <a:p>
            <a:r>
              <a:rPr lang="es-ES" sz="2400" dirty="0"/>
              <a:t>Los orígenes del castillo se remontan al siglo XI y ha sido designado por Patrimonio Inglés como un grado I de protección. </a:t>
            </a:r>
          </a:p>
          <a:p>
            <a:r>
              <a:rPr lang="es-ES" sz="2400" dirty="0"/>
              <a:t>El castillo se ha mantenido dentro de la familia de Berkeley , ya que se reconstruyó en el siglo XII, a excepción de un período de la propiedad real de los Tudor . </a:t>
            </a:r>
          </a:p>
          <a:p>
            <a:r>
              <a:rPr lang="es-ES" sz="2400" dirty="0"/>
              <a:t>Tradicionalmente era conocido por la escena del asesinato del rey Eduardo II en 1327.</a:t>
            </a:r>
          </a:p>
          <a:p>
            <a:pPr eaLnBrk="1" hangingPunct="1"/>
            <a:endParaRPr lang="es-ES" sz="2400" dirty="0"/>
          </a:p>
        </p:txBody>
      </p:sp>
    </p:spTree>
    <p:extLst>
      <p:ext uri="{BB962C8B-B14F-4D97-AF65-F5344CB8AC3E}">
        <p14:creationId xmlns:p14="http://schemas.microsoft.com/office/powerpoint/2010/main" val="2250339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611560" y="404813"/>
            <a:ext cx="7344816" cy="5614987"/>
          </a:xfrm>
        </p:spPr>
        <p:txBody>
          <a:bodyPr/>
          <a:lstStyle/>
          <a:p>
            <a:r>
              <a:rPr lang="es-ES" sz="2400" dirty="0"/>
              <a:t>El castillo es el castillo más antiguo continuamente ocupado  en Inglaterra después de las fortalezas reales de la Torre de Londres y el Castillo de Windsor y el más antiguo que  continua poseído y ocupado por la misma familia. </a:t>
            </a:r>
          </a:p>
          <a:p>
            <a:r>
              <a:rPr lang="es-ES" sz="2400" dirty="0"/>
              <a:t>La familia de Berkeley dividen su tiempo entre el castillo y su otro hogar, Spetchley Park, a las afueras de Worcester, que ha sido propiedad de la familia desde 1606.</a:t>
            </a:r>
          </a:p>
        </p:txBody>
      </p:sp>
    </p:spTree>
    <p:extLst>
      <p:ext uri="{BB962C8B-B14F-4D97-AF65-F5344CB8AC3E}">
        <p14:creationId xmlns:p14="http://schemas.microsoft.com/office/powerpoint/2010/main" val="2295822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erkeley_castle_garden.-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20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erkeley Castl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7371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erkeley_castle_garden.-Gloucestershir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959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erkeley Castle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655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erkeley Garden.-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0334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erkeley_castle_garden.-Gloucestershir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254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Bourton House</a:t>
            </a:r>
          </a:p>
        </p:txBody>
      </p:sp>
      <p:sp>
        <p:nvSpPr>
          <p:cNvPr id="57347" name="2 Marcador de contenido"/>
          <p:cNvSpPr>
            <a:spLocks noGrp="1"/>
          </p:cNvSpPr>
          <p:nvPr>
            <p:ph sz="quarter" idx="1"/>
          </p:nvPr>
        </p:nvSpPr>
        <p:spPr/>
        <p:txBody>
          <a:bodyPr/>
          <a:lstStyle/>
          <a:p>
            <a:pPr eaLnBrk="1" hangingPunct="1"/>
            <a:r>
              <a:rPr lang="es-ES" sz="2400" dirty="0"/>
              <a:t>El jardín fue creado en un plazo de 20 años por los antiguos propietarios, el Sr. y la Sra. R Paice. </a:t>
            </a:r>
          </a:p>
          <a:p>
            <a:pPr eaLnBrk="1" hangingPunct="1"/>
            <a:r>
              <a:rPr lang="es-ES" sz="2400" dirty="0"/>
              <a:t>Con un nuevo propietario en 2010, continúa evolucionando y desarrollándose en el cuidado de muchos años de servicio del Jefe jardinero Paul Nicholls y su asistente Jacky Rae.</a:t>
            </a:r>
          </a:p>
          <a:p>
            <a:pPr eaLnBrk="1" hangingPunct="1"/>
            <a:r>
              <a:rPr lang="es-ES" dirty="0"/>
              <a:t>G</a:t>
            </a:r>
            <a:r>
              <a:rPr lang="es-ES" sz="2400" dirty="0"/>
              <a:t>alardonado intensamente plantó tres hectáreas de jardín que rodea una casa solariega del siglo XVIII.</a:t>
            </a:r>
          </a:p>
          <a:p>
            <a:pPr eaLnBrk="1" hangingPunct="1">
              <a:buFont typeface="Wingdings 2" pitchFamily="18" charset="2"/>
              <a:buNone/>
            </a:pPr>
            <a:endParaRPr lang="es-ES" sz="2400" dirty="0"/>
          </a:p>
        </p:txBody>
      </p:sp>
    </p:spTree>
    <p:extLst>
      <p:ext uri="{BB962C8B-B14F-4D97-AF65-F5344CB8AC3E}">
        <p14:creationId xmlns:p14="http://schemas.microsoft.com/office/powerpoint/2010/main" val="2901246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sz="2400" dirty="0"/>
              <a:t>El jardín cuenta con amplias fronteras herbáceas, con combinaciones impresionantes planta, color y textura e imaginativa setos, incluyendo un jardín nudo, parterre y setos, las características del agua incluyen un estanque Basket levantó de la Exposición Universal de 1851, una casa de sombra única con las nuevas  plantas y muchas macetas plantadas de forma creativa. </a:t>
            </a:r>
          </a:p>
          <a:p>
            <a:pPr eaLnBrk="1" hangingPunct="1"/>
            <a:r>
              <a:rPr lang="es-ES" sz="2400" dirty="0"/>
              <a:t>Lo inusual, raro y exótico hacen de este jardín  una delicia para los cultivador.</a:t>
            </a:r>
          </a:p>
          <a:p>
            <a:pPr eaLnBrk="1" hangingPunct="1"/>
            <a:r>
              <a:rPr lang="es-ES" sz="2400" dirty="0"/>
              <a:t>Topiary (incluido el jardín de nudo , las anchas  fronteras de a herbáceas, casa con sombra inusual y el agua son sus principales características. </a:t>
            </a:r>
          </a:p>
          <a:p>
            <a:pPr eaLnBrk="1" hangingPunct="1"/>
            <a:endParaRPr lang="es-ES" dirty="0"/>
          </a:p>
          <a:p>
            <a:endParaRPr lang="es-ES" dirty="0"/>
          </a:p>
        </p:txBody>
      </p:sp>
    </p:spTree>
    <p:extLst>
      <p:ext uri="{BB962C8B-B14F-4D97-AF65-F5344CB8AC3E}">
        <p14:creationId xmlns:p14="http://schemas.microsoft.com/office/powerpoint/2010/main" val="2551438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erkely Castle Gardens.-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69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ourton House.-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767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ourton House.-England.-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042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urton House.-Engla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636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urton-house-oxfor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0331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ourtton House.-a1 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693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dirty="0"/>
              <a:t>Cerney House</a:t>
            </a:r>
          </a:p>
        </p:txBody>
      </p:sp>
      <p:sp>
        <p:nvSpPr>
          <p:cNvPr id="65539" name="2 Marcador de contenido"/>
          <p:cNvSpPr>
            <a:spLocks noGrp="1"/>
          </p:cNvSpPr>
          <p:nvPr>
            <p:ph sz="quarter" idx="1"/>
          </p:nvPr>
        </p:nvSpPr>
        <p:spPr/>
        <p:txBody>
          <a:bodyPr/>
          <a:lstStyle/>
          <a:p>
            <a:pPr eaLnBrk="1" hangingPunct="1"/>
            <a:r>
              <a:rPr lang="es-ES" sz="2400" dirty="0"/>
              <a:t>Cerney House fue construido aproximadamente en 1660 por la familia Rich, y fue remodelado en estilo georgiano en 1780. </a:t>
            </a:r>
          </a:p>
          <a:p>
            <a:pPr eaLnBrk="1" hangingPunct="1"/>
            <a:r>
              <a:rPr lang="es-ES" sz="2400" dirty="0"/>
              <a:t>Ha sido el hogar de Sir Michael y la señora Isabel Angus y su familia desde 1983. </a:t>
            </a:r>
          </a:p>
          <a:p>
            <a:pPr eaLnBrk="1" hangingPunct="1"/>
            <a:r>
              <a:rPr lang="es-ES" sz="2400" dirty="0"/>
              <a:t>Su hija y su jardinero, Barbara McPherson, han trabajado con Lady Angus para desarrollar el jardín en los últimos años, y esto es un jardín familiar que los propietarios han trabajado muy duro para restaurarlo a su pasado victoriano, incluso con el descubrimiento de la casa de hielo.</a:t>
            </a:r>
          </a:p>
        </p:txBody>
      </p:sp>
    </p:spTree>
    <p:extLst>
      <p:ext uri="{BB962C8B-B14F-4D97-AF65-F5344CB8AC3E}">
        <p14:creationId xmlns:p14="http://schemas.microsoft.com/office/powerpoint/2010/main" val="1509621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erney House.-Taste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657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erney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0308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erney 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9193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erney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164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dirty="0"/>
              <a:t>Dyrnham Park</a:t>
            </a:r>
          </a:p>
        </p:txBody>
      </p:sp>
      <p:sp>
        <p:nvSpPr>
          <p:cNvPr id="70659" name="2 Marcador de contenido"/>
          <p:cNvSpPr>
            <a:spLocks noGrp="1"/>
          </p:cNvSpPr>
          <p:nvPr>
            <p:ph sz="quarter" idx="1"/>
          </p:nvPr>
        </p:nvSpPr>
        <p:spPr/>
        <p:txBody>
          <a:bodyPr/>
          <a:lstStyle/>
          <a:p>
            <a:pPr eaLnBrk="1" hangingPunct="1"/>
            <a:r>
              <a:rPr lang="es-ES" sz="2400" b="1" dirty="0"/>
              <a:t>Dyrham Park</a:t>
            </a:r>
            <a:r>
              <a:rPr lang="es-ES" sz="2400" dirty="0"/>
              <a:t> es una mansión  barroca, un antiguo parque de ciervos, cerca de la aldea de Dyrham en Gloucestershire , Inglaterra. </a:t>
            </a:r>
          </a:p>
          <a:p>
            <a:pPr eaLnBrk="1" hangingPunct="1"/>
            <a:r>
              <a:rPr lang="es-ES" sz="2400" dirty="0"/>
              <a:t>El National Trust la  adquirió en 1961. </a:t>
            </a:r>
          </a:p>
          <a:p>
            <a:pPr eaLnBrk="1" hangingPunct="1"/>
            <a:r>
              <a:rPr lang="es-ES" sz="2400" dirty="0"/>
              <a:t>La casa tiene (1,1 km ²) de jardines y zonas verdes.</a:t>
            </a:r>
          </a:p>
          <a:p>
            <a:pPr eaLnBrk="1" hangingPunct="1"/>
            <a:r>
              <a:rPr lang="es-ES" sz="2400" dirty="0"/>
              <a:t>Conciertos de música popular  al aire libre se llevan a cabo en el parque , obras de teatro, huevos de Pascua, visitas guiadas a la casa, parque y jardín. </a:t>
            </a:r>
          </a:p>
        </p:txBody>
      </p:sp>
    </p:spTree>
    <p:extLst>
      <p:ext uri="{BB962C8B-B14F-4D97-AF65-F5344CB8AC3E}">
        <p14:creationId xmlns:p14="http://schemas.microsoft.com/office/powerpoint/2010/main" val="27766727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ynham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6445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Dyrham_Park_house%2C_east_s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714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Dynham Park..-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6977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Dyrham_park_5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7073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Dyrham_park_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1028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3 Imagen" descr="Dyrham_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4870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Dynham Park.-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4949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Dyrham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9615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Dyrham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7524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Dyrham Park..-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197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Dyrham_Park_garden_ponds,_from_ea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4430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Dyrham Park.-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0747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Dyrham Park.-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8559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2 Imagen" descr="Dyrnham Park.-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1787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r>
              <a:rPr lang="es-ES" dirty="0"/>
              <a:t>Hidcote Manor</a:t>
            </a:r>
          </a:p>
        </p:txBody>
      </p:sp>
      <p:sp>
        <p:nvSpPr>
          <p:cNvPr id="86019" name="2 Marcador de contenido"/>
          <p:cNvSpPr>
            <a:spLocks noGrp="1"/>
          </p:cNvSpPr>
          <p:nvPr>
            <p:ph sz="quarter" idx="1"/>
          </p:nvPr>
        </p:nvSpPr>
        <p:spPr/>
        <p:txBody>
          <a:bodyPr>
            <a:normAutofit/>
          </a:bodyPr>
          <a:lstStyle/>
          <a:p>
            <a:r>
              <a:rPr lang="es-ES" sz="2400" b="1" dirty="0"/>
              <a:t>Hidcote Manor Garden</a:t>
            </a:r>
            <a:r>
              <a:rPr lang="es-ES" sz="2400" dirty="0"/>
              <a:t> es un jardín situado en las afueras de la pequeña aldea de Hidcote Bartrim, cerca de Chipping Campden , Gloucestershire, Inglaterra y es propiedad del National Trust . </a:t>
            </a:r>
          </a:p>
          <a:p>
            <a:r>
              <a:rPr lang="es-ES" sz="2400" dirty="0"/>
              <a:t>Creado por un  horticultor estadounidense  , el comandante Lawrence Johnston , a menudo es descrito como uno de los jardines “Arts &amp; Crafts” grandes de Inglaterra  con una colección de arboles raros , arbustos y  borduras de herbáceas.  </a:t>
            </a:r>
          </a:p>
          <a:p>
            <a:r>
              <a:rPr lang="es-ES" sz="2400" dirty="0"/>
              <a:t>Johnston madre, la señora Gertrude Winthrop, compraron la finca  Hidcote en 1907.</a:t>
            </a:r>
          </a:p>
          <a:p>
            <a:endParaRPr lang="es-ES" dirty="0"/>
          </a:p>
        </p:txBody>
      </p:sp>
    </p:spTree>
    <p:extLst>
      <p:ext uri="{BB962C8B-B14F-4D97-AF65-F5344CB8AC3E}">
        <p14:creationId xmlns:p14="http://schemas.microsoft.com/office/powerpoint/2010/main" val="28125767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981075"/>
            <a:ext cx="7041976" cy="5038725"/>
          </a:xfrm>
        </p:spPr>
        <p:txBody>
          <a:bodyPr>
            <a:normAutofit lnSpcReduction="10000"/>
          </a:bodyPr>
          <a:lstStyle/>
          <a:p>
            <a:r>
              <a:rPr lang="es-ES" sz="2400" dirty="0"/>
              <a:t>Estaba situado en una parte de Inglaterra, con fuertes conexiones con el entonces floreciente movimiento Arts and Crafts  un anglicismo americano de la comunidad artística centrada en las inmediaciones de Broadway . </a:t>
            </a:r>
          </a:p>
          <a:p>
            <a:r>
              <a:rPr lang="es-ES" sz="2400" dirty="0"/>
              <a:t>Johnston pronto se interesó en la transformación de los campos alrededor de la casa en un jardín .</a:t>
            </a:r>
          </a:p>
          <a:p>
            <a:r>
              <a:rPr lang="es-ES" sz="2400" dirty="0"/>
              <a:t>En 1910 había comenzado a exponer las principales características del jardín y por la década de 1920 había doce jardineros a tiempo completo trabajando para él. </a:t>
            </a:r>
          </a:p>
          <a:p>
            <a:r>
              <a:rPr lang="es-ES" sz="2400" dirty="0"/>
              <a:t> El jardín fue adquirido por el National Trust en 1947</a:t>
            </a:r>
            <a:r>
              <a:rPr lang="es-ES" dirty="0"/>
              <a:t>. </a:t>
            </a:r>
          </a:p>
          <a:p>
            <a:endParaRPr lang="es-ES" dirty="0"/>
          </a:p>
        </p:txBody>
      </p:sp>
    </p:spTree>
    <p:extLst>
      <p:ext uri="{BB962C8B-B14F-4D97-AF65-F5344CB8AC3E}">
        <p14:creationId xmlns:p14="http://schemas.microsoft.com/office/powerpoint/2010/main" val="5247535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908050"/>
            <a:ext cx="6969968" cy="5111750"/>
          </a:xfrm>
        </p:spPr>
        <p:txBody>
          <a:bodyPr/>
          <a:lstStyle/>
          <a:p>
            <a:r>
              <a:rPr lang="es-ES" sz="2400" dirty="0"/>
              <a:t>Johnston influye en la creación de su jardín con influencias de Alfred Parsons y Gertrude Jekyll , sobretodo en el diseño de jardines de flores de plantas resistentes contenidas en las secuencias de las salas  exteriores . </a:t>
            </a:r>
          </a:p>
          <a:p>
            <a:r>
              <a:rPr lang="es-ES" sz="2400" dirty="0"/>
              <a:t>El tema estaba en el aire: Vita Sackville-West y Harold Nicholson 's Sissinghurst fue presentada como una secuencia de espacios sin, al parecer, la conexión directa con el solitario y tímido Johnston Mayor.</a:t>
            </a:r>
          </a:p>
          <a:p>
            <a:r>
              <a:rPr lang="es-ES" sz="2400" dirty="0"/>
              <a:t> En 2007, un jardín diseñado por Chris Beardshaw que se inspiró en Hidcote Johnson fue construido en el Chelsea Flower Show </a:t>
            </a:r>
            <a:r>
              <a:rPr lang="es-ES" dirty="0"/>
              <a:t>. </a:t>
            </a:r>
          </a:p>
        </p:txBody>
      </p:sp>
    </p:spTree>
    <p:extLst>
      <p:ext uri="{BB962C8B-B14F-4D97-AF65-F5344CB8AC3E}">
        <p14:creationId xmlns:p14="http://schemas.microsoft.com/office/powerpoint/2010/main" val="34772416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620713"/>
            <a:ext cx="7113984" cy="5399087"/>
          </a:xfrm>
        </p:spPr>
        <p:txBody>
          <a:bodyPr>
            <a:normAutofit fontScale="92500"/>
          </a:bodyPr>
          <a:lstStyle/>
          <a:p>
            <a:r>
              <a:rPr lang="es-ES" sz="2400" dirty="0"/>
              <a:t>El cuidado de Johnston en la selección de las mejores plantas se refleja en la lavanda de hoja estrecha, </a:t>
            </a:r>
            <a:r>
              <a:rPr lang="es-ES" sz="2400" i="1" dirty="0"/>
              <a:t>Lavándula angustifolia</a:t>
            </a:r>
            <a:r>
              <a:rPr lang="es-ES" sz="2400" dirty="0"/>
              <a:t> 'Hidcote', en el Penstemon "Hidcote rosa 'y en el híbrido Hypericum 'Gold Hidcote ", aclamado universalmente como el más fino resistente .</a:t>
            </a:r>
          </a:p>
          <a:p>
            <a:r>
              <a:rPr lang="es-ES" sz="2400" dirty="0"/>
              <a:t>El jardín tiene la forma de una serie de piezas  al aire libre de varios personajes y temas, realizados por el uso creativo  de los setos , el carpe y el tejo y las paredes de piedra. Estas habitaciones, como el "Jardín blanco 'y'  el jardín  de Fucsias están unidos entre sí y amueblados con jardines ornamentales</a:t>
            </a:r>
          </a:p>
          <a:p>
            <a:r>
              <a:rPr lang="es-ES" sz="2400" dirty="0"/>
              <a:t>Algunos tienen estanques y fuentes, y todos están plantadas con flores de temporada. </a:t>
            </a:r>
          </a:p>
        </p:txBody>
      </p:sp>
    </p:spTree>
    <p:extLst>
      <p:ext uri="{BB962C8B-B14F-4D97-AF65-F5344CB8AC3E}">
        <p14:creationId xmlns:p14="http://schemas.microsoft.com/office/powerpoint/2010/main" val="21909088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idcote Manor.-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3727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idcote Manor Garden.-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2381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idcote Manor Gardens.-Gloucester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7845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idcote Manor.-5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76848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idcot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9130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idcot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6405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Hidcot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0628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Hidcote.-Forma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6819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Hidcote.-Pilla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3043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Hidcote.-pin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3985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Hidcote.-Ro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692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Hidcote.-The Red Bord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0841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Hidcote 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6260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Hidcote Manor.-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3895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Hidcote Manor.-7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0324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Hidcote Manor.-8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9449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Hidcote Mano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5196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Hidcote Manor.-9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743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Hidcote Manor.-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2205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Hidco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141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Hidcote Manor.-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6506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idcote Manor.-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0980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idcote_Manor_Garden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3517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idcot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405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idcote_Manor_Garden_07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83482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idcote Manor.-x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4124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idcote Manor.-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8313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idcote Manor.-x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0706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idcote Manor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9779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idcote Manor.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5524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idcote Manor Gardens.-Gloucestershir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0306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3 Imagen" descr="Hidcote Manor Gardens.-Gloucestershir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5453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idcote Manor Gardens.-5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9935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idcote Manor Gardens.-Gloucester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4639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idcote Manor Gardens.-Gloucestershir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3748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idcote Manor Gardens.-Gloucestershire.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599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Hidcote Manor Gardens.-Gloucestershire.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4101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idcote Manor.-3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9320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Hidcote Manor.-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92181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idcote Manor.-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0520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idcote Manor Gardens.-ñ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0589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idcote Manor Gardens.-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1518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Hidcote Manor Gardens.-Gloucestershire.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3382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idcote Manor.-x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2714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idcote_Manor_Garden_03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291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Hidcote Manor Gardens.-ñ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0643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Hidcote Mano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2 Imagen" descr="Hidcote Manor.-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3243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Hidcote Mano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2 Imagen" descr="Hidcote Manor.-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1993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Hidcote Manor.-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0732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idcote Manor Gardens.-U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83804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2 Imagen" descr="Hidcote Manor_fuchsia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1638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Hidcote_Mano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6524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Hidcot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2716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Hidcote_Manor_Garden_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543382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Hidcote-in-the-cotswold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1083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Hidcote_Manor_Garden_0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43039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Hidcote_Manor_Garden_06.-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8756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Hidcote-garden-cotswolds-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425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3 Imagen" descr="Hidcote_Manor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5723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2 Imagen" descr="Hidcote_manor_white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0073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1284</Words>
  <Application>Microsoft Office PowerPoint</Application>
  <PresentationFormat>Presentación en pantalla (4:3)</PresentationFormat>
  <Paragraphs>57</Paragraphs>
  <Slides>142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142</vt:i4>
      </vt:variant>
    </vt:vector>
  </HeadingPairs>
  <TitlesOfParts>
    <vt:vector size="148" baseType="lpstr">
      <vt:lpstr>Arial</vt:lpstr>
      <vt:lpstr>Calibri</vt:lpstr>
      <vt:lpstr>Century Schoolbook</vt:lpstr>
      <vt:lpstr>Wingdings</vt:lpstr>
      <vt:lpstr>Wingdings 2</vt:lpstr>
      <vt:lpstr>Default Theme</vt:lpstr>
      <vt:lpstr>EUROPA.-LA VUELTA AL MUNDO EN 885 JARDINES.-REINO UNIDO.- GLOUCESTERSHIRE</vt:lpstr>
      <vt:lpstr>Barnsley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Batsford Arboretum</vt:lpstr>
      <vt:lpstr>Presentación de PowerPoint</vt:lpstr>
      <vt:lpstr>Presentación de PowerPoint</vt:lpstr>
      <vt:lpstr>Presentación de PowerPoint</vt:lpstr>
      <vt:lpstr>Presentación de PowerPoint</vt:lpstr>
      <vt:lpstr>Presentación de PowerPoint</vt:lpstr>
      <vt:lpstr>Presentación de PowerPoint</vt:lpstr>
      <vt:lpstr>Berkeley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Bourton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Cerney House</vt:lpstr>
      <vt:lpstr>Presentación de PowerPoint</vt:lpstr>
      <vt:lpstr>Presentación de PowerPoint</vt:lpstr>
      <vt:lpstr>Presentación de PowerPoint</vt:lpstr>
      <vt:lpstr>Presentación de PowerPoint</vt:lpstr>
      <vt:lpstr>Dyrnham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Hidcote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2018-03-13T15:29:49Z</dcterms:modified>
</cp:coreProperties>
</file>