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8" r:id="rId103"/>
    <p:sldId id="359" r:id="rId104"/>
    <p:sldId id="360" r:id="rId105"/>
    <p:sldId id="361" r:id="rId106"/>
    <p:sldId id="362" r:id="rId107"/>
    <p:sldId id="363" r:id="rId108"/>
    <p:sldId id="364" r:id="rId109"/>
    <p:sldId id="365" r:id="rId110"/>
    <p:sldId id="366"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0C9B1-E73A-4AA0-B606-10DD3925A733}"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C100C5-6061-4D1C-B95A-7AECDAC7EB43}" type="slidenum">
              <a:rPr lang="es-ES" smtClean="0"/>
              <a:t>‹Nº›</a:t>
            </a:fld>
            <a:endParaRPr lang="es-ES" dirty="0"/>
          </a:p>
        </p:txBody>
      </p:sp>
    </p:spTree>
    <p:extLst>
      <p:ext uri="{BB962C8B-B14F-4D97-AF65-F5344CB8AC3E}">
        <p14:creationId xmlns:p14="http://schemas.microsoft.com/office/powerpoint/2010/main" val="1250864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Kiftsgate Rosal</a:t>
            </a:r>
          </a:p>
        </p:txBody>
      </p:sp>
      <p:sp>
        <p:nvSpPr>
          <p:cNvPr id="1198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CDC0F6A-525D-45DC-8836-2D22EFA2A502}" type="slidenum">
              <a:rPr lang="es-ES">
                <a:solidFill>
                  <a:prstClr val="black"/>
                </a:solidFill>
              </a:rPr>
              <a:pPr eaLnBrk="1" hangingPunct="1"/>
              <a:t>17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08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3E277D2-C135-4563-AE02-E5CD38E1901F}" type="slidenum">
              <a:rPr lang="es-ES">
                <a:solidFill>
                  <a:prstClr val="black"/>
                </a:solidFill>
              </a:rPr>
              <a:pPr eaLnBrk="1" hangingPunct="1"/>
              <a:t>75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Potager</a:t>
            </a:r>
          </a:p>
        </p:txBody>
      </p:sp>
      <p:sp>
        <p:nvSpPr>
          <p:cNvPr id="1218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F162A58-16C9-4CA5-A80D-7DEF748A5D62}" type="slidenum">
              <a:rPr lang="es-ES">
                <a:solidFill>
                  <a:prstClr val="black"/>
                </a:solidFill>
              </a:rPr>
              <a:pPr eaLnBrk="1" hangingPunct="1"/>
              <a:t>79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Galanthus nivalis</a:t>
            </a:r>
          </a:p>
        </p:txBody>
      </p:sp>
      <p:sp>
        <p:nvSpPr>
          <p:cNvPr id="4" name="3 Marcador de número de diapositiva"/>
          <p:cNvSpPr>
            <a:spLocks noGrp="1"/>
          </p:cNvSpPr>
          <p:nvPr>
            <p:ph type="sldNum" sz="quarter" idx="10"/>
          </p:nvPr>
        </p:nvSpPr>
        <p:spPr/>
        <p:txBody>
          <a:bodyPr/>
          <a:lstStyle/>
          <a:p>
            <a:fld id="{D6C100C5-6061-4D1C-B95A-7AECDAC7EB43}" type="slidenum">
              <a:rPr lang="es-ES" smtClean="0"/>
              <a:t>85</a:t>
            </a:fld>
            <a:endParaRPr lang="es-ES" dirty="0"/>
          </a:p>
        </p:txBody>
      </p:sp>
    </p:spTree>
    <p:extLst>
      <p:ext uri="{BB962C8B-B14F-4D97-AF65-F5344CB8AC3E}">
        <p14:creationId xmlns:p14="http://schemas.microsoft.com/office/powerpoint/2010/main" val="3329774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Laberinto</a:t>
            </a:r>
          </a:p>
        </p:txBody>
      </p:sp>
      <p:sp>
        <p:nvSpPr>
          <p:cNvPr id="1228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2A6A4BB-5DE5-4971-92CD-368888876336}" type="slidenum">
              <a:rPr lang="es-ES">
                <a:solidFill>
                  <a:prstClr val="black"/>
                </a:solidFill>
              </a:rPr>
              <a:pPr eaLnBrk="1" hangingPunct="1"/>
              <a:t>88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Casa Roja</a:t>
            </a:r>
          </a:p>
        </p:txBody>
      </p:sp>
      <p:sp>
        <p:nvSpPr>
          <p:cNvPr id="1239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9D51406-6168-4F0E-B957-A5DF47FFA664}" type="slidenum">
              <a:rPr lang="es-ES">
                <a:solidFill>
                  <a:prstClr val="black"/>
                </a:solidFill>
              </a:rPr>
              <a:pPr eaLnBrk="1" hangingPunct="1"/>
              <a:t>90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49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815A419-7820-4250-A6BF-B48FBAF9D69F}" type="slidenum">
              <a:rPr lang="es-ES">
                <a:solidFill>
                  <a:prstClr val="black"/>
                </a:solidFill>
              </a:rPr>
              <a:pPr eaLnBrk="1" hangingPunct="1"/>
              <a:t>107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upload.wikimedia.org/wikipedia/commons/c/cb/Filipes1UME.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upload.wikimedia.org/wikipedia/commons/7/75/Rosa_sp.159.jp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604248" cy="2376264"/>
          </a:xfrm>
        </p:spPr>
        <p:txBody>
          <a:bodyPr>
            <a:noAutofit/>
          </a:bodyPr>
          <a:lstStyle/>
          <a:p>
            <a:r>
              <a:rPr lang="es-ES" sz="3200" dirty="0"/>
              <a:t>EUROPA.-LA VUELTA AL MUNDO EN 885 JARDINES</a:t>
            </a:r>
            <a:r>
              <a:rPr lang="es-ES" sz="3600" dirty="0"/>
              <a:t>.</a:t>
            </a:r>
            <a:br>
              <a:rPr lang="es-ES" sz="3600" dirty="0"/>
            </a:br>
            <a:r>
              <a:rPr lang="es-ES" sz="2800" dirty="0"/>
              <a:t>REINO UNIDO.-</a:t>
            </a:r>
            <a:br>
              <a:rPr lang="es-ES" sz="2800" dirty="0"/>
            </a:br>
            <a:r>
              <a:rPr lang="es-ES" sz="2800" dirty="0"/>
              <a:t>GLOUCESTERSHIRE.-I</a:t>
            </a:r>
          </a:p>
        </p:txBody>
      </p:sp>
      <p:sp>
        <p:nvSpPr>
          <p:cNvPr id="3" name="2 Subtítulo"/>
          <p:cNvSpPr>
            <a:spLocks noGrp="1"/>
          </p:cNvSpPr>
          <p:nvPr>
            <p:ph type="subTitle" idx="1"/>
          </p:nvPr>
        </p:nvSpPr>
        <p:spPr>
          <a:xfrm>
            <a:off x="3923928" y="4941168"/>
            <a:ext cx="4966320" cy="1299592"/>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Kelmscott Manor Gardens</a:t>
            </a:r>
          </a:p>
        </p:txBody>
      </p:sp>
      <p:sp>
        <p:nvSpPr>
          <p:cNvPr id="7171" name="2 Marcador de contenido"/>
          <p:cNvSpPr>
            <a:spLocks noGrp="1"/>
          </p:cNvSpPr>
          <p:nvPr>
            <p:ph sz="quarter" idx="1"/>
          </p:nvPr>
        </p:nvSpPr>
        <p:spPr>
          <a:xfrm>
            <a:off x="914400" y="1844675"/>
            <a:ext cx="7113984" cy="4175125"/>
          </a:xfrm>
        </p:spPr>
        <p:txBody>
          <a:bodyPr/>
          <a:lstStyle/>
          <a:p>
            <a:pPr eaLnBrk="1" hangingPunct="1"/>
            <a:r>
              <a:rPr lang="es-ES" sz="2400" b="1" dirty="0"/>
              <a:t>Kelmscott Manor</a:t>
            </a:r>
            <a:r>
              <a:rPr lang="es-ES" sz="2400" dirty="0"/>
              <a:t> es una casa señorial de hermosa piedra caliza en el pueblo de Kelmscott en Costwold , Oxfordshire , Inglaterra .</a:t>
            </a:r>
          </a:p>
          <a:p>
            <a:pPr eaLnBrk="1" hangingPunct="1"/>
            <a:r>
              <a:rPr lang="es-ES" sz="2400" dirty="0"/>
              <a:t>Está situado cerca del río Támesis , y se inunda con frecuencia. </a:t>
            </a:r>
          </a:p>
          <a:p>
            <a:pPr eaLnBrk="1" hangingPunct="1"/>
            <a:r>
              <a:rPr lang="es-ES" sz="2400" dirty="0"/>
              <a:t>Data de alrededor de finales del 1570 hasta finales del siglo XVII. </a:t>
            </a:r>
          </a:p>
          <a:p>
            <a:pPr eaLnBrk="1" hangingPunct="1"/>
            <a:r>
              <a:rPr lang="es-ES" sz="2400" dirty="0"/>
              <a:t>La ciudad más cercana es Faringdon en el Valle del Caballo Blanco .</a:t>
            </a:r>
          </a:p>
        </p:txBody>
      </p:sp>
    </p:spTree>
    <p:extLst>
      <p:ext uri="{BB962C8B-B14F-4D97-AF65-F5344CB8AC3E}">
        <p14:creationId xmlns:p14="http://schemas.microsoft.com/office/powerpoint/2010/main" val="870489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260350"/>
            <a:ext cx="7041976" cy="5759450"/>
          </a:xfrm>
        </p:spPr>
        <p:txBody>
          <a:bodyPr>
            <a:normAutofit fontScale="92500"/>
          </a:bodyPr>
          <a:lstStyle/>
          <a:p>
            <a:r>
              <a:rPr lang="es-ES" sz="2400" dirty="0"/>
              <a:t>El jardín incluye muchos árboles viejos, incluyendo una muy vieja morera negra en la parte trasera de la casa. </a:t>
            </a:r>
          </a:p>
          <a:p>
            <a:r>
              <a:rPr lang="es-ES" sz="2400" dirty="0"/>
              <a:t>El jardín delantero está amurallado con una casa de verano en una esquina, y muchas exposiciones de rosas . </a:t>
            </a:r>
          </a:p>
          <a:p>
            <a:r>
              <a:rPr lang="es-ES" sz="2400" dirty="0"/>
              <a:t>Aunque parte del material original huerto se ha eliminado para hacer un pequeño aparcamiento, muchos árboles frutales se han dejado intactos. </a:t>
            </a:r>
          </a:p>
          <a:p>
            <a:r>
              <a:rPr lang="es-ES" sz="2400" dirty="0"/>
              <a:t>William Morris llamó a su residencia de Londres - Kelmscott House - y la prensa privada que él fundó - la Kelmscott Press - después de Kelmscott. </a:t>
            </a:r>
          </a:p>
          <a:p>
            <a:r>
              <a:rPr lang="es-ES" sz="2400" dirty="0"/>
              <a:t>Fue enterrado en el cementerio del pueblo en una tumba diseñada por su amigo y colega Philip Webb . </a:t>
            </a:r>
          </a:p>
          <a:p>
            <a:endParaRPr lang="es-ES" dirty="0"/>
          </a:p>
        </p:txBody>
      </p:sp>
    </p:spTree>
    <p:extLst>
      <p:ext uri="{BB962C8B-B14F-4D97-AF65-F5344CB8AC3E}">
        <p14:creationId xmlns:p14="http://schemas.microsoft.com/office/powerpoint/2010/main" val="3511329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Kelmscott Mano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724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Kelmscott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71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Kelmscott Manor.-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791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Kelmscott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31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Kelmscott Mano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848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Kelmscott Manor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412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2 Imagen" descr="Kelmscott Manor_garden.-Glouceste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979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Kelmscott Manor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12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s-ES" dirty="0"/>
              <a:t>Kiftsgate Court</a:t>
            </a:r>
          </a:p>
        </p:txBody>
      </p:sp>
      <p:sp>
        <p:nvSpPr>
          <p:cNvPr id="17411" name="2 Marcador de contenido"/>
          <p:cNvSpPr>
            <a:spLocks noGrp="1"/>
          </p:cNvSpPr>
          <p:nvPr>
            <p:ph sz="quarter" idx="1"/>
          </p:nvPr>
        </p:nvSpPr>
        <p:spPr/>
        <p:txBody>
          <a:bodyPr/>
          <a:lstStyle/>
          <a:p>
            <a:r>
              <a:rPr lang="es-ES" sz="2400" b="1" dirty="0"/>
              <a:t>Kiftsgate Court</a:t>
            </a:r>
            <a:r>
              <a:rPr lang="es-ES" sz="2400" dirty="0"/>
              <a:t> se encuentra por encima del pueblo de Mickleton en el condado de Gloucestershire , en el extremo norte del condado cerca de la frontera del condado con dos Worcestershire y Warwickshire . </a:t>
            </a:r>
          </a:p>
          <a:p>
            <a:r>
              <a:rPr lang="es-ES" sz="2400" dirty="0"/>
              <a:t>Los jardines son la creación de tres generaciones de mujeres jardineras.. </a:t>
            </a:r>
          </a:p>
          <a:p>
            <a:r>
              <a:rPr lang="es-ES" sz="2400" dirty="0"/>
              <a:t>Iniciado por Heather Muir en los años  veinte , seguido por Diany Binny desde 1950 y ahora al cuidado de Ana Salas y su marido.</a:t>
            </a:r>
          </a:p>
          <a:p>
            <a:r>
              <a:rPr lang="es-ES" sz="2400" dirty="0"/>
              <a:t>El Kiftsgate Hundred era la antigua zona circundante Chipping Campden . </a:t>
            </a:r>
          </a:p>
        </p:txBody>
      </p:sp>
    </p:spTree>
    <p:extLst>
      <p:ext uri="{BB962C8B-B14F-4D97-AF65-F5344CB8AC3E}">
        <p14:creationId xmlns:p14="http://schemas.microsoft.com/office/powerpoint/2010/main" val="2284547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692150"/>
            <a:ext cx="6969968" cy="5545138"/>
          </a:xfrm>
        </p:spPr>
        <p:txBody>
          <a:bodyPr/>
          <a:lstStyle/>
          <a:p>
            <a:r>
              <a:rPr lang="es-ES" sz="2400" dirty="0"/>
              <a:t>Incluso hoy en día el "Kiftsgate Hundred ', donde los ancianos se reunieron para administrar justicia, se encuentra en Weston Park de madera por encima de Chipping Campden. </a:t>
            </a:r>
          </a:p>
          <a:p>
            <a:r>
              <a:rPr lang="es-ES" sz="2400" dirty="0"/>
              <a:t>A unos pocos cientos de metros se encuentra el  Hidcote Manor Garden propiedad del National Trust . </a:t>
            </a:r>
          </a:p>
          <a:p>
            <a:r>
              <a:rPr lang="es-ES" sz="2400" dirty="0"/>
              <a:t>El jardín de Kiftsgate hasta 1920 consistió en un jardín formal pavimentado frente al pórtico, más allá de lo que era un campo de hierba normal con los bancos . </a:t>
            </a:r>
          </a:p>
        </p:txBody>
      </p:sp>
    </p:spTree>
    <p:extLst>
      <p:ext uri="{BB962C8B-B14F-4D97-AF65-F5344CB8AC3E}">
        <p14:creationId xmlns:p14="http://schemas.microsoft.com/office/powerpoint/2010/main" val="1614205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1052513"/>
            <a:ext cx="6897960" cy="4967287"/>
          </a:xfrm>
        </p:spPr>
        <p:txBody>
          <a:bodyPr/>
          <a:lstStyle/>
          <a:p>
            <a:r>
              <a:rPr lang="es-ES" sz="2400" dirty="0"/>
              <a:t>Lo primero que hizo la señora Muir JB era hacer un jardín con escaleras que conducen al jardín pavimentado formal, lo que fue seguido rápidamente por tomar en lo que hoy es el borde amarillo y rosa , el puente que conecta fue construido y los setos de  tejo y  setos  de las hayas purpureas plantadas. </a:t>
            </a:r>
          </a:p>
          <a:p>
            <a:r>
              <a:rPr lang="es-ES" sz="2400" dirty="0"/>
              <a:t>Mucha gente habría pensado que había logrado lo suficiente, pero en 1930 el despeñadero fue abordado, y una casa de verano con los pasos  a uno y otro lado de la parte baja del jardín fue construida. </a:t>
            </a:r>
          </a:p>
          <a:p>
            <a:endParaRPr lang="es-ES" dirty="0"/>
          </a:p>
          <a:p>
            <a:endParaRPr lang="es-ES" dirty="0"/>
          </a:p>
          <a:p>
            <a:endParaRPr lang="es-ES" dirty="0"/>
          </a:p>
        </p:txBody>
      </p:sp>
    </p:spTree>
    <p:extLst>
      <p:ext uri="{BB962C8B-B14F-4D97-AF65-F5344CB8AC3E}">
        <p14:creationId xmlns:p14="http://schemas.microsoft.com/office/powerpoint/2010/main" val="2502488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549275"/>
            <a:ext cx="7113984" cy="5470525"/>
          </a:xfrm>
        </p:spPr>
        <p:txBody>
          <a:bodyPr/>
          <a:lstStyle/>
          <a:p>
            <a:r>
              <a:rPr lang="es-ES" sz="2400" dirty="0"/>
              <a:t>La pista de tenis, ahora el jardín del agua moderno, se hizo en los años treinta y el seto de tejo fue plantado alrededor de ella, al mismo tiempo. </a:t>
            </a:r>
          </a:p>
          <a:p>
            <a:r>
              <a:rPr lang="es-ES" sz="2400" dirty="0"/>
              <a:t>Durante la guerra  la cancha de tenis, que requiere riego continuo y mantenimiento, se le permitió convertirse en ruinas y en 1955 se produjo un despliegue maravilloso de rosas  y los abetos escoceses que crecen en ella, que la señora Muir JB era muy triste iba a ver, cuando se abandonaron.</a:t>
            </a:r>
          </a:p>
          <a:p>
            <a:r>
              <a:rPr lang="es-ES" sz="2400" dirty="0"/>
              <a:t>Los jardines son bien conocidos por la Kiftsgate famosa rosa,  , que es tolerante a la sombra y muy vigorosa. </a:t>
            </a:r>
          </a:p>
          <a:p>
            <a:endParaRPr lang="es-ES" sz="2400"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205559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404813"/>
            <a:ext cx="7185992" cy="5614987"/>
          </a:xfrm>
        </p:spPr>
        <p:txBody>
          <a:bodyPr/>
          <a:lstStyle/>
          <a:p>
            <a:r>
              <a:rPr lang="es-ES" sz="2400" dirty="0"/>
              <a:t>Se afirma que la </a:t>
            </a:r>
            <a:r>
              <a:rPr lang="es-ES" sz="2400" i="1" dirty="0"/>
              <a:t>filipes Rosa</a:t>
            </a:r>
            <a:r>
              <a:rPr lang="es-ES" sz="2400" dirty="0"/>
              <a:t> 'Kiftsgate' es el más grande en Gran Bretaña aumentó (24 m) x (15 m) de alto en la última medición, según se informa en el sitio web Kiftsgate. </a:t>
            </a:r>
          </a:p>
          <a:p>
            <a:r>
              <a:rPr lang="es-ES" sz="2400" dirty="0"/>
              <a:t>Fue plantado en 1938 y nombrado por Graham Stuart Thomas en 1951. </a:t>
            </a:r>
          </a:p>
          <a:p>
            <a:r>
              <a:rPr lang="es-ES" sz="2400" dirty="0"/>
              <a:t>El mismo sitio web oficial dice que sería aún mayor si no hubiera sido  reducido, y los propietarios temen por la integridad de los hayedos , que ha colonizado, debido al peso de su copa.</a:t>
            </a:r>
          </a:p>
        </p:txBody>
      </p:sp>
    </p:spTree>
    <p:extLst>
      <p:ext uri="{BB962C8B-B14F-4D97-AF65-F5344CB8AC3E}">
        <p14:creationId xmlns:p14="http://schemas.microsoft.com/office/powerpoint/2010/main" val="2764123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chivo: Filipes1UM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http://1.bp.blogspot.com/-5jw2iIJ5_jg/TdIgMRPS0xI/AAAAAAAAABg/mwP1JmRMNhs/s1600/R.+Filippes+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567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le:Rosa sp.15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410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ifgate.-exotiqu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376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ifgate Court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380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Kifsgate Court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92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iftgate Cou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83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Kiftsgat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467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Kiftsgat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272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Kiftsgat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304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iftsgate.-alle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75800" cy="743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353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Kiftsgate.-alle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743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Kiftsgate.-allee ve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266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Kiftsgate.-bassi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3" cy="739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103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Kiftsgate.-Bass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12313"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868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iftsgate.-fer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336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iftsga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218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iftsgate.-plan ea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617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iftsgate.-roseri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28677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iftsgate.-squa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444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iftsgate.-talu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187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Kiftsgate1-l The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8988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Kiftsgate2-l Casa al fond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518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Kiftsgate3-l Las Terraz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559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2 Imagen" descr="Kiftsgat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704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Kiftsgate Court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3 Imagen" descr="Kiftsgate Court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0610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Kiftsgate Court Gard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9770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Kiftsgate Court Garden.-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9710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Kiftsgate Court Gard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050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Kiftsgate Court Garde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696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Kiftsgate Court Garde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2 Imagen" descr="Kiftsgate Court Garden.-Ceano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7925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Kiftsgate Court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9626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Kiftsgate Court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0034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Kiftsgate Court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637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Kiftsgate Court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127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Kiftsgate Court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798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Kiftsgate Court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698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4 Imagen" descr="Kiftsgate Court Gardens.-Gloucestershire..-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324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Kiftsgate Court Gardens.-Gloucester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2930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Kiftsgate Court Gardens.-Gloucester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1873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Kiftsgate Court Gardens.-Gloucester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9454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Kiftsgate Court Gardens.-Gloucester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2463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Kiftsgate Court Gardens.-Gloucester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642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Kiftsgate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4766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Kiftsgat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7200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Kiftsgat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971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4 Imagen" descr="Kiftsgate_rose_walk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6095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Kigsgate Court Gardens.-map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324975"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920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Título"/>
          <p:cNvSpPr>
            <a:spLocks noGrp="1"/>
          </p:cNvSpPr>
          <p:nvPr>
            <p:ph type="title"/>
          </p:nvPr>
        </p:nvSpPr>
        <p:spPr/>
        <p:txBody>
          <a:bodyPr/>
          <a:lstStyle/>
          <a:p>
            <a:pPr eaLnBrk="1" hangingPunct="1"/>
            <a:r>
              <a:rPr lang="es-ES" dirty="0"/>
              <a:t>Mill Dene</a:t>
            </a:r>
          </a:p>
        </p:txBody>
      </p:sp>
      <p:sp>
        <p:nvSpPr>
          <p:cNvPr id="70659" name="3 Marcador de contenido"/>
          <p:cNvSpPr>
            <a:spLocks noGrp="1"/>
          </p:cNvSpPr>
          <p:nvPr>
            <p:ph sz="quarter" idx="1"/>
          </p:nvPr>
        </p:nvSpPr>
        <p:spPr/>
        <p:txBody>
          <a:bodyPr/>
          <a:lstStyle/>
          <a:p>
            <a:pPr eaLnBrk="1" hangingPunct="1"/>
            <a:r>
              <a:rPr lang="es-ES" sz="2400" dirty="0"/>
              <a:t>Un jardín de dos acres y medio ubicado en un pequeño empinado valle. </a:t>
            </a:r>
          </a:p>
          <a:p>
            <a:pPr eaLnBrk="1" hangingPunct="1"/>
            <a:r>
              <a:rPr lang="es-ES" sz="2400" dirty="0"/>
              <a:t>La corriente y balsa del molino en la parte inferior son el hogar de Martín pescador y la trucha, los gatos de la familia Birman dan la bienvenida a los invitados y  los acompañan por el jardín. </a:t>
            </a:r>
          </a:p>
          <a:p>
            <a:pPr eaLnBrk="1" hangingPunct="1"/>
            <a:r>
              <a:rPr lang="es-ES" sz="2400" dirty="0"/>
              <a:t>Una gruta debajo de la casa del árbol le da un aire de misterio a la zona. </a:t>
            </a:r>
            <a:br>
              <a:rPr lang="es-ES" sz="2400" dirty="0"/>
            </a:br>
            <a:r>
              <a:rPr lang="es-ES" sz="2400" dirty="0"/>
              <a:t>El Paseo de los Rosales, conduce hasta el césped del campo de cricket con un pabellón pequeño y los asientos de los Lores.</a:t>
            </a:r>
          </a:p>
        </p:txBody>
      </p:sp>
    </p:spTree>
    <p:extLst>
      <p:ext uri="{BB962C8B-B14F-4D97-AF65-F5344CB8AC3E}">
        <p14:creationId xmlns:p14="http://schemas.microsoft.com/office/powerpoint/2010/main" val="42266892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549275"/>
            <a:ext cx="7113984" cy="5470525"/>
          </a:xfrm>
        </p:spPr>
        <p:txBody>
          <a:bodyPr/>
          <a:lstStyle/>
          <a:p>
            <a:r>
              <a:rPr lang="es-ES" sz="2400" dirty="0"/>
              <a:t> El camino continúa hasta un jardín de árboles frutales con "tiendas de campaña medieval" y  "jardín de la hierba con la Iglesia como telón de fondo y puntos de vista sobre la región de Cotswolds.</a:t>
            </a:r>
          </a:p>
        </p:txBody>
      </p:sp>
    </p:spTree>
    <p:extLst>
      <p:ext uri="{BB962C8B-B14F-4D97-AF65-F5344CB8AC3E}">
        <p14:creationId xmlns:p14="http://schemas.microsoft.com/office/powerpoint/2010/main" val="35489154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2 Imagen" descr="Mill Dene Pond%2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0512425" cy="785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3148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ill Dden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0577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ill de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8118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ill Dene sno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0655300" cy="796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4574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ill dene%20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408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dirty="0"/>
              <a:t>Painswick Rococo Gardens</a:t>
            </a:r>
          </a:p>
        </p:txBody>
      </p:sp>
      <p:sp>
        <p:nvSpPr>
          <p:cNvPr id="77827" name="2 Marcador de contenido"/>
          <p:cNvSpPr>
            <a:spLocks noGrp="1"/>
          </p:cNvSpPr>
          <p:nvPr>
            <p:ph sz="quarter" idx="1"/>
          </p:nvPr>
        </p:nvSpPr>
        <p:spPr/>
        <p:txBody>
          <a:bodyPr>
            <a:normAutofit lnSpcReduction="10000"/>
          </a:bodyPr>
          <a:lstStyle/>
          <a:p>
            <a:pPr eaLnBrk="1" hangingPunct="1"/>
            <a:r>
              <a:rPr lang="es-ES" sz="2400" dirty="0"/>
              <a:t>Un jardín del siglo XVIII se encuentra en un valle escondido en la región de Cotswolds. </a:t>
            </a:r>
          </a:p>
          <a:p>
            <a:pPr eaLnBrk="1" hangingPunct="1"/>
            <a:r>
              <a:rPr lang="es-ES" sz="2400" dirty="0"/>
              <a:t>Data de la época rococó que fue conocido por su extravagancia y la frivolidad, el jardín incorpora vistas formales con paseos informales.</a:t>
            </a:r>
          </a:p>
          <a:p>
            <a:pPr eaLnBrk="1" hangingPunct="1"/>
            <a:r>
              <a:rPr lang="es-ES" sz="2400" dirty="0"/>
              <a:t>Casa de las estructuras contemporáneas, recientemente restaurado, se encuentra al lado del valle. </a:t>
            </a:r>
          </a:p>
          <a:p>
            <a:pPr eaLnBrk="1" hangingPunct="1"/>
            <a:r>
              <a:rPr lang="es-ES" sz="2400" dirty="0"/>
              <a:t>Es mas conocido por su maravillosa muestra naturalizada de campanillas y el laberinto de aniversario recién plantado. </a:t>
            </a:r>
          </a:p>
          <a:p>
            <a:pPr eaLnBrk="1" hangingPunct="1"/>
            <a:r>
              <a:rPr lang="es-ES" sz="2400" dirty="0"/>
              <a:t>Maravillosos bosques de hayas y otros árboles </a:t>
            </a:r>
            <a:r>
              <a:rPr lang="es-ES" dirty="0"/>
              <a:t>son</a:t>
            </a:r>
            <a:r>
              <a:rPr lang="es-ES" sz="2400" dirty="0"/>
              <a:t> refugio muchas flores silvestres.. </a:t>
            </a:r>
          </a:p>
        </p:txBody>
      </p:sp>
    </p:spTree>
    <p:extLst>
      <p:ext uri="{BB962C8B-B14F-4D97-AF65-F5344CB8AC3E}">
        <p14:creationId xmlns:p14="http://schemas.microsoft.com/office/powerpoint/2010/main" val="32650488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908720"/>
            <a:ext cx="7041976" cy="5111080"/>
          </a:xfrm>
        </p:spPr>
        <p:txBody>
          <a:bodyPr>
            <a:normAutofit/>
          </a:bodyPr>
          <a:lstStyle/>
          <a:p>
            <a:r>
              <a:rPr lang="es-ES" sz="2400" dirty="0"/>
              <a:t>El jardín fue presentado por Benjamin Hyett en la década de 1740. </a:t>
            </a:r>
          </a:p>
          <a:p>
            <a:r>
              <a:rPr lang="es-ES" sz="2400" dirty="0"/>
              <a:t>El diseño original fue realizado por el artista local Rubins Thomas en 1748.</a:t>
            </a:r>
          </a:p>
          <a:p>
            <a:r>
              <a:rPr lang="es-ES" sz="2400" dirty="0"/>
              <a:t>Aunque muchos creen que los romanos introdujeron campanillas de invierno son más propensos a haber sido llevados a Inglaterra en el siglo XVI.</a:t>
            </a:r>
          </a:p>
          <a:p>
            <a:r>
              <a:rPr lang="es-ES" sz="2400" dirty="0"/>
              <a:t> Galanthus nivalis es originario de una gran extensión de la Europa continental de los Pirineos en el oeste, a través de Francia y Alemania a Polonia, en el norte, Italia, norte de Grecia y la Turquía europea. </a:t>
            </a:r>
          </a:p>
          <a:p>
            <a:endParaRPr lang="es-ES" dirty="0"/>
          </a:p>
        </p:txBody>
      </p:sp>
    </p:spTree>
    <p:extLst>
      <p:ext uri="{BB962C8B-B14F-4D97-AF65-F5344CB8AC3E}">
        <p14:creationId xmlns:p14="http://schemas.microsoft.com/office/powerpoint/2010/main" val="31959321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inswick.-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9128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inswick.-Eng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20673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inswick.-Exed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1578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inswick.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96129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inswick.-s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0518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inswick Roccoco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5198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inswick Rococo.-Potag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4342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inswick Rococo .-bass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6460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inswick Rococo Garden.-potag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4817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inswick Rococo Garden Casa Roj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9730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inswick Rococo Gardens..-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8153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inswick Rococo Gardens.Gloucester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487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inswick Rococo Gardens.Gloucestershi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1136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inswick Rococo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5285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inswick%2C_Gloucestershire%2C_United_Kingdo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0408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inswick_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0"/>
            <a:ext cx="89646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4542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inswick_Melon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9226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inwic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6467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pPr eaLnBrk="1" hangingPunct="1"/>
            <a:r>
              <a:rPr lang="es-ES" dirty="0"/>
              <a:t>Rodmarton Manor Gardens</a:t>
            </a:r>
          </a:p>
        </p:txBody>
      </p:sp>
      <p:sp>
        <p:nvSpPr>
          <p:cNvPr id="98307" name="2 Marcador de contenido"/>
          <p:cNvSpPr>
            <a:spLocks noGrp="1"/>
          </p:cNvSpPr>
          <p:nvPr>
            <p:ph sz="quarter" idx="1"/>
          </p:nvPr>
        </p:nvSpPr>
        <p:spPr>
          <a:xfrm>
            <a:off x="755576" y="1600200"/>
            <a:ext cx="7169224" cy="4873752"/>
          </a:xfrm>
        </p:spPr>
        <p:txBody>
          <a:bodyPr>
            <a:normAutofit lnSpcReduction="10000"/>
          </a:bodyPr>
          <a:lstStyle/>
          <a:p>
            <a:pPr eaLnBrk="1" hangingPunct="1"/>
            <a:r>
              <a:rPr lang="es-ES" sz="2400" b="1" dirty="0"/>
              <a:t>Rodmarton Manor</a:t>
            </a:r>
            <a:r>
              <a:rPr lang="es-ES" sz="2400" dirty="0"/>
              <a:t> es una casa de campo grande, en Rodmarton, cerca de Cirencester, Gloucestershire , construida para la familia Biddulph.</a:t>
            </a:r>
          </a:p>
          <a:p>
            <a:pPr eaLnBrk="1" hangingPunct="1"/>
            <a:r>
              <a:rPr lang="es-ES" sz="2400" dirty="0"/>
              <a:t> Fue construida en 1909-1929 en estilo Artes y Oficios, un diseño de Ernest Barnsley .</a:t>
            </a:r>
          </a:p>
          <a:p>
            <a:pPr eaLnBrk="1" hangingPunct="1"/>
            <a:r>
              <a:rPr lang="es-ES" sz="2400" dirty="0"/>
              <a:t>Tras la muerte de Barnsley en 1925, fue completado por Sidney Barnsley , su hermano, y luego por Norman Jewson , hijo de Ernesto en la ley. </a:t>
            </a:r>
          </a:p>
          <a:p>
            <a:pPr eaLnBrk="1" hangingPunct="1"/>
            <a:r>
              <a:rPr lang="es-ES" sz="2400" dirty="0"/>
              <a:t>Todos los materiales de construcción fueron obtenidos a nivel local, y se trabajaba a mano por artesanos locales.</a:t>
            </a:r>
          </a:p>
        </p:txBody>
      </p:sp>
    </p:spTree>
    <p:extLst>
      <p:ext uri="{BB962C8B-B14F-4D97-AF65-F5344CB8AC3E}">
        <p14:creationId xmlns:p14="http://schemas.microsoft.com/office/powerpoint/2010/main" val="37609604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620713"/>
            <a:ext cx="7113984" cy="5545137"/>
          </a:xfrm>
        </p:spPr>
        <p:txBody>
          <a:bodyPr>
            <a:normAutofit fontScale="92500" lnSpcReduction="20000"/>
          </a:bodyPr>
          <a:lstStyle/>
          <a:p>
            <a:r>
              <a:rPr lang="es-ES" sz="2600" dirty="0"/>
              <a:t>Contiene una excelente colección de muebles Artes y Oficios de Cotswold y contenidos asociados, y está situado en un jardín de la época, que es a menudo abierto al público.</a:t>
            </a:r>
          </a:p>
          <a:p>
            <a:r>
              <a:rPr lang="es-ES" sz="2600" dirty="0"/>
              <a:t>Fuera de la casa se ​​encuentra uno de los mejores jardines de  Cotswolds, que abarca ocho hectáreas. </a:t>
            </a:r>
          </a:p>
          <a:p>
            <a:r>
              <a:rPr lang="es-ES" sz="2600" dirty="0"/>
              <a:t>El jardín contiene una serie de salas individuales de jardín cada una con un carácter distinto e individual. </a:t>
            </a:r>
          </a:p>
          <a:p>
            <a:r>
              <a:rPr lang="es-ES" sz="2600" dirty="0"/>
              <a:t>Hay una rocalla, una zona alpina, la huerta grande, borduras de colores herbáceos y de bordes blancos. </a:t>
            </a:r>
          </a:p>
          <a:p>
            <a:r>
              <a:rPr lang="es-ES" sz="2600" dirty="0"/>
              <a:t>Hay más de 150 diferentes variedades de campanillas en la pantalla.Florecen desde octubre hasta marzo, con las mejores floraciones desde enero a febrero.</a:t>
            </a:r>
          </a:p>
          <a:p>
            <a:endParaRPr lang="es-ES" sz="2400" dirty="0"/>
          </a:p>
        </p:txBody>
      </p:sp>
    </p:spTree>
    <p:extLst>
      <p:ext uri="{BB962C8B-B14F-4D97-AF65-F5344CB8AC3E}">
        <p14:creationId xmlns:p14="http://schemas.microsoft.com/office/powerpoint/2010/main" val="3056571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Rodmarton.Mano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4997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Rodmarton2-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9089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Rodmarton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04475" cy="780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9139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Rodmarton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Rodmarton Mano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5113337" cy="779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4097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Rodmarton_manor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0685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Rodmarton_manor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3368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pPr eaLnBrk="1" hangingPunct="1"/>
            <a:r>
              <a:rPr lang="es-ES" dirty="0"/>
              <a:t>Sezincote Garden </a:t>
            </a:r>
          </a:p>
        </p:txBody>
      </p:sp>
      <p:sp>
        <p:nvSpPr>
          <p:cNvPr id="106499" name="2 Marcador de contenido"/>
          <p:cNvSpPr>
            <a:spLocks noGrp="1"/>
          </p:cNvSpPr>
          <p:nvPr>
            <p:ph sz="quarter" idx="1"/>
          </p:nvPr>
        </p:nvSpPr>
        <p:spPr>
          <a:xfrm>
            <a:off x="684213" y="1916832"/>
            <a:ext cx="7488187" cy="4825281"/>
          </a:xfrm>
        </p:spPr>
        <p:txBody>
          <a:bodyPr>
            <a:normAutofit/>
          </a:bodyPr>
          <a:lstStyle/>
          <a:p>
            <a:pPr eaLnBrk="1" hangingPunct="1"/>
            <a:r>
              <a:rPr lang="es-ES" sz="2400" dirty="0"/>
              <a:t>Charles Cockerell de la Compañía de las Indias Orientales en Bombay. </a:t>
            </a:r>
          </a:p>
          <a:p>
            <a:pPr eaLnBrk="1" hangingPunct="1"/>
            <a:r>
              <a:rPr lang="es-ES" sz="2400" dirty="0"/>
              <a:t>Carlos, más tarde Sir Charles,ha  empleado a su propio hermano, Samuel Pepys Cockerell, como arquitecto para construir una nueva casa y el jardín en Sezincote, utilizando como modelo los palacios orientales de Rajasthan.</a:t>
            </a:r>
          </a:p>
          <a:p>
            <a:pPr eaLnBrk="1" hangingPunct="1"/>
            <a:r>
              <a:rPr lang="es-ES" sz="2400" dirty="0"/>
              <a:t>Hay dos jardines en Sezincote, el jardín del canal oficial junto a la casa y un jardín de corriente más informal cerca de la entrada al recinto. </a:t>
            </a:r>
          </a:p>
        </p:txBody>
      </p:sp>
    </p:spTree>
    <p:extLst>
      <p:ext uri="{BB962C8B-B14F-4D97-AF65-F5344CB8AC3E}">
        <p14:creationId xmlns:p14="http://schemas.microsoft.com/office/powerpoint/2010/main" val="20873788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914400" y="476250"/>
            <a:ext cx="7041976" cy="6121400"/>
          </a:xfrm>
        </p:spPr>
        <p:txBody>
          <a:bodyPr>
            <a:normAutofit/>
          </a:bodyPr>
          <a:lstStyle/>
          <a:p>
            <a:r>
              <a:rPr lang="es-ES" sz="2400" dirty="0"/>
              <a:t>El aspecto más reconocible del jardín formal son dos grandes estatuas de elefantes, que actúan como un punto focal para un canal formal de los principales de la casa a una colina cercana.</a:t>
            </a:r>
          </a:p>
          <a:p>
            <a:r>
              <a:rPr lang="es-ES" sz="2400" dirty="0"/>
              <a:t>El invernadero curvo se abre hacia el jardín, y cuando hace buen tiempo, las puertas están abiertas invernadero, creando un espacio que es a la vez interior y exterior a la vez. </a:t>
            </a:r>
          </a:p>
          <a:p>
            <a:r>
              <a:rPr lang="es-ES" sz="2400" dirty="0"/>
              <a:t>El jardín informal fue creado con la ayuda de Thomas Daniell y Repton Humphrey .</a:t>
            </a:r>
          </a:p>
          <a:p>
            <a:r>
              <a:rPr lang="es-ES" sz="2400" dirty="0"/>
              <a:t>Un puente, que da paso a caminos sinuosos a lo largo de un arroyo, donde  florecen  las plantas de pantano. amantes del pantano las plantas florecen. </a:t>
            </a:r>
            <a:endParaRPr lang="es-ES" dirty="0"/>
          </a:p>
        </p:txBody>
      </p:sp>
    </p:spTree>
    <p:extLst>
      <p:ext uri="{BB962C8B-B14F-4D97-AF65-F5344CB8AC3E}">
        <p14:creationId xmlns:p14="http://schemas.microsoft.com/office/powerpoint/2010/main" val="12942752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476250"/>
            <a:ext cx="7113984" cy="5543550"/>
          </a:xfrm>
        </p:spPr>
        <p:txBody>
          <a:bodyPr/>
          <a:lstStyle/>
          <a:p>
            <a:r>
              <a:rPr lang="es-ES" dirty="0"/>
              <a:t>En la parte superior de la propiedad  hay una piscina fuente y en un extremo  un pequeño templo de un dios hindú dom.</a:t>
            </a:r>
          </a:p>
          <a:p>
            <a:r>
              <a:rPr lang="es-ES" sz="2400" dirty="0"/>
              <a:t>Los jardines son simplemente una delicia en verano. </a:t>
            </a:r>
          </a:p>
          <a:p>
            <a:r>
              <a:rPr lang="es-ES" sz="2400" dirty="0"/>
              <a:t>Aunque es pequeño en comparación con otros muchos jardines más grandes y más famosos, el efecto es de paz y tranquilidad, con una maravillosa variedad de colores y especies.</a:t>
            </a:r>
          </a:p>
        </p:txBody>
      </p:sp>
    </p:spTree>
    <p:extLst>
      <p:ext uri="{BB962C8B-B14F-4D97-AF65-F5344CB8AC3E}">
        <p14:creationId xmlns:p14="http://schemas.microsoft.com/office/powerpoint/2010/main" val="31360991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6549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3959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zinco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473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2 Imagen" descr="Sezincot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6706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0071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ezincot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1813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ezincot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8826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ezincot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3926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ezingot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3647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1451</Words>
  <Application>Microsoft Office PowerPoint</Application>
  <PresentationFormat>Presentación en pantalla (4:3)</PresentationFormat>
  <Paragraphs>81</Paragraphs>
  <Slides>110</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110</vt:i4>
      </vt:variant>
    </vt:vector>
  </HeadingPairs>
  <TitlesOfParts>
    <vt:vector size="116" baseType="lpstr">
      <vt:lpstr>Arial</vt:lpstr>
      <vt:lpstr>Calibri</vt:lpstr>
      <vt:lpstr>Century Schoolbook</vt:lpstr>
      <vt:lpstr>Wingdings</vt:lpstr>
      <vt:lpstr>Wingdings 2</vt:lpstr>
      <vt:lpstr>Default Theme</vt:lpstr>
      <vt:lpstr>EUROPA.-LA VUELTA AL MUNDO EN 885 JARDINES. REINO UNIDO.- GLOUCESTERSHIRE.-I</vt:lpstr>
      <vt:lpstr>Kelmscott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Kiftsgate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Mill Dene</vt:lpstr>
      <vt:lpstr>Presentación de PowerPoint</vt:lpstr>
      <vt:lpstr>Presentación de PowerPoint</vt:lpstr>
      <vt:lpstr>Presentación de PowerPoint</vt:lpstr>
      <vt:lpstr>Presentación de PowerPoint</vt:lpstr>
      <vt:lpstr>Presentación de PowerPoint</vt:lpstr>
      <vt:lpstr>Presentación de PowerPoint</vt:lpstr>
      <vt:lpstr>Painswick Rococo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Rodmarton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Sezincote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2018-03-07T08:30:53Z</dcterms:modified>
</cp:coreProperties>
</file>