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1"/>
  </p:notesMasterIdLst>
  <p:sldIdLst>
    <p:sldId id="256" r:id="rId2"/>
    <p:sldId id="257" r:id="rId3"/>
    <p:sldId id="258" r:id="rId4"/>
    <p:sldId id="421"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422" r:id="rId33"/>
    <p:sldId id="286" r:id="rId34"/>
    <p:sldId id="287" r:id="rId35"/>
    <p:sldId id="288" r:id="rId36"/>
    <p:sldId id="289" r:id="rId37"/>
    <p:sldId id="290" r:id="rId38"/>
    <p:sldId id="291" r:id="rId39"/>
    <p:sldId id="292" r:id="rId40"/>
    <p:sldId id="293" r:id="rId41"/>
    <p:sldId id="294" r:id="rId42"/>
    <p:sldId id="417"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423"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418" r:id="rId87"/>
    <p:sldId id="337" r:id="rId88"/>
    <p:sldId id="338" r:id="rId89"/>
    <p:sldId id="339" r:id="rId90"/>
    <p:sldId id="340" r:id="rId91"/>
    <p:sldId id="341" r:id="rId92"/>
    <p:sldId id="342" r:id="rId93"/>
    <p:sldId id="343" r:id="rId94"/>
    <p:sldId id="344" r:id="rId95"/>
    <p:sldId id="345" r:id="rId96"/>
    <p:sldId id="424"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419" r:id="rId113"/>
    <p:sldId id="361" r:id="rId114"/>
    <p:sldId id="362" r:id="rId115"/>
    <p:sldId id="363" r:id="rId116"/>
    <p:sldId id="364" r:id="rId117"/>
    <p:sldId id="365" r:id="rId118"/>
    <p:sldId id="366" r:id="rId119"/>
    <p:sldId id="367" r:id="rId120"/>
    <p:sldId id="368" r:id="rId121"/>
    <p:sldId id="369" r:id="rId122"/>
    <p:sldId id="370" r:id="rId123"/>
    <p:sldId id="371" r:id="rId124"/>
    <p:sldId id="372" r:id="rId125"/>
    <p:sldId id="373" r:id="rId126"/>
    <p:sldId id="374" r:id="rId127"/>
    <p:sldId id="375" r:id="rId128"/>
    <p:sldId id="376" r:id="rId129"/>
    <p:sldId id="377" r:id="rId130"/>
    <p:sldId id="378" r:id="rId131"/>
    <p:sldId id="379" r:id="rId132"/>
    <p:sldId id="380" r:id="rId133"/>
    <p:sldId id="381" r:id="rId134"/>
    <p:sldId id="382" r:id="rId135"/>
    <p:sldId id="383" r:id="rId136"/>
    <p:sldId id="384" r:id="rId137"/>
    <p:sldId id="385" r:id="rId138"/>
    <p:sldId id="386" r:id="rId139"/>
    <p:sldId id="387" r:id="rId140"/>
    <p:sldId id="388" r:id="rId141"/>
    <p:sldId id="389" r:id="rId142"/>
    <p:sldId id="390" r:id="rId143"/>
    <p:sldId id="391" r:id="rId144"/>
    <p:sldId id="392" r:id="rId145"/>
    <p:sldId id="393" r:id="rId146"/>
    <p:sldId id="394" r:id="rId147"/>
    <p:sldId id="395" r:id="rId148"/>
    <p:sldId id="396" r:id="rId149"/>
    <p:sldId id="397" r:id="rId150"/>
    <p:sldId id="420" r:id="rId151"/>
    <p:sldId id="398" r:id="rId152"/>
    <p:sldId id="425" r:id="rId153"/>
    <p:sldId id="400" r:id="rId154"/>
    <p:sldId id="401" r:id="rId155"/>
    <p:sldId id="402" r:id="rId156"/>
    <p:sldId id="403" r:id="rId157"/>
    <p:sldId id="404" r:id="rId158"/>
    <p:sldId id="405" r:id="rId159"/>
    <p:sldId id="406" r:id="rId160"/>
    <p:sldId id="407" r:id="rId161"/>
    <p:sldId id="408" r:id="rId162"/>
    <p:sldId id="409" r:id="rId163"/>
    <p:sldId id="410" r:id="rId164"/>
    <p:sldId id="411" r:id="rId165"/>
    <p:sldId id="412" r:id="rId166"/>
    <p:sldId id="413" r:id="rId167"/>
    <p:sldId id="414" r:id="rId168"/>
    <p:sldId id="415" r:id="rId169"/>
    <p:sldId id="416" r:id="rId1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EDC246-26D9-42D0-B3B6-5637ACE1D172}"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E10041-277A-4DF5-98E9-E7144848C392}" type="slidenum">
              <a:rPr lang="es-ES" smtClean="0"/>
              <a:t>‹Nº›</a:t>
            </a:fld>
            <a:endParaRPr lang="es-ES" dirty="0"/>
          </a:p>
        </p:txBody>
      </p:sp>
    </p:spTree>
    <p:extLst>
      <p:ext uri="{BB962C8B-B14F-4D97-AF65-F5344CB8AC3E}">
        <p14:creationId xmlns:p14="http://schemas.microsoft.com/office/powerpoint/2010/main" val="1439230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Hight Beeches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0149CE-65D0-45BB-BC56-413D7BCBD871}"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Hight Beeches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AE1A4B-4093-4900-9F26-BBE674F3BDC7}"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Hight Beeches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C198FA-B779-4E72-8726-2EE8A0B67E3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Hight Beeches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B50189-1ECD-48FB-960F-F2F9BF323D83}"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Hight Beeches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0803CC-5A92-4844-85F7-F6BC5273CEEB}"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Hight Beeches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EB35B-0171-4F8F-87BB-F730EBC5BF53}"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Hight Beeches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81F8A7-32C7-455A-AB01-CEED85863F4A}"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Highampark</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BF7AAF-40B2-4F18-9E08-B0091CDD982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Highampark</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F7F67B-EB20-4626-8EF9-550E782128C4}"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Highampark</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762DFC-C3A5-46AF-B895-D241C34A93A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E59658-4365-49DA-A00B-396A29EC65AB}"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BA908A-E5F8-4F1A-8235-738734037491}"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.-Jardín español</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106DD8-894B-4962-85A0-CBC2D5C3665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Kensington.-Jardín español</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827028-CD5C-42D9-9B56-1136D0FA73A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Kensington-Roof-Gardens</a:t>
            </a:r>
          </a:p>
          <a:p>
            <a:endParaRPr lang="es-ES" dirty="0"/>
          </a:p>
        </p:txBody>
      </p:sp>
      <p:sp>
        <p:nvSpPr>
          <p:cNvPr id="4" name="3 Marcador de número de diapositiva"/>
          <p:cNvSpPr>
            <a:spLocks noGrp="1"/>
          </p:cNvSpPr>
          <p:nvPr>
            <p:ph type="sldNum" sz="quarter" idx="5"/>
          </p:nvPr>
        </p:nvSpPr>
        <p:spPr/>
        <p:txBody>
          <a:bodyPr/>
          <a:lstStyle/>
          <a:p>
            <a:pPr>
              <a:defRPr/>
            </a:pPr>
            <a:fld id="{01BD5988-8DD1-4BAE-BF16-EFA1DBFFADDA}"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Kensington-Roof-Gardens</a:t>
            </a:r>
          </a:p>
        </p:txBody>
      </p:sp>
      <p:sp>
        <p:nvSpPr>
          <p:cNvPr id="4" name="3 Marcador de número de diapositiva"/>
          <p:cNvSpPr>
            <a:spLocks noGrp="1"/>
          </p:cNvSpPr>
          <p:nvPr>
            <p:ph type="sldNum" sz="quarter" idx="5"/>
          </p:nvPr>
        </p:nvSpPr>
        <p:spPr/>
        <p:txBody>
          <a:bodyPr/>
          <a:lstStyle/>
          <a:p>
            <a:pPr>
              <a:defRPr/>
            </a:pPr>
            <a:fld id="{D451FFD3-8B96-43C1-8B4A-106DDF9B957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Kensington-Roof-Gardens</a:t>
            </a:r>
          </a:p>
        </p:txBody>
      </p:sp>
      <p:sp>
        <p:nvSpPr>
          <p:cNvPr id="4" name="3 Marcador de número de diapositiva"/>
          <p:cNvSpPr>
            <a:spLocks noGrp="1"/>
          </p:cNvSpPr>
          <p:nvPr>
            <p:ph type="sldNum" sz="quarter" idx="5"/>
          </p:nvPr>
        </p:nvSpPr>
        <p:spPr/>
        <p:txBody>
          <a:bodyPr/>
          <a:lstStyle/>
          <a:p>
            <a:pPr>
              <a:defRPr/>
            </a:pPr>
            <a:fld id="{1B6B1C46-E006-41DA-9BFB-560ED27E5F97}"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Kensington-Roof-Garden</a:t>
            </a:r>
          </a:p>
        </p:txBody>
      </p:sp>
      <p:sp>
        <p:nvSpPr>
          <p:cNvPr id="4" name="3 Marcador de número de diapositiva"/>
          <p:cNvSpPr>
            <a:spLocks noGrp="1"/>
          </p:cNvSpPr>
          <p:nvPr>
            <p:ph type="sldNum" sz="quarter" idx="5"/>
          </p:nvPr>
        </p:nvSpPr>
        <p:spPr/>
        <p:txBody>
          <a:bodyPr/>
          <a:lstStyle/>
          <a:p>
            <a:pPr>
              <a:defRPr/>
            </a:pPr>
            <a:fld id="{B5244484-2DD1-489B-87BB-ABB58C1B4DF5}"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Kensington-Roof-Garden</a:t>
            </a:r>
          </a:p>
        </p:txBody>
      </p:sp>
      <p:sp>
        <p:nvSpPr>
          <p:cNvPr id="4" name="3 Marcador de número de diapositiva"/>
          <p:cNvSpPr>
            <a:spLocks noGrp="1"/>
          </p:cNvSpPr>
          <p:nvPr>
            <p:ph type="sldNum" sz="quarter" idx="5"/>
          </p:nvPr>
        </p:nvSpPr>
        <p:spPr/>
        <p:txBody>
          <a:bodyPr/>
          <a:lstStyle/>
          <a:p>
            <a:pPr>
              <a:defRPr/>
            </a:pPr>
            <a:fld id="{E194607A-67F4-471C-8C3C-8D2ABE2F6721}"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Jardín Alpino</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D53494-AFBE-485A-8191-D0FD47BC556B}"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Kew.-Palm House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DE1AF9-BC8C-4037-85C4-DE5201955D2E}"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4980EF-772A-499E-841B-D70161FBCD40}"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C59402-B0F3-4BDC-B507-8D1443E2A3A4}"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F31436-745F-4BF8-BA98-A4DEA835662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D2AA01-C976-4215-AE1E-DD6D05ECFFD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41B877-0724-443B-B770-78B641607A99}"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Leed´s Castle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9407D8-B624-4EA5-8014-E87527085716}"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Leed´s Castle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6F7065-8176-4057-8DCF-F4454ACDA15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Leed´s Castle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1E9011-7EA2-4DED-BB60-BD260F2B3BD9}"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Leed´s Castle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78E3A4-FA94-40F1-9F6C-1CDDF7499D67}"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Leed´s Castle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98C47C-909A-4B25-A55A-73C7A7FA05FE}"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Leeds Castle.-</a:t>
            </a:r>
          </a:p>
        </p:txBody>
      </p:sp>
      <p:sp>
        <p:nvSpPr>
          <p:cNvPr id="4" name="3 Marcador de número de diapositiva"/>
          <p:cNvSpPr>
            <a:spLocks noGrp="1"/>
          </p:cNvSpPr>
          <p:nvPr>
            <p:ph type="sldNum" sz="quarter" idx="5"/>
          </p:nvPr>
        </p:nvSpPr>
        <p:spPr/>
        <p:txBody>
          <a:bodyPr/>
          <a:lstStyle/>
          <a:p>
            <a:pPr>
              <a:defRPr/>
            </a:pPr>
            <a:fld id="{66348DE5-ED21-49B3-B5A1-0138DFB18D76}"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Leeds Castle.-</a:t>
            </a:r>
          </a:p>
        </p:txBody>
      </p:sp>
      <p:sp>
        <p:nvSpPr>
          <p:cNvPr id="4" name="3 Marcador de número de diapositiva"/>
          <p:cNvSpPr>
            <a:spLocks noGrp="1"/>
          </p:cNvSpPr>
          <p:nvPr>
            <p:ph type="sldNum" sz="quarter" idx="5"/>
          </p:nvPr>
        </p:nvSpPr>
        <p:spPr/>
        <p:txBody>
          <a:bodyPr/>
          <a:lstStyle/>
          <a:p>
            <a:pPr>
              <a:defRPr/>
            </a:pPr>
            <a:fld id="{0547DC3D-2367-424B-B057-FF6BB5C7081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Leeds Castle.-</a:t>
            </a:r>
          </a:p>
        </p:txBody>
      </p:sp>
      <p:sp>
        <p:nvSpPr>
          <p:cNvPr id="4" name="3 Marcador de número de diapositiva"/>
          <p:cNvSpPr>
            <a:spLocks noGrp="1"/>
          </p:cNvSpPr>
          <p:nvPr>
            <p:ph type="sldNum" sz="quarter" idx="5"/>
          </p:nvPr>
        </p:nvSpPr>
        <p:spPr/>
        <p:txBody>
          <a:bodyPr/>
          <a:lstStyle/>
          <a:p>
            <a:pPr>
              <a:defRPr/>
            </a:pPr>
            <a:fld id="{76FEC614-AE37-4753-B4E7-5F199C41F03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Leeds Castle.-</a:t>
            </a:r>
          </a:p>
        </p:txBody>
      </p:sp>
      <p:sp>
        <p:nvSpPr>
          <p:cNvPr id="4" name="3 Marcador de número de diapositiva"/>
          <p:cNvSpPr>
            <a:spLocks noGrp="1"/>
          </p:cNvSpPr>
          <p:nvPr>
            <p:ph type="sldNum" sz="quarter" idx="5"/>
          </p:nvPr>
        </p:nvSpPr>
        <p:spPr/>
        <p:txBody>
          <a:bodyPr/>
          <a:lstStyle/>
          <a:p>
            <a:pPr>
              <a:defRPr/>
            </a:pPr>
            <a:fld id="{00C1AD30-701F-4C74-AB20-D5690E96119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Leeds Castle.-</a:t>
            </a:r>
          </a:p>
        </p:txBody>
      </p:sp>
      <p:sp>
        <p:nvSpPr>
          <p:cNvPr id="4" name="3 Marcador de número de diapositiva"/>
          <p:cNvSpPr>
            <a:spLocks noGrp="1"/>
          </p:cNvSpPr>
          <p:nvPr>
            <p:ph type="sldNum" sz="quarter" idx="5"/>
          </p:nvPr>
        </p:nvSpPr>
        <p:spPr/>
        <p:txBody>
          <a:bodyPr/>
          <a:lstStyle/>
          <a:p>
            <a:pPr>
              <a:defRPr/>
            </a:pPr>
            <a:fld id="{93FD9D34-D769-4180-82AB-16E78CB2722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Leeds Castle.-</a:t>
            </a:r>
          </a:p>
        </p:txBody>
      </p:sp>
      <p:sp>
        <p:nvSpPr>
          <p:cNvPr id="4" name="3 Marcador de número de diapositiva"/>
          <p:cNvSpPr>
            <a:spLocks noGrp="1"/>
          </p:cNvSpPr>
          <p:nvPr>
            <p:ph type="sldNum" sz="quarter" idx="5"/>
          </p:nvPr>
        </p:nvSpPr>
        <p:spPr/>
        <p:txBody>
          <a:bodyPr/>
          <a:lstStyle/>
          <a:p>
            <a:pPr>
              <a:defRPr/>
            </a:pPr>
            <a:fld id="{3C958C0E-93D1-488F-A90F-F0E88BE8A02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DD3942-96EF-45D3-8757-862FDC42630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4FD399-4A0F-4608-89CB-A55ABD615989}"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68EC9A-B1F4-4FF0-8235-F734342DF09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38CFBD-262D-4CCB-8A13-AE6D5A4D378C}"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F68889-8B55-45D2-9857-5BFA2C01CC8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7B1A1D-8400-4C92-BCCC-2FB90F59DE2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7330D9-0881-4D1C-92B1-B2568EF08311}"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128FE0-12BA-4359-A761-5EEE03552079}"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F1E7E5-77CB-425D-98E9-A820CF3F0AA3}"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Leonardslee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E80DFC-8908-4F59-AD63-2BCC735AF05F}"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Moat</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3E9A77-F0B1-404A-8D90-17E4865BBD5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Looseley.- Rose Garden</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17CA2F-F916-4D8D-9562-9A85C2E16B1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Loseley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673C62-2596-451B-BD59-51FDF578902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Marle Place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1D4910-7A7D-4F11-9EFC-1608CC72E00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Marle Place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11D02A-2B63-4BAD-81F7-148EDE1B2F4D}"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Marle Place</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EA6CD8-FD24-40FE-BEE5-CBCCC21451F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Marle Place</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F4F49E-C76B-4E93-9D51-EF9F75B3B6B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Marle Place</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2AC37F-4778-47DF-B3CB-D42C212CDCF0}"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Marle Place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8BEB32-5BF3-47C1-8E5B-F87EC3107CDB}"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27694B69-2152-478C-AEB9-3C4B9F00D690}"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Marle Place Gardens.-</a:t>
            </a:r>
          </a:p>
        </p:txBody>
      </p:sp>
      <p:sp>
        <p:nvSpPr>
          <p:cNvPr id="4" name="3 Marcador de número de diapositiva"/>
          <p:cNvSpPr>
            <a:spLocks noGrp="1"/>
          </p:cNvSpPr>
          <p:nvPr>
            <p:ph type="sldNum" sz="quarter" idx="5"/>
          </p:nvPr>
        </p:nvSpPr>
        <p:spPr/>
        <p:txBody>
          <a:bodyPr/>
          <a:lstStyle/>
          <a:p>
            <a:pPr>
              <a:defRPr/>
            </a:pPr>
            <a:fld id="{D8A3DD70-A416-4ECE-A575-1EEBFBDEB83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Marle Place Gardens.-</a:t>
            </a:r>
          </a:p>
        </p:txBody>
      </p:sp>
      <p:sp>
        <p:nvSpPr>
          <p:cNvPr id="4" name="3 Marcador de número de diapositiva"/>
          <p:cNvSpPr>
            <a:spLocks noGrp="1"/>
          </p:cNvSpPr>
          <p:nvPr>
            <p:ph type="sldNum" sz="quarter" idx="5"/>
          </p:nvPr>
        </p:nvSpPr>
        <p:spPr/>
        <p:txBody>
          <a:bodyPr/>
          <a:lstStyle/>
          <a:p>
            <a:pPr>
              <a:defRPr/>
            </a:pPr>
            <a:fld id="{9366610A-8DA5-47D3-B6EE-EA5175987F4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Marle Place Gardens.-</a:t>
            </a:r>
          </a:p>
        </p:txBody>
      </p:sp>
      <p:sp>
        <p:nvSpPr>
          <p:cNvPr id="4" name="3 Marcador de número de diapositiva"/>
          <p:cNvSpPr>
            <a:spLocks noGrp="1"/>
          </p:cNvSpPr>
          <p:nvPr>
            <p:ph type="sldNum" sz="quarter" idx="5"/>
          </p:nvPr>
        </p:nvSpPr>
        <p:spPr/>
        <p:txBody>
          <a:bodyPr/>
          <a:lstStyle/>
          <a:p>
            <a:pPr>
              <a:defRPr/>
            </a:pPr>
            <a:fld id="{6F84E412-EADF-4C0E-AD63-AC1E20857AE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Merrimments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637DDC-141A-4C6E-99FC-B234D484F37A}"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Merrimments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5D07F6-24C7-4728-AFE9-76609016E565}"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Merrimments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28C7C7-DA73-431C-B42E-16A3B22C061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Merrimments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237D52-CD5D-481A-85D7-3B93B75ABE3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Merrimments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3F08F8-6824-42FA-B31A-A6D10D433F8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Merrimments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024F66-4F40-4F56-8BB0-EBE5C741854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Merrimments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42B406-B26F-48F0-A884-1AA27DF377BE}"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BCB190-3079-43EA-A19F-1A9FFCAA71AE}"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CD8E56-AAD0-473A-BC63-920F8BA34AEF}"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.-Campo de Croquet</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8AF7CA-7690-4AD7-9546-3E4435DB11A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301D9B-C249-4814-9C41-1ACA06D40026}"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CD8FA3-E025-4CE3-AE34-3E0D4409BE13}"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2AFC3D-B2B5-4480-A544-55737E9B1B4C}"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067629-1405-4067-AECD-5B2CF4ED654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888829-66AA-419A-9ACA-787261157107}"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EDCA06-E7B1-4655-8464-600BFEACD2B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3BAE2A-FFCD-4DBC-84C1-63D8A86A094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67EEB7-CFB8-470B-A5E5-3833A0D4F96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Sun Garden</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D6C6B1-F81A-4728-942D-83A5F2AE37A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Nymans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2474DA-2C68-482B-8E29-55B398C9DD4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A6B734-0A59-44FF-AF34-26CF273E1AD0}"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 Terrace</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C3F758-157C-4854-A76A-B3DEADC044A8}"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E21387-6FEA-40D2-915B-02DB1AA440B7}"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EFF1C0-A9E8-43E6-99CE-065EE58E05B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DB8A37-81A0-4EE1-BF61-2EEEF37C513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8A1783-C3E8-4467-9372-6A7712E6B4D0}"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F80AD3-C606-49B1-84F1-4D4C7B7F4574}"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FE68C4-7F37-4F55-A7E3-16DFDFA54E4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3EEEC4-A13E-4803-9E82-BA97E501763D}"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Pashley Manor</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94ABA4-9740-4D9C-B9FF-E751556EF697}"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Penhurst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944991-2DA8-4799-886D-891ED36E4721}"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Penhurst .-Rose Garden</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F15258-E950-4BB2-8C10-511391CA28B8}"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Penhurst</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B640E0-9CE9-47B3-94E0-7910DE3D764D}"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Penhurst</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A60100-CE83-491A-A0B7-CA910392EC3C}"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Penhurst</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4F4968-A108-4C26-BAD8-08225D53216F}"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FF12F1-F892-40CF-B145-475904F7ABF0}"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30BA84-FEE3-42E8-902E-EF66CD1039D7}"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450427-B9E0-4DB1-ACA4-82B24D64DAA8}"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F30DDC-1F9B-47A9-BAFB-3B5193A3FE20}"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93AEFB-5F14-4E17-A468-68D814B7C0EB}"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Polesden Lacey</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53C974-38C2-4F20-8389-D61E5EE1B612}"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Scotney Castle</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5233C0-A0F3-4578-8865-6E6A383338A1}"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Scotney Castle</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F9D337-5BFA-497A-93AD-49B175FA7C55}"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Scotney Castle</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1BDFA7-B6A3-497B-9C65-D8C6A36F9CBB}"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Scotney Castle</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159F99-5FD1-4553-B8CE-938226D353B6}"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Scotney Castle</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750CB4-7308-4FDE-BBAC-D9CEF77EA579}"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Scotney Castle</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8B1B43-13D1-4508-9DCD-83D781E14811}"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Scotney Castle</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1BD1B3-C4A7-400A-9008-29CB0CDF7C84}"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E67FD5-4509-4683-94C1-495F8DDA32B5}"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 </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EDE47F-6EE7-49D8-B854-3AC863B0E16E}"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Sheffield Park</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D2172C-1026-410C-B011-2E79C783CFF5}"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46F64A-EA65-47C9-95DD-7D68080712F7}"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Sheffield Park en Otoño</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011090-F738-4C88-B991-1427BAC1E109}"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F73B3C-9886-4A49-A344-73E007AB5B50}"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DD08C5-3280-4C25-963A-65FE0B3F672C}"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4802F7-2EB6-4EFD-9154-7BBA76EDD654}"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DABDE4-CB5D-4EE0-84AB-49E0D1CB959D}"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064405-A4F4-47BF-B35A-17A2F83545AF}"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4DB653-60B7-4426-806B-DC66DBEBDE9B}"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983A9F-6FFC-4509-A23A-4E332F3C3C6A}"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B1A237-BDC9-4DF9-BB5B-626EE26D7946}"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8C88E5-44B6-448F-941C-B9653D99C31E}"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6FFD4E-8320-4040-9562-6908959E8A4B}"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Scheffiled Park</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1820F5-C5B1-4E40-A2E4-E09321796352}"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Scheffield Park</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C8246C-3048-4E10-8598-D6C095415299}" type="slidenum">
              <a:rPr lang="es-ES">
                <a:solidFill>
                  <a:prstClr val="black"/>
                </a:solidFill>
              </a:rPr>
              <a:pPr>
                <a:defRPr/>
              </a:pPr>
              <a:t>169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6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534472" cy="1944216"/>
          </a:xfrm>
        </p:spPr>
        <p:txBody>
          <a:bodyPr>
            <a:normAutofit fontScale="90000"/>
          </a:bodyPr>
          <a:lstStyle/>
          <a:p>
            <a:r>
              <a:rPr lang="es-ES" sz="3600" dirty="0"/>
              <a:t>EUROPA.-LA VUELTA AL MUNDO EN 885 JARDINES.- REINO UNIDO.-H-SCH</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Hight Beeches</a:t>
            </a:r>
          </a:p>
        </p:txBody>
      </p:sp>
      <p:sp>
        <p:nvSpPr>
          <p:cNvPr id="7171" name="2 Marcador de contenido"/>
          <p:cNvSpPr>
            <a:spLocks noGrp="1"/>
          </p:cNvSpPr>
          <p:nvPr>
            <p:ph sz="quarter" idx="1"/>
          </p:nvPr>
        </p:nvSpPr>
        <p:spPr/>
        <p:txBody>
          <a:bodyPr>
            <a:normAutofit lnSpcReduction="10000"/>
          </a:bodyPr>
          <a:lstStyle/>
          <a:p>
            <a:pPr eaLnBrk="1" hangingPunct="1"/>
            <a:r>
              <a:rPr lang="es-ES" sz="2400" dirty="0"/>
              <a:t>Hight Beeches se sitúan cerca de la aldea Handcross en la cara sur de la High Weald Sussex conocido como el Bosque Cordilleras. </a:t>
            </a:r>
          </a:p>
          <a:p>
            <a:pPr eaLnBrk="1" hangingPunct="1"/>
            <a:r>
              <a:rPr lang="es-ES" sz="2400" dirty="0"/>
              <a:t>Los jardines están declarados "Sobresaliente" por la herencia de Inglés, como un ejemplo excepcionalmente bien conservado de un jardín arbolado paisaje, que data de principios del siglo XX. </a:t>
            </a:r>
            <a:br>
              <a:rPr lang="es-ES" sz="2400" dirty="0"/>
            </a:br>
            <a:r>
              <a:rPr lang="es-ES" sz="2400" dirty="0"/>
              <a:t>Los jardines tienen más colorido en primavera, con el narciso, narciso encantador español y camelias, rododendros seguido por principios, las alfombras de campanillas, magnolias y azaleas llegado el momento a finales de mayo. </a:t>
            </a:r>
          </a:p>
        </p:txBody>
      </p:sp>
    </p:spTree>
    <p:extLst>
      <p:ext uri="{BB962C8B-B14F-4D97-AF65-F5344CB8AC3E}">
        <p14:creationId xmlns:p14="http://schemas.microsoft.com/office/powerpoint/2010/main" val="3047305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68313" y="1412776"/>
            <a:ext cx="7704087" cy="5159474"/>
          </a:xfrm>
        </p:spPr>
        <p:txBody>
          <a:bodyPr>
            <a:normAutofit/>
          </a:bodyPr>
          <a:lstStyle/>
          <a:p>
            <a:pPr eaLnBrk="1" hangingPunct="1"/>
            <a:r>
              <a:rPr lang="es-ES" sz="2400" dirty="0"/>
              <a:t>La primavera es la mejor época para visitar, pero con flores silvestres y contrastar follaje de otoño, más color, siempre hay algo digno de ver. </a:t>
            </a:r>
          </a:p>
          <a:p>
            <a:pPr eaLnBrk="1" hangingPunct="1"/>
            <a:r>
              <a:rPr lang="es-ES" sz="2400" dirty="0"/>
              <a:t>En la primera parte del siglo XIX, el edificio del Pabellón de Brighton y el consecuente aumento en el tráfico, llevado a la construcción de la carretera de Londres . </a:t>
            </a:r>
          </a:p>
          <a:p>
            <a:pPr eaLnBrk="1" hangingPunct="1"/>
            <a:r>
              <a:rPr lang="es-ES" sz="2400" dirty="0"/>
              <a:t>Los caballos estabulados en el cargo fueron el León Rojo en Handcross Inn y muchas personas empezaron a asentarse en las crestas Bosque, atraídos por el hermoso paisaje natural. </a:t>
            </a:r>
          </a:p>
          <a:p>
            <a:pPr eaLnBrk="1" hangingPunct="1"/>
            <a:r>
              <a:rPr lang="es-ES" sz="2400" dirty="0"/>
              <a:t>.</a:t>
            </a:r>
          </a:p>
        </p:txBody>
      </p:sp>
    </p:spTree>
    <p:extLst>
      <p:ext uri="{BB962C8B-B14F-4D97-AF65-F5344CB8AC3E}">
        <p14:creationId xmlns:p14="http://schemas.microsoft.com/office/powerpoint/2010/main" val="1296575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Una mansión sustancial con vistas espectaculares a las colinas, junto con extensos jardines y el estacionamiento se construyó en este período. </a:t>
            </a:r>
          </a:p>
          <a:p>
            <a:r>
              <a:rPr lang="es-ES" dirty="0"/>
              <a:t>En 1848 la mansión de alta hayas y los bienes fueron comprados por Sir Robert Loder, quien amplió la casa y establos, y construyó la torre del reloj y Coach House.</a:t>
            </a:r>
          </a:p>
        </p:txBody>
      </p:sp>
    </p:spTree>
    <p:extLst>
      <p:ext uri="{BB962C8B-B14F-4D97-AF65-F5344CB8AC3E}">
        <p14:creationId xmlns:p14="http://schemas.microsoft.com/office/powerpoint/2010/main" val="571268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High_Beeches_2008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911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igh_Beeches_2008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2 Imagen" descr="High_Beeches_2008_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31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igh_Beeches_Azal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668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igh_Beeches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156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igh_Beeches_Foli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486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High_Beeches_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91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High_Beeches_Se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489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pPr eaLnBrk="1" hangingPunct="1"/>
            <a:r>
              <a:rPr lang="es-ES" dirty="0"/>
              <a:t>Highampark</a:t>
            </a:r>
          </a:p>
        </p:txBody>
      </p:sp>
      <p:sp>
        <p:nvSpPr>
          <p:cNvPr id="16387" name="2 Marcador de contenido"/>
          <p:cNvSpPr>
            <a:spLocks noGrp="1"/>
          </p:cNvSpPr>
          <p:nvPr>
            <p:ph sz="quarter" idx="1"/>
          </p:nvPr>
        </p:nvSpPr>
        <p:spPr>
          <a:xfrm>
            <a:off x="457200" y="1600200"/>
            <a:ext cx="7467600" cy="5257800"/>
          </a:xfrm>
        </p:spPr>
        <p:txBody>
          <a:bodyPr>
            <a:normAutofit fontScale="92500"/>
          </a:bodyPr>
          <a:lstStyle/>
          <a:p>
            <a:pPr eaLnBrk="1" hangingPunct="1"/>
            <a:r>
              <a:rPr lang="es-ES" sz="2400" dirty="0"/>
              <a:t>El Parque de bienes Higham se remonta a 1320 cuando fue cedido a los 'Hegham de la familia de Edward II. </a:t>
            </a:r>
          </a:p>
          <a:p>
            <a:pPr eaLnBrk="1" hangingPunct="1"/>
            <a:r>
              <a:rPr lang="es-ES" sz="2400" dirty="0"/>
              <a:t>Desde aquellos primeros días ha sido el hogar de muchos y coloridos personajes importantes, incluso en los años 1920, el conde Luis Vorrow Zborowski quien concibió y construyó la aerodinámica impulsado carreras de motor-coches por primera vez en la finca, más tarde inmortalizada por la fantasía película de Fleming Chitty-Chitty- Bang-Bang. Higham Park también fue frecuentado por los ricos y famosos, como Mozart, Jane Austen, el general Charles de Gaulle y la realeza</a:t>
            </a:r>
            <a:r>
              <a:rPr lang="es-ES" dirty="0"/>
              <a:t>. </a:t>
            </a:r>
            <a:br>
              <a:rPr lang="es-ES" dirty="0"/>
            </a:br>
            <a:br>
              <a:rPr lang="es-ES" dirty="0"/>
            </a:br>
            <a:endParaRPr lang="es-ES" dirty="0"/>
          </a:p>
        </p:txBody>
      </p:sp>
    </p:spTree>
    <p:extLst>
      <p:ext uri="{BB962C8B-B14F-4D97-AF65-F5344CB8AC3E}">
        <p14:creationId xmlns:p14="http://schemas.microsoft.com/office/powerpoint/2010/main" val="98157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428625"/>
            <a:ext cx="7258000" cy="6024563"/>
          </a:xfrm>
        </p:spPr>
        <p:txBody>
          <a:bodyPr>
            <a:normAutofit fontScale="92500"/>
          </a:bodyPr>
          <a:lstStyle/>
          <a:p>
            <a:pPr eaLnBrk="1" hangingPunct="1"/>
            <a:r>
              <a:rPr lang="es-ES" sz="2400" dirty="0"/>
              <a:t>Las aventuras de los bienes bajaron después de su uso como  hospital por un período de tiempo prolongado que comienza durante la segunda Guerra Mundial y se extiende hasta 1981 cuando fue cerrado y cayó en el abandono y deterioro.</a:t>
            </a:r>
          </a:p>
          <a:p>
            <a:pPr eaLnBrk="1" hangingPunct="1"/>
            <a:r>
              <a:rPr lang="es-ES" sz="2400" dirty="0"/>
              <a:t>En 1995 un proyecto de restauración asombrosa comenzó con tres personas en común que expusieron sus recursos para comprar la mansión en ruinas y unas 25 hectáreas de parque natural, a raíz de un cambio de vida decisión de emprender la reparación capital de las Higham Park. </a:t>
            </a:r>
            <a:br>
              <a:rPr lang="es-ES" sz="2400" dirty="0"/>
            </a:br>
            <a:r>
              <a:rPr lang="es-ES" sz="2400" dirty="0"/>
              <a:t>Estas tres personas son Barry Gibb su madre Patricia y Amanda Harris-Decanos que además de saber más acerca de los caballos, las casas y la jardinería, se embarcó en la restauración masiva de la mansión y los jardines.</a:t>
            </a:r>
          </a:p>
        </p:txBody>
      </p:sp>
    </p:spTree>
    <p:extLst>
      <p:ext uri="{BB962C8B-B14F-4D97-AF65-F5344CB8AC3E}">
        <p14:creationId xmlns:p14="http://schemas.microsoft.com/office/powerpoint/2010/main" val="1403680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p:txBody>
          <a:bodyPr/>
          <a:lstStyle/>
          <a:p>
            <a:pPr eaLnBrk="1" hangingPunct="1"/>
            <a:r>
              <a:rPr lang="es-ES" sz="2400" dirty="0"/>
              <a:t>La restauración está todavía en curso, pero la mayor parte esta completa y una visita guiada de la casa revela la fascinante historia de los altos y bajos de diez años de renovación. </a:t>
            </a:r>
            <a:br>
              <a:rPr lang="es-ES" sz="2400" dirty="0"/>
            </a:br>
            <a:r>
              <a:rPr lang="es-ES" sz="2400" dirty="0"/>
              <a:t>El resultado es la creación de una de las más impresionantes majestuosa de las casas que con jardines se extiende por 25 hectáreas, incluyendo un espectacular jardín acuático italiano hundido , una terraza y un  jardín de rosas</a:t>
            </a:r>
            <a:r>
              <a:rPr lang="es-ES" dirty="0"/>
              <a:t>.</a:t>
            </a:r>
          </a:p>
          <a:p>
            <a:pPr eaLnBrk="1" hangingPunct="1"/>
            <a:endParaRPr lang="es-ES" dirty="0"/>
          </a:p>
          <a:p>
            <a:pPr eaLnBrk="1" hangingPunct="1"/>
            <a:endParaRPr lang="es-ES" dirty="0"/>
          </a:p>
        </p:txBody>
      </p:sp>
    </p:spTree>
    <p:extLst>
      <p:ext uri="{BB962C8B-B14F-4D97-AF65-F5344CB8AC3E}">
        <p14:creationId xmlns:p14="http://schemas.microsoft.com/office/powerpoint/2010/main" val="779072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Highampark_mansionre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806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Highampark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080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Highampark_water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642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p:txBody>
          <a:bodyPr/>
          <a:lstStyle/>
          <a:p>
            <a:pPr eaLnBrk="1" hangingPunct="1"/>
            <a:r>
              <a:rPr lang="es-ES" dirty="0"/>
              <a:t>Kensington Roof gardens</a:t>
            </a:r>
          </a:p>
        </p:txBody>
      </p:sp>
      <p:sp>
        <p:nvSpPr>
          <p:cNvPr id="22531" name="2 Marcador de contenido"/>
          <p:cNvSpPr>
            <a:spLocks noGrp="1"/>
          </p:cNvSpPr>
          <p:nvPr>
            <p:ph sz="quarter" idx="1"/>
          </p:nvPr>
        </p:nvSpPr>
        <p:spPr>
          <a:xfrm>
            <a:off x="914400" y="1447800"/>
            <a:ext cx="7041976" cy="5221288"/>
          </a:xfrm>
        </p:spPr>
        <p:txBody>
          <a:bodyPr>
            <a:normAutofit lnSpcReduction="10000"/>
          </a:bodyPr>
          <a:lstStyle/>
          <a:p>
            <a:pPr eaLnBrk="1" hangingPunct="1"/>
            <a:r>
              <a:rPr lang="es-ES" sz="2400" dirty="0"/>
              <a:t>Trevor Bowen presidente de la compañía de John Barker, los propietarios de Derry y los grandes almacenes Toms en Kensington High Street, estaba tan impresionado por los jardines de azotea en el piso undécimo del Centro Rockefeller en Nueva York, que encargó a su diseñador Ralph Hancock para construir jardines similares por encima de Derry y Toms en Kensington. </a:t>
            </a:r>
            <a:br>
              <a:rPr lang="es-ES" sz="2400" dirty="0"/>
            </a:br>
            <a:r>
              <a:rPr lang="es-ES" sz="2400" dirty="0"/>
              <a:t>Los jardines se crearon en una base gruesa bitumastic con hardcore y una capa de 36 centímetros de tierra vegetal.</a:t>
            </a:r>
          </a:p>
          <a:p>
            <a:pPr eaLnBrk="1" hangingPunct="1"/>
            <a:r>
              <a:rPr lang="es-ES" sz="2400" dirty="0"/>
              <a:t>Los jardines se completaron en 1938 a un costo de £ 25.000 y se inauguraron oficialmente por el Conde de Athlone. </a:t>
            </a:r>
          </a:p>
        </p:txBody>
      </p:sp>
    </p:spTree>
    <p:extLst>
      <p:ext uri="{BB962C8B-B14F-4D97-AF65-F5344CB8AC3E}">
        <p14:creationId xmlns:p14="http://schemas.microsoft.com/office/powerpoint/2010/main" val="2278457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785813" y="214313"/>
            <a:ext cx="7314579" cy="6072187"/>
          </a:xfrm>
        </p:spPr>
        <p:txBody>
          <a:bodyPr>
            <a:normAutofit fontScale="92500"/>
          </a:bodyPr>
          <a:lstStyle/>
          <a:p>
            <a:pPr eaLnBrk="1" hangingPunct="1"/>
            <a:r>
              <a:rPr lang="es-ES" sz="2400" dirty="0"/>
              <a:t>Después de una accidentada historia, los jardines fueron adquiridos en 1986 por Richard Branson, Virgin Group y forma parte del restaurante y discoteca Babylon, desde entonces han sido galardonado con grado II listado por Patrimonio Inglés.</a:t>
            </a:r>
          </a:p>
          <a:p>
            <a:pPr eaLnBrk="1" hangingPunct="1"/>
            <a:r>
              <a:rPr lang="es-ES" sz="2400" dirty="0"/>
              <a:t> Los jardines han sido recientemente reformados y restaurados.1,5 hectáreas son jardines se dividen en tres áreas distinta: inglés  un tema tradicional de los bosques silvestres, español formal y Tudor.</a:t>
            </a:r>
          </a:p>
          <a:p>
            <a:pPr eaLnBrk="1" hangingPunct="1"/>
            <a:r>
              <a:rPr lang="es-ES" sz="2400" dirty="0"/>
              <a:t> El jardín tradicional Inglés contiene más de 100 árboles, arroyos y estanques, flamencos y patos, que se combinan para crear un ambiente mágico que desafía su elevación única.</a:t>
            </a:r>
          </a:p>
          <a:p>
            <a:pPr eaLnBrk="1" hangingPunct="1"/>
            <a:r>
              <a:rPr lang="es-ES" sz="2400" dirty="0"/>
              <a:t> Esto contrasta con el diseño formal del Jardín español, con sus fuentes, las vides y palmeras, edificios y terracota roja.</a:t>
            </a:r>
          </a:p>
          <a:p>
            <a:pPr eaLnBrk="1" hangingPunct="1"/>
            <a:endParaRPr lang="es-ES" sz="2400" dirty="0"/>
          </a:p>
        </p:txBody>
      </p:sp>
    </p:spTree>
    <p:extLst>
      <p:ext uri="{BB962C8B-B14F-4D97-AF65-F5344CB8AC3E}">
        <p14:creationId xmlns:p14="http://schemas.microsoft.com/office/powerpoint/2010/main" val="2162739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ensington_roof_english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111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ensington_roof_english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134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Kensington_roof_spanish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01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930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ensington_roof_spanish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659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099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548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0"/>
            <a:ext cx="9359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346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2166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54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19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p:txBody>
          <a:bodyPr/>
          <a:lstStyle/>
          <a:p>
            <a:pPr eaLnBrk="1" hangingPunct="1"/>
            <a:r>
              <a:rPr lang="es-ES" dirty="0"/>
              <a:t>Kew Gardens</a:t>
            </a:r>
          </a:p>
        </p:txBody>
      </p:sp>
      <p:sp>
        <p:nvSpPr>
          <p:cNvPr id="34819" name="2 Marcador de contenido"/>
          <p:cNvSpPr>
            <a:spLocks noGrp="1"/>
          </p:cNvSpPr>
          <p:nvPr>
            <p:ph sz="quarter" idx="1"/>
          </p:nvPr>
        </p:nvSpPr>
        <p:spPr>
          <a:xfrm>
            <a:off x="755576" y="1600200"/>
            <a:ext cx="7169224" cy="4873752"/>
          </a:xfrm>
        </p:spPr>
        <p:txBody>
          <a:bodyPr>
            <a:normAutofit fontScale="92500"/>
          </a:bodyPr>
          <a:lstStyle/>
          <a:p>
            <a:pPr eaLnBrk="1" hangingPunct="1"/>
            <a:r>
              <a:rPr lang="es-ES" sz="2400" dirty="0"/>
              <a:t>Kew es todavía el mas célebre jardín en Londres y probablemente en Gran Bretaña.</a:t>
            </a:r>
          </a:p>
          <a:p>
            <a:pPr eaLnBrk="1" hangingPunct="1"/>
            <a:r>
              <a:rPr lang="es-ES" sz="2400" dirty="0"/>
              <a:t> En primer lugar es una institución científica de los vegetales apreciados a nivel internacional, pero también es el jardín principal para cualquier persona interesada en las plantas. </a:t>
            </a:r>
            <a:br>
              <a:rPr lang="es-ES" sz="2400" dirty="0"/>
            </a:br>
            <a:r>
              <a:rPr lang="es-ES" sz="2400" dirty="0"/>
              <a:t>Es un oasis de 300 hectáreas junto al río Támesis entre Richmond y Kew, es un lugar tranquilo hermoso no invadida por los turistas (salvo quizás para los grupos escolares ) y hay muchas cosas que ver durante todo el año tanto que se muestra en los invernaderos. </a:t>
            </a:r>
            <a:br>
              <a:rPr lang="es-ES" dirty="0"/>
            </a:br>
            <a:br>
              <a:rPr lang="es-ES" dirty="0"/>
            </a:br>
            <a:endParaRPr lang="es-ES" dirty="0"/>
          </a:p>
        </p:txBody>
      </p:sp>
    </p:spTree>
    <p:extLst>
      <p:ext uri="{BB962C8B-B14F-4D97-AF65-F5344CB8AC3E}">
        <p14:creationId xmlns:p14="http://schemas.microsoft.com/office/powerpoint/2010/main" val="1287238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836712"/>
            <a:ext cx="7185992" cy="5687913"/>
          </a:xfrm>
        </p:spPr>
        <p:txBody>
          <a:bodyPr>
            <a:normAutofit/>
          </a:bodyPr>
          <a:lstStyle/>
          <a:p>
            <a:pPr eaLnBrk="1" hangingPunct="1">
              <a:buFont typeface="Wingdings 2" pitchFamily="18" charset="2"/>
              <a:buNone/>
            </a:pPr>
            <a:endParaRPr lang="es-ES" dirty="0"/>
          </a:p>
          <a:p>
            <a:pPr eaLnBrk="1" hangingPunct="1"/>
            <a:r>
              <a:rPr lang="es-ES" dirty="0"/>
              <a:t> </a:t>
            </a:r>
            <a:r>
              <a:rPr lang="es-ES" sz="2400" dirty="0"/>
              <a:t>El Richmond, que era propiedad del rey Jorge II y la reina Carolina en los años 1720 y Kew, arrendadas por su hijo Federico, príncipe de Gales en la década de 1730. </a:t>
            </a:r>
            <a:br>
              <a:rPr lang="es-ES" sz="2400" dirty="0"/>
            </a:br>
            <a:r>
              <a:rPr lang="es-ES" sz="2400" dirty="0"/>
              <a:t> Las dos propiedades se reunieron cuando George III, hijo de Federico heredado la propiedad de Richmond de su abuelo en 1760, y luego tomó Kew de la madre de Augusta la muerte de su en 1772, en Augusta, se había fundado el Jardín Botánico de Kew y se había iniciado el diseño de varios edificios. </a:t>
            </a:r>
          </a:p>
        </p:txBody>
      </p:sp>
    </p:spTree>
    <p:extLst>
      <p:ext uri="{BB962C8B-B14F-4D97-AF65-F5344CB8AC3E}">
        <p14:creationId xmlns:p14="http://schemas.microsoft.com/office/powerpoint/2010/main" val="2670675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Después que Jorge III murió, el jardín comenzó a caer en decadencia y fue entregado finalmente al estado en 1841. </a:t>
            </a:r>
            <a:br>
              <a:rPr lang="es-ES" dirty="0"/>
            </a:br>
            <a:r>
              <a:rPr lang="es-ES" dirty="0"/>
              <a:t>Kew ahora contiene la mayor colección de plantas en el mundo, que asciende a unos 38.000 tipos diferentes de plantas vivas. </a:t>
            </a:r>
            <a:br>
              <a:rPr lang="es-ES" dirty="0"/>
            </a:br>
            <a:endParaRPr lang="es-ES" dirty="0"/>
          </a:p>
          <a:p>
            <a:endParaRPr lang="es-ES" dirty="0"/>
          </a:p>
        </p:txBody>
      </p:sp>
    </p:spTree>
    <p:extLst>
      <p:ext uri="{BB962C8B-B14F-4D97-AF65-F5344CB8AC3E}">
        <p14:creationId xmlns:p14="http://schemas.microsoft.com/office/powerpoint/2010/main" val="2882598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ew2006_alpinea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634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ew2006_palmhousedispl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522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ew2006_palmhousegall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9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ew2006_waterli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5181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ew_Princes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747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ew_Princess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661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Kew_Princes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413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pPr eaLnBrk="1" hangingPunct="1"/>
            <a:r>
              <a:rPr lang="es-ES" dirty="0"/>
              <a:t>Leed´s Castle</a:t>
            </a:r>
          </a:p>
        </p:txBody>
      </p:sp>
      <p:sp>
        <p:nvSpPr>
          <p:cNvPr id="44035" name="2 Marcador de contenido"/>
          <p:cNvSpPr>
            <a:spLocks noGrp="1"/>
          </p:cNvSpPr>
          <p:nvPr>
            <p:ph sz="quarter" idx="1"/>
          </p:nvPr>
        </p:nvSpPr>
        <p:spPr/>
        <p:txBody>
          <a:bodyPr>
            <a:normAutofit lnSpcReduction="10000"/>
          </a:bodyPr>
          <a:lstStyle/>
          <a:p>
            <a:pPr eaLnBrk="1" hangingPunct="1"/>
            <a:r>
              <a:rPr lang="es-ES" sz="2400" dirty="0"/>
              <a:t>El Castillo de Leeds se parece a un castillo que, con torreones, torres y almenas todo ello rodeado de agua y ubicado en un hermoso campo adquiere una belleza mística acerca de ello y hace honor a su descripción de "El Castillo mas Hermoso del mundo". </a:t>
            </a:r>
            <a:br>
              <a:rPr lang="es-ES" sz="2400" dirty="0"/>
            </a:br>
            <a:r>
              <a:rPr lang="es-ES" sz="2400" dirty="0"/>
              <a:t>Las partes más antiguas del castillo se construyeron en piedra por un barón normando algún tiempo después de la conquista normanda en 1119 y se convirtieron en una propiedad de la Corona de 1278 hasta 1552, se enriquece y acariciado por una sucesión de reyes. Entre ellos Eduardo I, Enrique IV a través de Enrique VIII</a:t>
            </a:r>
            <a:r>
              <a:rPr lang="es-ES" dirty="0"/>
              <a:t>. </a:t>
            </a:r>
            <a:br>
              <a:rPr lang="es-ES" dirty="0"/>
            </a:br>
            <a:endParaRPr lang="es-ES" dirty="0"/>
          </a:p>
        </p:txBody>
      </p:sp>
    </p:spTree>
    <p:extLst>
      <p:ext uri="{BB962C8B-B14F-4D97-AF65-F5344CB8AC3E}">
        <p14:creationId xmlns:p14="http://schemas.microsoft.com/office/powerpoint/2010/main" val="73637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899592" y="1052736"/>
            <a:ext cx="7041976" cy="5904656"/>
          </a:xfrm>
        </p:spPr>
        <p:txBody>
          <a:bodyPr>
            <a:normAutofit/>
          </a:bodyPr>
          <a:lstStyle/>
          <a:p>
            <a:pPr eaLnBrk="1" hangingPunct="1"/>
            <a:r>
              <a:rPr lang="es-ES" sz="2400" dirty="0"/>
              <a:t>Después de dejar de ser una casa real, el castillo fue propiedad privada de tres familias famosas, la de San Légers, el Culpeppers y Fairfax, seguidos por los Martin Wykeham que fue propietaria del castillo durante poco más de un siglo.</a:t>
            </a:r>
          </a:p>
          <a:p>
            <a:pPr eaLnBrk="1" hangingPunct="1"/>
            <a:r>
              <a:rPr lang="es-ES" sz="2400" dirty="0"/>
              <a:t> Finalmente en 1926 fue comprado por la honorable señora Wilson Filmer (más tarde la Honorable Señora Baillie de oliva), una anglo-americana rica heredera, que tenía una relación amorosa de por vida con el castillo. </a:t>
            </a:r>
          </a:p>
        </p:txBody>
      </p:sp>
    </p:spTree>
    <p:extLst>
      <p:ext uri="{BB962C8B-B14F-4D97-AF65-F5344CB8AC3E}">
        <p14:creationId xmlns:p14="http://schemas.microsoft.com/office/powerpoint/2010/main" val="25599720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A su muerte en 1974 Señora Baillie dejó el castillo a la "Fundación Castillo de Leeds 'un fondo de caridad, creada para mantener la propiedad como un ser vivo" castillo "para disfrute de todos los visitantes de todo el mundo. </a:t>
            </a:r>
            <a:br>
              <a:rPr lang="es-ES" dirty="0"/>
            </a:br>
            <a:br>
              <a:rPr lang="es-ES" dirty="0"/>
            </a:br>
            <a:endParaRPr lang="es-ES" dirty="0"/>
          </a:p>
          <a:p>
            <a:endParaRPr lang="es-ES" dirty="0"/>
          </a:p>
        </p:txBody>
      </p:sp>
    </p:spTree>
    <p:extLst>
      <p:ext uri="{BB962C8B-B14F-4D97-AF65-F5344CB8AC3E}">
        <p14:creationId xmlns:p14="http://schemas.microsoft.com/office/powerpoint/2010/main" val="3835952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eeds_Castl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299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eeds_castle2005_avi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300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eeds_Castle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207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eeds_castle2005_bailli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3536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Leeds_Castle_approa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1158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5758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3793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4453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5093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5856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201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dirty="0"/>
              <a:t>Leonardslee Gardens</a:t>
            </a:r>
          </a:p>
        </p:txBody>
      </p:sp>
      <p:sp>
        <p:nvSpPr>
          <p:cNvPr id="57347" name="2 Marcador de contenido"/>
          <p:cNvSpPr>
            <a:spLocks noGrp="1"/>
          </p:cNvSpPr>
          <p:nvPr>
            <p:ph sz="quarter" idx="1"/>
          </p:nvPr>
        </p:nvSpPr>
        <p:spPr>
          <a:xfrm>
            <a:off x="914400" y="1447800"/>
            <a:ext cx="7113984" cy="5005388"/>
          </a:xfrm>
        </p:spPr>
        <p:txBody>
          <a:bodyPr>
            <a:normAutofit/>
          </a:bodyPr>
          <a:lstStyle/>
          <a:p>
            <a:pPr eaLnBrk="1" hangingPunct="1"/>
            <a:r>
              <a:rPr lang="es-ES" sz="2400" dirty="0"/>
              <a:t>Los jardines Leonardslee se encuentran cerca de Sussex. Cubren alrededor de 240 hectáreas en un valle que incluye siete lagos y se desarrolló en gran parte en la década de 1800 por la familia Loder quienes eran oriundos de Dorset. </a:t>
            </a:r>
          </a:p>
          <a:p>
            <a:pPr eaLnBrk="1" hangingPunct="1"/>
            <a:r>
              <a:rPr lang="es-ES" sz="2400" dirty="0"/>
              <a:t>Los miembros de la familia actual, incluida Robin Loder todavía poseen y administran en la actualidad el patrimonio. </a:t>
            </a:r>
            <a:br>
              <a:rPr lang="es-ES" sz="2400" dirty="0"/>
            </a:br>
            <a:r>
              <a:rPr lang="es-ES" sz="2400" dirty="0"/>
              <a:t>Rododendros, azaleas, camelias y magnolias florecen en los jardines y proporcionar una imagen vibrante en mayo de cada año, lo que es legendaria.</a:t>
            </a:r>
          </a:p>
        </p:txBody>
      </p:sp>
    </p:spTree>
    <p:extLst>
      <p:ext uri="{BB962C8B-B14F-4D97-AF65-F5344CB8AC3E}">
        <p14:creationId xmlns:p14="http://schemas.microsoft.com/office/powerpoint/2010/main" val="16542239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1000125"/>
            <a:ext cx="6969968" cy="5019675"/>
          </a:xfrm>
        </p:spPr>
        <p:txBody>
          <a:bodyPr>
            <a:normAutofit/>
          </a:bodyPr>
          <a:lstStyle/>
          <a:p>
            <a:pPr eaLnBrk="1" hangingPunct="1"/>
            <a:r>
              <a:rPr lang="es-ES" sz="2400" dirty="0"/>
              <a:t> Como trasfondo de este espectáculo lleno de color es el valle del bosque, poblado de robles viejos, haya, abedul, entremezclado con alerce y pino silvestre.</a:t>
            </a:r>
          </a:p>
          <a:p>
            <a:pPr eaLnBrk="1" hangingPunct="1"/>
            <a:r>
              <a:rPr lang="es-ES" sz="2400" dirty="0"/>
              <a:t> Añadir a esta corriente y lagos y tiene el ambiente perfecto.</a:t>
            </a:r>
          </a:p>
          <a:p>
            <a:pPr eaLnBrk="1" hangingPunct="1"/>
            <a:r>
              <a:rPr lang="es-ES" sz="2400" dirty="0"/>
              <a:t>En verano, los jardines y lagos adoptan un tono más tenue y sutil belleza de flores silvestres y árboles en flor fragante.</a:t>
            </a:r>
          </a:p>
          <a:p>
            <a:pPr eaLnBrk="1" hangingPunct="1"/>
            <a:r>
              <a:rPr lang="es-ES" sz="2400" dirty="0"/>
              <a:t>Hay, carpas grandes, aves de caza y también los wallabies y los ciervos. </a:t>
            </a:r>
          </a:p>
        </p:txBody>
      </p:sp>
    </p:spTree>
    <p:extLst>
      <p:ext uri="{BB962C8B-B14F-4D97-AF65-F5344CB8AC3E}">
        <p14:creationId xmlns:p14="http://schemas.microsoft.com/office/powerpoint/2010/main" val="25740030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1196752"/>
            <a:ext cx="6609928" cy="4823048"/>
          </a:xfrm>
        </p:spPr>
        <p:txBody>
          <a:bodyPr/>
          <a:lstStyle/>
          <a:p>
            <a:r>
              <a:rPr lang="es-ES" dirty="0"/>
              <a:t>Los Wallabies han vivido semi-salvajes en los jardines durante 100 años y ayudan a mantener la hierba bajo control. </a:t>
            </a:r>
          </a:p>
          <a:p>
            <a:pPr eaLnBrk="1" hangingPunct="1"/>
            <a:r>
              <a:rPr lang="es-ES" dirty="0"/>
              <a:t>Además de la belleza de los jardines que hay otros atractivos como la recogida de los coches de motor de época  victoriana que se conservan en buen estado de funcionamiento perfecto y tomar parte en el informe anual de ejecución de Londres a Brighton</a:t>
            </a:r>
          </a:p>
          <a:p>
            <a:pPr eaLnBrk="1" hangingPunct="1"/>
            <a:endParaRPr lang="es-ES" dirty="0"/>
          </a:p>
        </p:txBody>
      </p:sp>
    </p:spTree>
    <p:extLst>
      <p:ext uri="{BB962C8B-B14F-4D97-AF65-F5344CB8AC3E}">
        <p14:creationId xmlns:p14="http://schemas.microsoft.com/office/powerpoint/2010/main" val="45541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Una galardonada exposición de Bonsái y el "Detrás de la Casa de Muñecas" exposición que muestra una finca de 100 años atrás, a escala 1/12th. </a:t>
            </a:r>
          </a:p>
          <a:p>
            <a:r>
              <a:rPr lang="es-ES" dirty="0"/>
              <a:t>También está la Torre del Reloj, el Restaurante, una tienda de tienda de regalos y ventas de plantas.</a:t>
            </a:r>
          </a:p>
          <a:p>
            <a:endParaRPr lang="es-ES" dirty="0"/>
          </a:p>
        </p:txBody>
      </p:sp>
    </p:spTree>
    <p:extLst>
      <p:ext uri="{BB962C8B-B14F-4D97-AF65-F5344CB8AC3E}">
        <p14:creationId xmlns:p14="http://schemas.microsoft.com/office/powerpoint/2010/main" val="5438254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eonardslee2007_rockgarde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6551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eonardslee2007_rockgarden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4746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eonardslee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61189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eonardsle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2 Imagen" descr="Leonardslee2007_middlewal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776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eonardslee_autumn2008_engine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2965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eonardslee_autumn2008_middle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2818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eonardslee_Autumn_Engine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5243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eonardslee_Autumn_Mans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3627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eonardslee_Autumn_Reflectio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7223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eonardslee_Autumn_Woodland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1689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Loseley_moattoboth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7568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seley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0195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oseley_whit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4351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a:xfrm>
            <a:off x="1187624" y="274638"/>
            <a:ext cx="6737176" cy="1143000"/>
          </a:xfrm>
        </p:spPr>
        <p:txBody>
          <a:bodyPr/>
          <a:lstStyle/>
          <a:p>
            <a:pPr eaLnBrk="1" hangingPunct="1"/>
            <a:r>
              <a:rPr lang="es-ES" dirty="0"/>
              <a:t>Marle Place</a:t>
            </a:r>
          </a:p>
        </p:txBody>
      </p:sp>
      <p:sp>
        <p:nvSpPr>
          <p:cNvPr id="73731" name="2 Marcador de contenido"/>
          <p:cNvSpPr>
            <a:spLocks noGrp="1"/>
          </p:cNvSpPr>
          <p:nvPr>
            <p:ph sz="quarter" idx="1"/>
          </p:nvPr>
        </p:nvSpPr>
        <p:spPr>
          <a:xfrm>
            <a:off x="914400" y="1447800"/>
            <a:ext cx="7113984" cy="5221288"/>
          </a:xfrm>
        </p:spPr>
        <p:txBody>
          <a:bodyPr/>
          <a:lstStyle/>
          <a:p>
            <a:pPr eaLnBrk="1" hangingPunct="1"/>
            <a:r>
              <a:rPr lang="es-ES" sz="2400" dirty="0"/>
              <a:t>Marle Place es un  jardín privado cerca Wealden pertenece al Brenchley en Kent. </a:t>
            </a:r>
          </a:p>
          <a:p>
            <a:pPr eaLnBrk="1" hangingPunct="1"/>
            <a:r>
              <a:rPr lang="es-ES" sz="2400" dirty="0"/>
              <a:t>El jardín es  de un cultivador y jardín artistas, diseñado en el concepto popular de habitaciones cubiertas con árboles avenidas, ubicado en una ladera sur al este limita con los bosques con árboles de muestra y un arroyo. </a:t>
            </a:r>
            <a:br>
              <a:rPr lang="es-ES" sz="2400" dirty="0"/>
            </a:br>
            <a:r>
              <a:rPr lang="es-ES" sz="2400" dirty="0"/>
              <a:t>La temporada comienza con árboles con flores y bulbos, seguido más tarde por las masas de rosas antiguas y las fronteras de moda lleno de plantas herbáceas anuales y además de muchos arbustos inusuales. </a:t>
            </a:r>
            <a:endParaRPr lang="es-ES" dirty="0"/>
          </a:p>
        </p:txBody>
      </p:sp>
    </p:spTree>
    <p:extLst>
      <p:ext uri="{BB962C8B-B14F-4D97-AF65-F5344CB8AC3E}">
        <p14:creationId xmlns:p14="http://schemas.microsoft.com/office/powerpoint/2010/main" val="37485438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764704"/>
            <a:ext cx="7113984" cy="5255096"/>
          </a:xfrm>
        </p:spPr>
        <p:txBody>
          <a:bodyPr>
            <a:normAutofit lnSpcReduction="10000"/>
          </a:bodyPr>
          <a:lstStyle/>
          <a:p>
            <a:pPr eaLnBrk="1" hangingPunct="1"/>
            <a:r>
              <a:rPr lang="es-ES" sz="2400" dirty="0"/>
              <a:t>El resultado proporciona color a lo largo de las estaciones. </a:t>
            </a:r>
            <a:br>
              <a:rPr lang="es-ES" sz="2400" dirty="0"/>
            </a:br>
            <a:r>
              <a:rPr lang="es-ES" sz="2400" dirty="0"/>
              <a:t>Además, un estudio y galería es el hogar de variadas exposiciones durante toda la temporada por pintores contemporáneos, esculturas y alfareros, en la exhibición y venta.</a:t>
            </a:r>
          </a:p>
          <a:p>
            <a:pPr eaLnBrk="1" hangingPunct="1"/>
            <a:r>
              <a:rPr lang="es-ES" sz="2400" dirty="0"/>
              <a:t> Un tutorial de la pintura y de instrucción de dibujo también está disponible con cita previa.</a:t>
            </a:r>
          </a:p>
          <a:p>
            <a:pPr eaLnBrk="1" hangingPunct="1"/>
            <a:r>
              <a:rPr lang="es-ES" sz="2400" dirty="0"/>
              <a:t> Gerald Williams y Lindel, junto con un jardinero a tiempo completo solo son responsables de todo el duro trabajo involucrado en mantener los jardines en su mejor momento, y  todavía encuentran tiempo para el arte. </a:t>
            </a:r>
          </a:p>
          <a:p>
            <a:pPr eaLnBrk="1" hangingPunct="1"/>
            <a:endParaRPr lang="es-ES" dirty="0"/>
          </a:p>
        </p:txBody>
      </p:sp>
    </p:spTree>
    <p:extLst>
      <p:ext uri="{BB962C8B-B14F-4D97-AF65-F5344CB8AC3E}">
        <p14:creationId xmlns:p14="http://schemas.microsoft.com/office/powerpoint/2010/main" val="37422628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arle_place2008_housela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40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arle_place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24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arle_place2008_earlysumm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0289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arle_place_hou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2995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arle_place_mosaic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841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arle_place_scented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536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5212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1490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50215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8008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8559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eaLnBrk="1" hangingPunct="1"/>
            <a:r>
              <a:rPr lang="es-ES" dirty="0"/>
              <a:t>Merriments Gardens</a:t>
            </a:r>
          </a:p>
        </p:txBody>
      </p:sp>
      <p:sp>
        <p:nvSpPr>
          <p:cNvPr id="87043" name="2 Marcador de contenido"/>
          <p:cNvSpPr>
            <a:spLocks noGrp="1"/>
          </p:cNvSpPr>
          <p:nvPr>
            <p:ph sz="quarter" idx="1"/>
          </p:nvPr>
        </p:nvSpPr>
        <p:spPr/>
        <p:txBody>
          <a:bodyPr/>
          <a:lstStyle/>
          <a:p>
            <a:pPr eaLnBrk="1" hangingPunct="1"/>
            <a:r>
              <a:rPr lang="es-ES" sz="2400" dirty="0"/>
              <a:t>El jardín de Merriments  se inició hace más de diez años y ahora se puede decir que han alcanzado la madurez. </a:t>
            </a:r>
          </a:p>
          <a:p>
            <a:pPr eaLnBrk="1" hangingPunct="1"/>
            <a:r>
              <a:rPr lang="es-ES" sz="2400" dirty="0"/>
              <a:t>El jardín se extiende a cuatro hectáreas de plantación densa y se inició como un jardín de presentación para la escuela infantil (dirigido por la familia Buchele), que ahora puede presumir de ser una de los mejores de Europa. </a:t>
            </a:r>
            <a:br>
              <a:rPr lang="es-ES" sz="2400" dirty="0"/>
            </a:br>
            <a:r>
              <a:rPr lang="es-ES" sz="2400" dirty="0"/>
              <a:t>El jardín es una obra maestra de la composición del color, la curva plantada profundamente borduras temáticas son de color e incluyen muchas plantas raras.</a:t>
            </a:r>
          </a:p>
        </p:txBody>
      </p:sp>
    </p:spTree>
    <p:extLst>
      <p:ext uri="{BB962C8B-B14F-4D97-AF65-F5344CB8AC3E}">
        <p14:creationId xmlns:p14="http://schemas.microsoft.com/office/powerpoint/2010/main" val="36922759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908720"/>
            <a:ext cx="6897960" cy="5949280"/>
          </a:xfrm>
        </p:spPr>
        <p:txBody>
          <a:bodyPr>
            <a:normAutofit/>
          </a:bodyPr>
          <a:lstStyle/>
          <a:p>
            <a:pPr eaLnBrk="1" hangingPunct="1"/>
            <a:r>
              <a:rPr lang="es-ES" sz="2400" dirty="0"/>
              <a:t>Se unen para formar imágenes creativas que son fuente de inspiración y el cambio de las estaciones. </a:t>
            </a:r>
            <a:br>
              <a:rPr lang="es-ES" sz="2400" dirty="0"/>
            </a:br>
            <a:r>
              <a:rPr lang="es-ES" sz="2400" dirty="0"/>
              <a:t>Desde la primavera hasta el otoño de la mezcla de cuidado de árboles, arbustos, plantas perennes y hierbas proporcionan interés y las combinaciones de colores imaginativa.</a:t>
            </a:r>
          </a:p>
          <a:p>
            <a:pPr eaLnBrk="1" hangingPunct="1"/>
            <a:r>
              <a:rPr lang="es-ES" sz="2400" dirty="0"/>
              <a:t> Combine esto con la posibilidad de comprar estas singulares plantas a menudo en el vivero en completar su recorrido y se encuentra en un cielo jardineros. </a:t>
            </a:r>
            <a:br>
              <a:rPr lang="es-ES" sz="2400" dirty="0"/>
            </a:br>
            <a:br>
              <a:rPr lang="es-ES" dirty="0"/>
            </a:br>
            <a:r>
              <a:rPr lang="es-ES" dirty="0"/>
              <a:t> </a:t>
            </a:r>
            <a:br>
              <a:rPr lang="es-ES" dirty="0"/>
            </a:br>
            <a:endParaRPr lang="es-ES" dirty="0"/>
          </a:p>
        </p:txBody>
      </p:sp>
    </p:spTree>
    <p:extLst>
      <p:ext uri="{BB962C8B-B14F-4D97-AF65-F5344CB8AC3E}">
        <p14:creationId xmlns:p14="http://schemas.microsoft.com/office/powerpoint/2010/main" val="11092370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Para añadir interés, existe un área silvestre en el jardín que incluye una observación de aves , con comederos de aves múltiples que atraen una gran variedad de aves silvestres, también se han visto Comadrejas jugando. </a:t>
            </a:r>
            <a:br>
              <a:rPr lang="es-ES" dirty="0"/>
            </a:br>
            <a:endParaRPr lang="es-ES" dirty="0"/>
          </a:p>
        </p:txBody>
      </p:sp>
    </p:spTree>
    <p:extLst>
      <p:ext uri="{BB962C8B-B14F-4D97-AF65-F5344CB8AC3E}">
        <p14:creationId xmlns:p14="http://schemas.microsoft.com/office/powerpoint/2010/main" val="4241452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erriments2006_border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3195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erriments2006_borders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6755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Merriments2006_border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1011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erriments_bluehu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5428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Merriments_bog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3523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Merriments_border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5073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erriments_gazeb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9827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dirty="0"/>
              <a:t>Nymans Gardens</a:t>
            </a:r>
          </a:p>
        </p:txBody>
      </p:sp>
      <p:sp>
        <p:nvSpPr>
          <p:cNvPr id="96259" name="2 Marcador de contenido"/>
          <p:cNvSpPr>
            <a:spLocks noGrp="1"/>
          </p:cNvSpPr>
          <p:nvPr>
            <p:ph sz="quarter" idx="1"/>
          </p:nvPr>
        </p:nvSpPr>
        <p:spPr>
          <a:xfrm>
            <a:off x="914400" y="1447800"/>
            <a:ext cx="6681936" cy="5410200"/>
          </a:xfrm>
        </p:spPr>
        <p:txBody>
          <a:bodyPr/>
          <a:lstStyle/>
          <a:p>
            <a:pPr eaLnBrk="1" hangingPunct="1"/>
            <a:r>
              <a:rPr lang="es-ES" sz="2400" dirty="0"/>
              <a:t>Sussex y el Weald son una fuente rica de hermosos jardines y Nymans es uno de los mejores, gracias a los esfuerzos de la familia Messel que abarca el período 1890 a 1992. </a:t>
            </a:r>
            <a:br>
              <a:rPr lang="es-ES" sz="2400" dirty="0"/>
            </a:br>
            <a:r>
              <a:rPr lang="es-ES" sz="2400" dirty="0"/>
              <a:t>La actual casa y el jardín refleja con más fuerza la influencia de Leonard Messel y su esposa Maud que heredó en 1915 y tuvo tres hijos</a:t>
            </a:r>
          </a:p>
          <a:p>
            <a:pPr eaLnBrk="1" hangingPunct="1"/>
            <a:r>
              <a:rPr lang="es-ES" sz="2400" dirty="0"/>
              <a:t>Uno de ellos fue Oliver, uno de los diseñadores creativos de teatro mayor parte del día, cuyo sobrino fue Lord Snowdon. </a:t>
            </a:r>
            <a:br>
              <a:rPr lang="es-ES" sz="2400" dirty="0"/>
            </a:br>
            <a:endParaRPr lang="es-ES" sz="2400" dirty="0"/>
          </a:p>
        </p:txBody>
      </p:sp>
    </p:spTree>
    <p:extLst>
      <p:ext uri="{BB962C8B-B14F-4D97-AF65-F5344CB8AC3E}">
        <p14:creationId xmlns:p14="http://schemas.microsoft.com/office/powerpoint/2010/main" val="35421645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a:xfrm>
            <a:off x="914400" y="765175"/>
            <a:ext cx="7113984" cy="5254625"/>
          </a:xfrm>
        </p:spPr>
        <p:txBody>
          <a:bodyPr>
            <a:normAutofit/>
          </a:bodyPr>
          <a:lstStyle/>
          <a:p>
            <a:r>
              <a:rPr lang="es-ES" dirty="0"/>
              <a:t>En total, tres generaciones de la familia han vivido en Messel Nymans, desde la década de 1800 hasta 1947 cuando la casa fue destruida por el fuego trágicamente. </a:t>
            </a:r>
          </a:p>
          <a:p>
            <a:pPr eaLnBrk="1" hangingPunct="1"/>
            <a:r>
              <a:rPr lang="es-ES" sz="2400" dirty="0"/>
              <a:t>Posteriormente las habitaciones sobrevivientes fueron utilizados todavía, de vez en cuando para entretener a amigos y como una base desde la que se ejecutará el jardín. </a:t>
            </a:r>
          </a:p>
          <a:p>
            <a:pPr eaLnBrk="1" hangingPunct="1"/>
            <a:r>
              <a:rPr lang="es-ES" sz="2400" dirty="0"/>
              <a:t>Tras la muerte del coronel Messel  en 1953,Nymans se convirtió en uno de los primeros jardines de ser transferido al Fideicomiso Nacional. </a:t>
            </a:r>
          </a:p>
        </p:txBody>
      </p:sp>
    </p:spTree>
    <p:extLst>
      <p:ext uri="{BB962C8B-B14F-4D97-AF65-F5344CB8AC3E}">
        <p14:creationId xmlns:p14="http://schemas.microsoft.com/office/powerpoint/2010/main" val="35708692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Hoy en día la casa en ruinas, ofrece un fondo romántico para el jardín y el resto de habitaciones familiares Messel están abiertas al público.</a:t>
            </a:r>
          </a:p>
          <a:p>
            <a:endParaRPr lang="es-ES" dirty="0"/>
          </a:p>
        </p:txBody>
      </p:sp>
    </p:spTree>
    <p:extLst>
      <p:ext uri="{BB962C8B-B14F-4D97-AF65-F5344CB8AC3E}">
        <p14:creationId xmlns:p14="http://schemas.microsoft.com/office/powerpoint/2010/main" val="11485403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Nymans_2005_houseru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8673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Nymans2006_top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25640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Nymans_2005_croquetla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8927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Nymans_2005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8276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Nymans_2008_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3397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Nymans2006_wall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5012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Nymans_2008_hydrang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9628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Nymans_dahl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0788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Nymans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4439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Nymans_rock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0183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Nymans_summer_bord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1872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Nymans_sunk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5208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Nymans_wal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6883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Título"/>
          <p:cNvSpPr>
            <a:spLocks noGrp="1"/>
          </p:cNvSpPr>
          <p:nvPr>
            <p:ph type="title"/>
          </p:nvPr>
        </p:nvSpPr>
        <p:spPr>
          <a:xfrm>
            <a:off x="914400" y="274638"/>
            <a:ext cx="7772400" cy="582612"/>
          </a:xfrm>
        </p:spPr>
        <p:txBody>
          <a:bodyPr/>
          <a:lstStyle/>
          <a:p>
            <a:pPr eaLnBrk="1" hangingPunct="1"/>
            <a:r>
              <a:rPr lang="es-ES" dirty="0"/>
              <a:t>Pashley Manor</a:t>
            </a:r>
          </a:p>
        </p:txBody>
      </p:sp>
      <p:sp>
        <p:nvSpPr>
          <p:cNvPr id="111619" name="2 Marcador de contenido"/>
          <p:cNvSpPr>
            <a:spLocks noGrp="1"/>
          </p:cNvSpPr>
          <p:nvPr>
            <p:ph sz="quarter" idx="1"/>
          </p:nvPr>
        </p:nvSpPr>
        <p:spPr>
          <a:xfrm>
            <a:off x="642939" y="928688"/>
            <a:ext cx="7457454" cy="5740400"/>
          </a:xfrm>
        </p:spPr>
        <p:txBody>
          <a:bodyPr>
            <a:normAutofit/>
          </a:bodyPr>
          <a:lstStyle/>
          <a:p>
            <a:pPr eaLnBrk="1" hangingPunct="1"/>
            <a:r>
              <a:rPr lang="es-ES" sz="2400" dirty="0"/>
              <a:t>Pashley Manor es la esencia misma de un Jardín Inglés, que rodean una empresa privada de grado 1 maderables incluidas enmarcado casa Tudor, construida alrededor de 1550 y ampliada en 1720 con la adición de una fachada georgiana. </a:t>
            </a:r>
          </a:p>
          <a:p>
            <a:pPr eaLnBrk="1" hangingPunct="1"/>
            <a:r>
              <a:rPr lang="es-ES" sz="2400" dirty="0"/>
              <a:t>Los jardines están situados en un parque arbolado, bien con magníficas vistas sobre el campo circundante. </a:t>
            </a:r>
            <a:br>
              <a:rPr lang="es-ES" sz="2400" dirty="0"/>
            </a:br>
            <a:r>
              <a:rPr lang="es-ES" sz="2400" dirty="0"/>
              <a:t>La finca se remonta a 1262, cuando la familia de Passele construyó un foso Manor y celebró la finca hasta 1453, cuando fue vendida a los antepasados de Ana Bolena. </a:t>
            </a:r>
          </a:p>
        </p:txBody>
      </p:sp>
    </p:spTree>
    <p:extLst>
      <p:ext uri="{BB962C8B-B14F-4D97-AF65-F5344CB8AC3E}">
        <p14:creationId xmlns:p14="http://schemas.microsoft.com/office/powerpoint/2010/main" val="38418217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785813"/>
            <a:ext cx="7113984" cy="5233987"/>
          </a:xfrm>
        </p:spPr>
        <p:txBody>
          <a:bodyPr>
            <a:normAutofit/>
          </a:bodyPr>
          <a:lstStyle/>
          <a:p>
            <a:r>
              <a:rPr lang="es-ES" dirty="0"/>
              <a:t>Los actuales propietarios Sr. y la Sra. James Sellick abrió los jardines al público en 1992 y los han llevado a su esplendor la actualidad con la ayuda de un amigo y eminente arquitecto paisajista Anthony du Gard Pasley. </a:t>
            </a:r>
          </a:p>
          <a:p>
            <a:pPr eaLnBrk="1" hangingPunct="1"/>
            <a:r>
              <a:rPr lang="es-ES" sz="2400" dirty="0"/>
              <a:t>Los 11 acres de jardines ofrecen una suntuosa mezcla de paisajismo romántico, la superficie plantada imaginativa y bien viejos árboles, fuentes, manantiales y estanques grandes.</a:t>
            </a:r>
          </a:p>
          <a:p>
            <a:pPr eaLnBrk="1" hangingPunct="1"/>
            <a:r>
              <a:rPr lang="es-ES" sz="2400" dirty="0"/>
              <a:t> Se trata de un Jardín Inglés de un carácter muy individual, con excepcionales vistas al valles campos de los alrededores.. </a:t>
            </a:r>
            <a:br>
              <a:rPr lang="es-ES" sz="2400" dirty="0"/>
            </a:br>
            <a:endParaRPr lang="es-ES" dirty="0"/>
          </a:p>
        </p:txBody>
      </p:sp>
    </p:spTree>
    <p:extLst>
      <p:ext uri="{BB962C8B-B14F-4D97-AF65-F5344CB8AC3E}">
        <p14:creationId xmlns:p14="http://schemas.microsoft.com/office/powerpoint/2010/main" val="4651444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jardines con mucho encanto y edificante, conservando la privacidad de una casa de campo grande, sin la tendencia a abrumar a que puede ser inherente en los grandes paisajes. </a:t>
            </a:r>
          </a:p>
          <a:p>
            <a:r>
              <a:rPr lang="es-ES" dirty="0"/>
              <a:t>La casa sigue siendo una casa de la familia y desafortunadamente no está abierta al público. </a:t>
            </a:r>
            <a:br>
              <a:rPr lang="es-ES" dirty="0"/>
            </a:br>
            <a:endParaRPr lang="es-ES" dirty="0"/>
          </a:p>
          <a:p>
            <a:endParaRPr lang="es-ES" dirty="0"/>
          </a:p>
        </p:txBody>
      </p:sp>
    </p:spTree>
    <p:extLst>
      <p:ext uri="{BB962C8B-B14F-4D97-AF65-F5344CB8AC3E}">
        <p14:creationId xmlns:p14="http://schemas.microsoft.com/office/powerpoint/2010/main" val="2082543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shley_Manor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9046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shley_Manor_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3014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shley_manor2009_flo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9809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shley_manor2009_hot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7673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shley_manor2009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1058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shley_manor_green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107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shley_manor_herbaceo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966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shley_Manor_Lup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2659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shley_Manor_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5498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shley_Manor_Sculp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5457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dirty="0"/>
              <a:t>Penhurst Gardens</a:t>
            </a:r>
          </a:p>
        </p:txBody>
      </p:sp>
      <p:sp>
        <p:nvSpPr>
          <p:cNvPr id="123907" name="2 Marcador de contenido"/>
          <p:cNvSpPr>
            <a:spLocks noGrp="1"/>
          </p:cNvSpPr>
          <p:nvPr>
            <p:ph sz="quarter" idx="1"/>
          </p:nvPr>
        </p:nvSpPr>
        <p:spPr>
          <a:xfrm>
            <a:off x="457200" y="1600200"/>
            <a:ext cx="7715200" cy="4873752"/>
          </a:xfrm>
        </p:spPr>
        <p:txBody>
          <a:bodyPr/>
          <a:lstStyle/>
          <a:p>
            <a:pPr eaLnBrk="1" hangingPunct="1"/>
            <a:r>
              <a:rPr lang="es-ES" sz="2400" dirty="0"/>
              <a:t>Penshurst Place es uno de los mejores casas históricas de Kent, y también una de las más grandes casas solariegas de Inglaterra con un entorno tranquilo en el pintoresco Weald de Kent, su historia se remonta más de seis siglos y medio. </a:t>
            </a:r>
            <a:br>
              <a:rPr lang="es-ES" sz="2400" dirty="0"/>
            </a:br>
            <a:r>
              <a:rPr lang="es-ES" sz="2400" dirty="0"/>
              <a:t>Construida con piedra arenisca local la característica más fina en esta casa medieval es la sala de los Barones magnífica construida en 1341 con su techo de 60 pies de alto castaño, un excelente ejemplo de arquitectura doméstica del siglo XIV. </a:t>
            </a:r>
          </a:p>
        </p:txBody>
      </p:sp>
    </p:spTree>
    <p:extLst>
      <p:ext uri="{BB962C8B-B14F-4D97-AF65-F5344CB8AC3E}">
        <p14:creationId xmlns:p14="http://schemas.microsoft.com/office/powerpoint/2010/main" val="42575988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683568" y="357188"/>
            <a:ext cx="7344816" cy="6096148"/>
          </a:xfrm>
        </p:spPr>
        <p:txBody>
          <a:bodyPr>
            <a:normAutofit lnSpcReduction="10000"/>
          </a:bodyPr>
          <a:lstStyle/>
          <a:p>
            <a:pPr eaLnBrk="1" hangingPunct="1"/>
            <a:r>
              <a:rPr lang="es-ES" sz="2400" dirty="0"/>
              <a:t>Adiciones posteriores han visto Penshurst Place expandirse hacia  una imponente casa señorial, que contienen habitaciones llenas de una notable colección de tapices, pinturas, muebles de época, porcelana fina y armaduras.</a:t>
            </a:r>
          </a:p>
          <a:p>
            <a:pPr eaLnBrk="1" hangingPunct="1"/>
            <a:r>
              <a:rPr lang="es-ES" sz="2400" dirty="0"/>
              <a:t> Durante siglos Penshurst ha recibido a muchos visitantes ilustres, desde de 1519 el rey Enrique VIII, su hijo el rey Eduardo VI, la reina Isabel I y, más recientemente, en 1986 el príncipe de Gales seguido por Su Majestad la Reina Elizabeth la Reina Madre, que almorzaba allí en 1987.</a:t>
            </a:r>
          </a:p>
          <a:p>
            <a:pPr eaLnBrk="1" hangingPunct="1"/>
            <a:r>
              <a:rPr lang="es-ES" sz="2400" dirty="0"/>
              <a:t> El primer dueño registrado de la finca fue Sir Stephen de Penchester un distinguido funcionario real que murió en 1299, fue seguido medio siglo más tarde por Sir John de Pulteney, un rico comerciante de Londres y financiero.</a:t>
            </a:r>
          </a:p>
        </p:txBody>
      </p:sp>
    </p:spTree>
    <p:extLst>
      <p:ext uri="{BB962C8B-B14F-4D97-AF65-F5344CB8AC3E}">
        <p14:creationId xmlns:p14="http://schemas.microsoft.com/office/powerpoint/2010/main" val="37819433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457200" y="908720"/>
            <a:ext cx="7467600" cy="5565232"/>
          </a:xfrm>
        </p:spPr>
        <p:txBody>
          <a:bodyPr/>
          <a:lstStyle/>
          <a:p>
            <a:pPr eaLnBrk="1" hangingPunct="1"/>
            <a:r>
              <a:rPr lang="es-ES" sz="2400" dirty="0"/>
              <a:t>El rey Eduardo VI estableció el destino de Penshurst cuando lo ha presentado como un regalo a Sir William Sidney en 1552, como recompensa por sus servicios como tutor y mayordomo de la Casa Real</a:t>
            </a:r>
          </a:p>
          <a:p>
            <a:pPr eaLnBrk="1" hangingPunct="1"/>
            <a:r>
              <a:rPr lang="es-ES" sz="2400" dirty="0"/>
              <a:t>Se ha mantenido como el hogar ancestral de la familia de Sydney por 450 años, el actual propietario de Philip Sydney, segundo vizconde de L'Isle sucedió a su padre en 1991 y ahora vive en Penshurst con su esposa y sus dos hijos. </a:t>
            </a:r>
            <a:br>
              <a:rPr lang="es-ES" sz="2400" dirty="0"/>
            </a:br>
            <a:endParaRPr lang="es-ES" sz="2400" dirty="0"/>
          </a:p>
          <a:p>
            <a:pPr eaLnBrk="1" hangingPunct="1"/>
            <a:endParaRPr lang="es-ES" dirty="0"/>
          </a:p>
          <a:p>
            <a:pPr eaLnBrk="1" hangingPunct="1"/>
            <a:endParaRPr lang="es-ES" dirty="0"/>
          </a:p>
        </p:txBody>
      </p:sp>
    </p:spTree>
    <p:extLst>
      <p:ext uri="{BB962C8B-B14F-4D97-AF65-F5344CB8AC3E}">
        <p14:creationId xmlns:p14="http://schemas.microsoft.com/office/powerpoint/2010/main" val="42364118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enshurst_rose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83150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enshurst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2091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Penshurst_rose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05657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Penshurst_top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5475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Penshurst_viewingplatfor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6095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Título"/>
          <p:cNvSpPr>
            <a:spLocks noGrp="1"/>
          </p:cNvSpPr>
          <p:nvPr>
            <p:ph type="title"/>
          </p:nvPr>
        </p:nvSpPr>
        <p:spPr/>
        <p:txBody>
          <a:bodyPr/>
          <a:lstStyle/>
          <a:p>
            <a:pPr eaLnBrk="1" hangingPunct="1"/>
            <a:r>
              <a:rPr lang="es-ES" dirty="0"/>
              <a:t>Polesden Lacey</a:t>
            </a:r>
          </a:p>
        </p:txBody>
      </p:sp>
      <p:sp>
        <p:nvSpPr>
          <p:cNvPr id="132099" name="2 Marcador de contenido"/>
          <p:cNvSpPr>
            <a:spLocks noGrp="1"/>
          </p:cNvSpPr>
          <p:nvPr>
            <p:ph sz="quarter" idx="1"/>
          </p:nvPr>
        </p:nvSpPr>
        <p:spPr>
          <a:xfrm>
            <a:off x="457200" y="1600200"/>
            <a:ext cx="7467600" cy="5429200"/>
          </a:xfrm>
        </p:spPr>
        <p:txBody>
          <a:bodyPr>
            <a:normAutofit lnSpcReduction="10000"/>
          </a:bodyPr>
          <a:lstStyle/>
          <a:p>
            <a:pPr eaLnBrk="1" hangingPunct="1"/>
            <a:r>
              <a:rPr lang="es-ES" sz="2400" dirty="0"/>
              <a:t>El elegante Villa Regency en Poleden Lacey se completó en 1824 diseñado por Thomas Cubitt, con modificaciones sustanciales por Ambrose Poynter en 1903.</a:t>
            </a:r>
          </a:p>
          <a:p>
            <a:pPr eaLnBrk="1" hangingPunct="1"/>
            <a:r>
              <a:rPr lang="es-ES" sz="2400" dirty="0"/>
              <a:t>La historia temprana de la casa se remonta mucho más lejos al dramaturgo Richard Brinsley Sheridan que vivía en una mansión país muy querido en el sitio en el siglo XVII. </a:t>
            </a:r>
          </a:p>
          <a:p>
            <a:pPr eaLnBrk="1" hangingPunct="1"/>
            <a:r>
              <a:rPr lang="es-ES" sz="2400" dirty="0"/>
              <a:t>La señora Greville y su esposo el capitán del Excmo. Ronald Greville compraron la finca Polesden en 1906 y encargaron a Mewes y Davis los arquitectos del Hotel Ritz, para convertir la casa  para la realeza, a saber, Eduardo VII. </a:t>
            </a:r>
            <a:br>
              <a:rPr lang="es-ES" sz="2400" dirty="0"/>
            </a:br>
            <a:br>
              <a:rPr lang="es-ES" dirty="0"/>
            </a:br>
            <a:endParaRPr lang="es-ES" dirty="0"/>
          </a:p>
        </p:txBody>
      </p:sp>
    </p:spTree>
    <p:extLst>
      <p:ext uri="{BB962C8B-B14F-4D97-AF65-F5344CB8AC3E}">
        <p14:creationId xmlns:p14="http://schemas.microsoft.com/office/powerpoint/2010/main" val="2546158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2 Marcador de contenido"/>
          <p:cNvSpPr>
            <a:spLocks noGrp="1"/>
          </p:cNvSpPr>
          <p:nvPr>
            <p:ph sz="quarter" idx="1"/>
          </p:nvPr>
        </p:nvSpPr>
        <p:spPr>
          <a:xfrm>
            <a:off x="914400" y="908050"/>
            <a:ext cx="7113984" cy="5111750"/>
          </a:xfrm>
        </p:spPr>
        <p:txBody>
          <a:bodyPr/>
          <a:lstStyle/>
          <a:p>
            <a:pPr eaLnBrk="1" hangingPunct="1"/>
            <a:r>
              <a:rPr lang="es-ES" sz="2400" dirty="0"/>
              <a:t>El hecho de que somos libres para visitar esta hermosa finca de hoy se debe a la generosidad de la señora Ronald Greville. </a:t>
            </a:r>
          </a:p>
          <a:p>
            <a:pPr eaLnBrk="1" hangingPunct="1"/>
            <a:r>
              <a:rPr lang="es-ES" sz="2400" dirty="0"/>
              <a:t>La vida giraba en torno a Greville viaje y entretener a los ricos y famosos incluyendo a la realeza, lo cual hizo con gran éxito durante más de 30 años. </a:t>
            </a:r>
          </a:p>
          <a:p>
            <a:pPr eaLnBrk="1" hangingPunct="1"/>
            <a:r>
              <a:rPr lang="es-ES" sz="2400" dirty="0"/>
              <a:t>A su muerte en 1942 legó Polesden y sus colecciones de arte al National Trust, con la condición de que debe estar abierta al público en todo momento y sus tesoros puestos en exhibición permanente. </a:t>
            </a:r>
          </a:p>
          <a:p>
            <a:pPr eaLnBrk="1" hangingPunct="1"/>
            <a:endParaRPr lang="es-ES" dirty="0"/>
          </a:p>
        </p:txBody>
      </p:sp>
    </p:spTree>
    <p:extLst>
      <p:ext uri="{BB962C8B-B14F-4D97-AF65-F5344CB8AC3E}">
        <p14:creationId xmlns:p14="http://schemas.microsoft.com/office/powerpoint/2010/main" val="16236950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Polesden_lacey_vi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0412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Polesden_lacey_croqu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14087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Polesden_lacey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2502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Polesden_lacey_holeinthew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28942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Polesden_lacey_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6867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Polesden_lacey_bluelup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7" name="2 Imagen" descr="Polesden_lacey_rosewal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7953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Título"/>
          <p:cNvSpPr>
            <a:spLocks noGrp="1"/>
          </p:cNvSpPr>
          <p:nvPr>
            <p:ph type="title"/>
          </p:nvPr>
        </p:nvSpPr>
        <p:spPr/>
        <p:txBody>
          <a:bodyPr/>
          <a:lstStyle/>
          <a:p>
            <a:pPr eaLnBrk="1" hangingPunct="1"/>
            <a:r>
              <a:rPr lang="es-ES" dirty="0"/>
              <a:t>Scotney Castle</a:t>
            </a:r>
          </a:p>
        </p:txBody>
      </p:sp>
      <p:sp>
        <p:nvSpPr>
          <p:cNvPr id="140291" name="3 Marcador de contenido"/>
          <p:cNvSpPr>
            <a:spLocks noGrp="1"/>
          </p:cNvSpPr>
          <p:nvPr>
            <p:ph sz="quarter" idx="1"/>
          </p:nvPr>
        </p:nvSpPr>
        <p:spPr/>
        <p:txBody>
          <a:bodyPr>
            <a:normAutofit lnSpcReduction="10000"/>
          </a:bodyPr>
          <a:lstStyle/>
          <a:p>
            <a:pPr eaLnBrk="1" hangingPunct="1"/>
            <a:r>
              <a:rPr lang="es-ES" sz="2400" dirty="0"/>
              <a:t>El Scotney Castle Garden, en Kent fue creado originalmente en la década de 1830 por Edward Hussey III, que tenía la imaginación para incorporar el castillo medieval en ruinas como la pieza central de su estilo de diseño del paisaje pintoresco. </a:t>
            </a:r>
            <a:br>
              <a:rPr lang="es-ES" sz="2400" dirty="0"/>
            </a:br>
            <a:r>
              <a:rPr lang="es-ES" sz="2400" dirty="0"/>
              <a:t>El castillo original o una casa solariega fortificada fue construida por Roger Ashburnham en 1378, aparentemente en respuesta a la amenaza de invasión por parte de Francia.</a:t>
            </a:r>
          </a:p>
          <a:p>
            <a:pPr eaLnBrk="1" hangingPunct="1"/>
            <a:r>
              <a:rPr lang="es-ES" sz="2400" dirty="0"/>
              <a:t> Durante 350 años Scotney Castillo fue el hogar de la familia católica Darell.</a:t>
            </a:r>
            <a:br>
              <a:rPr lang="es-ES" sz="2400" dirty="0"/>
            </a:br>
            <a:endParaRPr lang="es-ES" sz="2400" dirty="0"/>
          </a:p>
        </p:txBody>
      </p:sp>
    </p:spTree>
    <p:extLst>
      <p:ext uri="{BB962C8B-B14F-4D97-AF65-F5344CB8AC3E}">
        <p14:creationId xmlns:p14="http://schemas.microsoft.com/office/powerpoint/2010/main" val="156642529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914400" y="908720"/>
            <a:ext cx="7185992" cy="5760640"/>
          </a:xfrm>
        </p:spPr>
        <p:txBody>
          <a:bodyPr>
            <a:normAutofit lnSpcReduction="10000"/>
          </a:bodyPr>
          <a:lstStyle/>
          <a:p>
            <a:pPr eaLnBrk="1" hangingPunct="1"/>
            <a:r>
              <a:rPr lang="es-ES" dirty="0"/>
              <a:t> </a:t>
            </a:r>
            <a:r>
              <a:rPr lang="es-ES" sz="2400" dirty="0"/>
              <a:t>En 1778 Edward Hussey compró el castillo después de disputas familiares y demandas obligándolos a vender. </a:t>
            </a:r>
          </a:p>
          <a:p>
            <a:pPr eaLnBrk="1" hangingPunct="1"/>
            <a:r>
              <a:rPr lang="es-ES" sz="2400" dirty="0"/>
              <a:t>Entre 1783 y 1792 Edward Hussey reconstruido el resto de la antigua finca Darrell juntos de nuevo. </a:t>
            </a:r>
          </a:p>
          <a:p>
            <a:pPr eaLnBrk="1" hangingPunct="1"/>
            <a:r>
              <a:rPr lang="es-ES" sz="2400" dirty="0"/>
              <a:t>En 1835 su nieto Edward Hussey III trasladó de nuevo a Scotney y construyó su nuevo hogar en el estilo isabelino en una terraza con vistas al antiguo castillo que luego se incorporan en el paisaje con la ayuda de William Sawrey Gilpin. </a:t>
            </a:r>
          </a:p>
          <a:p>
            <a:pPr eaLnBrk="1" hangingPunct="1"/>
            <a:r>
              <a:rPr lang="es-ES" sz="2400" dirty="0"/>
              <a:t>Scotney Castle Garden se quedó finalmente a la Fundación Nacional por el nieto Christopher Edwards sobre su muerte en 1970. </a:t>
            </a:r>
            <a:br>
              <a:rPr lang="es-ES" sz="2400" dirty="0"/>
            </a:br>
            <a:br>
              <a:rPr lang="es-ES" dirty="0"/>
            </a:br>
            <a:endParaRPr lang="es-ES" dirty="0"/>
          </a:p>
        </p:txBody>
      </p:sp>
    </p:spTree>
    <p:extLst>
      <p:ext uri="{BB962C8B-B14F-4D97-AF65-F5344CB8AC3E}">
        <p14:creationId xmlns:p14="http://schemas.microsoft.com/office/powerpoint/2010/main" val="329218435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2 Marcador de contenido"/>
          <p:cNvSpPr>
            <a:spLocks noGrp="1"/>
          </p:cNvSpPr>
          <p:nvPr>
            <p:ph sz="quarter" idx="1"/>
          </p:nvPr>
        </p:nvSpPr>
        <p:spPr>
          <a:xfrm>
            <a:off x="457200" y="836712"/>
            <a:ext cx="7467600" cy="5637240"/>
          </a:xfrm>
        </p:spPr>
        <p:txBody>
          <a:bodyPr/>
          <a:lstStyle/>
          <a:p>
            <a:pPr eaLnBrk="1" hangingPunct="1"/>
            <a:r>
              <a:rPr lang="es-ES" sz="2400" dirty="0"/>
              <a:t>El jardín tiene una buena muestra de color a través de la mayoría de las estaciones, comenzando con las alfombras de flores de primavera seguido se congregaron grupos de rododendros, en el bosque Bluebell y el azul intenso de las Hortensias a finales de verano, por último, el rico follaje otoñal de rojos y dorados.</a:t>
            </a:r>
          </a:p>
          <a:p>
            <a:pPr eaLnBrk="1" hangingPunct="1"/>
            <a:r>
              <a:rPr lang="es-ES" sz="2400" dirty="0"/>
              <a:t>La finca abarca unas 770 hectáreas que comprende bosques mixtos, parques y praderas</a:t>
            </a:r>
            <a:r>
              <a:rPr lang="es-ES" dirty="0"/>
              <a:t>. </a:t>
            </a:r>
            <a:br>
              <a:rPr lang="es-ES" dirty="0"/>
            </a:br>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341335932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ScotneyCastle_acrosstheMo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83936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ScotneyCastle_fromBas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60967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ScotneyCastle_Moat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1032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Scotneycastle_moat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57451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ScotneyCastle2009_country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312436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2 Imagen" descr="ScotneyCastle_New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49487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Scotneycastle_quarry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24076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3 Título"/>
          <p:cNvSpPr>
            <a:spLocks noGrp="1"/>
          </p:cNvSpPr>
          <p:nvPr>
            <p:ph type="title"/>
          </p:nvPr>
        </p:nvSpPr>
        <p:spPr>
          <a:xfrm>
            <a:off x="914400" y="274638"/>
            <a:ext cx="7772400" cy="725487"/>
          </a:xfrm>
        </p:spPr>
        <p:txBody>
          <a:bodyPr/>
          <a:lstStyle/>
          <a:p>
            <a:pPr eaLnBrk="1" hangingPunct="1"/>
            <a:r>
              <a:rPr lang="es-ES" dirty="0"/>
              <a:t>Scheffield Park</a:t>
            </a:r>
          </a:p>
        </p:txBody>
      </p:sp>
      <p:sp>
        <p:nvSpPr>
          <p:cNvPr id="150531" name="4 Marcador de contenido"/>
          <p:cNvSpPr>
            <a:spLocks noGrp="1"/>
          </p:cNvSpPr>
          <p:nvPr>
            <p:ph sz="quarter" idx="1"/>
          </p:nvPr>
        </p:nvSpPr>
        <p:spPr>
          <a:xfrm>
            <a:off x="914400" y="1556792"/>
            <a:ext cx="7113984" cy="5472658"/>
          </a:xfrm>
        </p:spPr>
        <p:txBody>
          <a:bodyPr>
            <a:normAutofit/>
          </a:bodyPr>
          <a:lstStyle/>
          <a:p>
            <a:pPr eaLnBrk="1" hangingPunct="1"/>
            <a:r>
              <a:rPr lang="es-ES" sz="2400" dirty="0"/>
              <a:t>Sheffield Park Garden es un fideicomiso de propiedad nacional situado en el borde del Weald </a:t>
            </a:r>
            <a:br>
              <a:rPr lang="es-ES" sz="2400" dirty="0"/>
            </a:br>
            <a:r>
              <a:rPr lang="es-ES" sz="2400" dirty="0"/>
              <a:t>Es un hermoso bosque de 120 acres de jardín originalmente diseñado para el primer conde de Sheffield por Humphry Repton y Marrón de la capacidad en el siglo XVIII.</a:t>
            </a:r>
          </a:p>
          <a:p>
            <a:pPr eaLnBrk="1" hangingPunct="1"/>
            <a:r>
              <a:rPr lang="es-ES" sz="2400" dirty="0"/>
              <a:t>En el siglo XIX, el tercer conde hizo famoso por Sheffield Park casa de cricket país y también transformó el jardín en un arboretum tanto de coníferas exóticas y nativas. </a:t>
            </a:r>
            <a:br>
              <a:rPr lang="es-ES" sz="2400" dirty="0"/>
            </a:br>
            <a:endParaRPr lang="es-ES" dirty="0"/>
          </a:p>
        </p:txBody>
      </p:sp>
    </p:spTree>
    <p:extLst>
      <p:ext uri="{BB962C8B-B14F-4D97-AF65-F5344CB8AC3E}">
        <p14:creationId xmlns:p14="http://schemas.microsoft.com/office/powerpoint/2010/main" val="78114682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lnSpcReduction="10000"/>
          </a:bodyPr>
          <a:lstStyle/>
          <a:p>
            <a:r>
              <a:rPr lang="es-ES" dirty="0"/>
              <a:t>Más tarde, en 1910 vio la llegada de Arthur Soames Gilstrap que transformó el jardín con macizos de rododendros junto al lago para disfrutar de Virginia Woolf y también introdujo el color en otoño, con espectaculares arces japoneses, nyssas y camas de gencianas otoño. </a:t>
            </a:r>
          </a:p>
          <a:p>
            <a:r>
              <a:rPr lang="es-ES" dirty="0"/>
              <a:t>El jardín está dominado por los neo-gótica mansión Sheffield Park House, que es de propiedad privada y por desgracia no es accesible al público. </a:t>
            </a:r>
            <a:br>
              <a:rPr lang="es-ES" dirty="0"/>
            </a:br>
            <a:r>
              <a:rPr lang="es-ES" dirty="0"/>
              <a:t>Los jardines de diseño original era de árboles, césped bien cuidado y dos lagos serpentina. </a:t>
            </a:r>
          </a:p>
          <a:p>
            <a:endParaRPr lang="es-ES" dirty="0"/>
          </a:p>
          <a:p>
            <a:br>
              <a:rPr lang="es-ES" dirty="0"/>
            </a:br>
            <a:endParaRPr lang="es-ES" dirty="0"/>
          </a:p>
        </p:txBody>
      </p:sp>
    </p:spTree>
    <p:extLst>
      <p:ext uri="{BB962C8B-B14F-4D97-AF65-F5344CB8AC3E}">
        <p14:creationId xmlns:p14="http://schemas.microsoft.com/office/powerpoint/2010/main" val="41525676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2 Marcador de contenido"/>
          <p:cNvSpPr>
            <a:spLocks noGrp="1"/>
          </p:cNvSpPr>
          <p:nvPr>
            <p:ph sz="quarter" idx="1"/>
          </p:nvPr>
        </p:nvSpPr>
        <p:spPr>
          <a:xfrm>
            <a:off x="914400" y="1196752"/>
            <a:ext cx="6969968" cy="5661247"/>
          </a:xfrm>
        </p:spPr>
        <p:txBody>
          <a:bodyPr>
            <a:normAutofit/>
          </a:bodyPr>
          <a:lstStyle/>
          <a:p>
            <a:pPr eaLnBrk="1" hangingPunct="1"/>
            <a:r>
              <a:rPr lang="es-ES" sz="2400" dirty="0"/>
              <a:t>Más tarde estos dos lagos originales se ampliaron para formar la cadena actual de cinco, con pintorescas cascadas y un pie en cascada 25 entre los distintos niveles. </a:t>
            </a:r>
          </a:p>
          <a:p>
            <a:pPr eaLnBrk="1" hangingPunct="1"/>
            <a:r>
              <a:rPr lang="es-ES" sz="2400" dirty="0"/>
              <a:t>Las orillas de los lagos están plantadas con una variedad magnífica de árboles y arbustos. </a:t>
            </a:r>
          </a:p>
          <a:p>
            <a:pPr eaLnBrk="1" hangingPunct="1"/>
            <a:r>
              <a:rPr lang="es-ES" sz="2400" dirty="0"/>
              <a:t>La gran tormenta de 1987 devastó las plantaciones tristemente junto al lago, pero con el vigor de los jardines leyendas que está realizando una recuperación gradual. </a:t>
            </a:r>
          </a:p>
          <a:p>
            <a:pPr eaLnBrk="1" hangingPunct="1"/>
            <a:br>
              <a:rPr lang="es-ES" sz="2400" dirty="0"/>
            </a:br>
            <a:br>
              <a:rPr lang="es-ES" dirty="0"/>
            </a:br>
            <a:endParaRPr lang="es-ES" dirty="0"/>
          </a:p>
        </p:txBody>
      </p:sp>
    </p:spTree>
    <p:extLst>
      <p:ext uri="{BB962C8B-B14F-4D97-AF65-F5344CB8AC3E}">
        <p14:creationId xmlns:p14="http://schemas.microsoft.com/office/powerpoint/2010/main" val="106792654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Los jardines están en su mejor época dos veces al año, en primavera con junquillos, narcisos y un poco más tarde azaleas y rododendros. </a:t>
            </a:r>
          </a:p>
          <a:p>
            <a:r>
              <a:rPr lang="es-ES" dirty="0"/>
              <a:t>En octubre, el espectáculo de los colores brillantes hojas de otoño es impresionante </a:t>
            </a:r>
          </a:p>
          <a:p>
            <a:endParaRPr lang="es-ES" dirty="0"/>
          </a:p>
        </p:txBody>
      </p:sp>
    </p:spTree>
    <p:extLst>
      <p:ext uri="{BB962C8B-B14F-4D97-AF65-F5344CB8AC3E}">
        <p14:creationId xmlns:p14="http://schemas.microsoft.com/office/powerpoint/2010/main" val="328760472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SheffieldPark_Autum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38943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SheffieldPark_Autumn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5193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SheffieldPark_Autumn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33232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SheffieldPark_Autumn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0383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Sheffieldpark_autumn2003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13328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Sheffieldpark_autumn2003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20091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Sheffieldpark_autumn2003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16841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Sheffieldpark_autumn2004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1369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Sheffieldpark_autumn2004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2502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Sheffieldpark_autumn2004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8278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Sheffieldpark_autumn2005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29492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Sheffieldpark_autumn2005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4995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Sheffieldpark_autumn2006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54229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Sheffieldpark_autumn2007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39966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Sheffieldpark_autumn2007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4241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Sheffieldpark_autumn2009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08171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Sheffieldpark_autumn2009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747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TotalTime>
  <Words>3029</Words>
  <Application>Microsoft Office PowerPoint</Application>
  <PresentationFormat>Presentación en pantalla (4:3)</PresentationFormat>
  <Paragraphs>359</Paragraphs>
  <Slides>169</Slides>
  <Notes>125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169</vt:i4>
      </vt:variant>
    </vt:vector>
  </HeadingPairs>
  <TitlesOfParts>
    <vt:vector size="174" baseType="lpstr">
      <vt:lpstr>Calibri</vt:lpstr>
      <vt:lpstr>Century Schoolbook</vt:lpstr>
      <vt:lpstr>Wingdings</vt:lpstr>
      <vt:lpstr>Wingdings 2</vt:lpstr>
      <vt:lpstr>Default Theme</vt:lpstr>
      <vt:lpstr>EUROPA.-LA VUELTA AL MUNDO EN 885 JARDINES.- REINO UNIDO.-H-SCH </vt:lpstr>
      <vt:lpstr>Hight Beeches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Highampark</vt:lpstr>
      <vt:lpstr>Presentación de PowerPoint</vt:lpstr>
      <vt:lpstr>Presentación de PowerPoint</vt:lpstr>
      <vt:lpstr>Presentación de PowerPoint</vt:lpstr>
      <vt:lpstr>Presentación de PowerPoint</vt:lpstr>
      <vt:lpstr>Presentación de PowerPoint</vt:lpstr>
      <vt:lpstr>Kensington Roof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Kew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Leed´s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Leonardslee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Marle Place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Merriments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Nymans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Pashley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Penhurst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Polesden Lacey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Scotney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Scheffield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15</cp:revision>
  <dcterms:created xsi:type="dcterms:W3CDTF">2013-09-08T06:06:48Z</dcterms:created>
  <dcterms:modified xsi:type="dcterms:W3CDTF">2018-03-08T07:33:42Z</dcterms:modified>
</cp:coreProperties>
</file>