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396" r:id="rId39"/>
    <p:sldId id="397" r:id="rId40"/>
    <p:sldId id="398"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48E40F-9012-453C-B296-B4A3F9193B48}"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E2833E-6593-484F-9C77-FF5BC83E2210}" type="slidenum">
              <a:rPr lang="es-ES" smtClean="0"/>
              <a:t>‹Nº›</a:t>
            </a:fld>
            <a:endParaRPr lang="es-ES" dirty="0"/>
          </a:p>
        </p:txBody>
      </p:sp>
    </p:spTree>
    <p:extLst>
      <p:ext uri="{BB962C8B-B14F-4D97-AF65-F5344CB8AC3E}">
        <p14:creationId xmlns:p14="http://schemas.microsoft.com/office/powerpoint/2010/main" val="184653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West Green.-Hidden House</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F2D49C-5503-4CBC-A56A-A335E50F8D1C}" type="slidenum">
              <a:rPr lang="es-ES">
                <a:solidFill>
                  <a:prstClr val="black"/>
                </a:solidFill>
              </a:rPr>
              <a:pPr>
                <a:defRPr/>
              </a:pPr>
              <a:t>27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www.google.es/url?sa=i&amp;rct=j&amp;q=westonbury+mill+water+gardens+pembridge&amp;source=images&amp;cd=&amp;cad=rja&amp;docid=3PgvlDtU9pA_qM&amp;tbnid=puhzK0S33NhMrM:&amp;ved=0CAUQjRw&amp;url=http://www.gardenvisit.com/garden/westonbury_mill_water_gardens&amp;ei=uh2CUZr9H4eO0AWx8YDICg&amp;bvm=bv.45921128,d.d2k&amp;psig=AFQjCNHb7nBpHmSi4blWozvjKiRYc1OWjA&amp;ust=1367568116984129" TargetMode="Externa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584176"/>
          </a:xfrm>
        </p:spPr>
        <p:txBody>
          <a:bodyPr>
            <a:noAutofit/>
          </a:bodyPr>
          <a:lstStyle/>
          <a:p>
            <a:r>
              <a:rPr lang="es-ES" sz="3200" dirty="0"/>
              <a:t>EUROPA.-LA VUELTA AL MUNDO EN 885 JARDINES.-REINO UNIDO.HAMPSHIRE y HEREFORDSHIRE</a:t>
            </a:r>
          </a:p>
        </p:txBody>
      </p:sp>
      <p:sp>
        <p:nvSpPr>
          <p:cNvPr id="3" name="2 Subtítulo"/>
          <p:cNvSpPr>
            <a:spLocks noGrp="1"/>
          </p:cNvSpPr>
          <p:nvPr>
            <p:ph type="subTitle" idx="1"/>
          </p:nvPr>
        </p:nvSpPr>
        <p:spPr>
          <a:xfrm>
            <a:off x="4347882" y="4293096"/>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Sir Harold Hillier Gardens </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Sir Harold Hillier Jardines</a:t>
            </a:r>
            <a:r>
              <a:rPr lang="es-ES" sz="2400" dirty="0"/>
              <a:t> es un jardín botánico que comprende 72 hectáreas con capacidad de más de 42.000 árboles y arbustos en alrededor de 12.000 taxones , sobre todo una colección de robles , camelias , magnolias y rododendros.  </a:t>
            </a:r>
          </a:p>
          <a:p>
            <a:pPr eaLnBrk="1" hangingPunct="1"/>
            <a:r>
              <a:rPr lang="es-ES" sz="2400" dirty="0"/>
              <a:t>Los Jardines se encuentra a 5 km al noreste de la ciudad de Romsey en Hampshire , Inglaterra, y eran conocidos simplemente como el Arboretum Hillier, fundado por el vivero Harold Hillier en junio de 1953 cuando adquirió Jermyn House y sus jardines. </a:t>
            </a:r>
          </a:p>
        </p:txBody>
      </p:sp>
    </p:spTree>
    <p:extLst>
      <p:ext uri="{BB962C8B-B14F-4D97-AF65-F5344CB8AC3E}">
        <p14:creationId xmlns:p14="http://schemas.microsoft.com/office/powerpoint/2010/main" val="204594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6969968" cy="5470525"/>
          </a:xfrm>
        </p:spPr>
        <p:txBody>
          <a:bodyPr/>
          <a:lstStyle/>
          <a:p>
            <a:pPr eaLnBrk="1" hangingPunct="1"/>
            <a:r>
              <a:rPr lang="es-ES" sz="2400" dirty="0"/>
              <a:t>El arboretum fue donado al Hampshire County Council en 1977 para ser administrado como un fondo de caridad.</a:t>
            </a:r>
          </a:p>
          <a:p>
            <a:pPr eaLnBrk="1" hangingPunct="1"/>
            <a:r>
              <a:rPr lang="es-ES" sz="2400" dirty="0"/>
              <a:t>Sir Harold Hillier fue nombrado caballero en 1983, justo dos años antes de su muerte a los 80 años en 1985.  </a:t>
            </a:r>
          </a:p>
          <a:p>
            <a:pPr eaLnBrk="1" hangingPunct="1"/>
            <a:r>
              <a:rPr lang="es-ES" sz="2400" dirty="0"/>
              <a:t>Los jardines fueron añadidos a la Registro de Parques y Jardines de especial interés histórico en Inglaterra en 1997. </a:t>
            </a:r>
          </a:p>
          <a:p>
            <a:pPr eaLnBrk="1" hangingPunct="1"/>
            <a:endParaRPr lang="es-ES" dirty="0"/>
          </a:p>
          <a:p>
            <a:pPr eaLnBrk="1" hangingPunct="1"/>
            <a:endParaRPr lang="es-ES" dirty="0"/>
          </a:p>
        </p:txBody>
      </p:sp>
    </p:spTree>
    <p:extLst>
      <p:ext uri="{BB962C8B-B14F-4D97-AF65-F5344CB8AC3E}">
        <p14:creationId xmlns:p14="http://schemas.microsoft.com/office/powerpoint/2010/main" val="246515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Sir Harold Hillier Gardens.-Hamp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18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Sir Harold Hillier Gardens.-Hamp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503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ir Harold Hillier Gardens.-Hamp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3645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ir Harold Hillier Gardens.-Hamp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468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ir Harold Hillier Gardens.-Hamp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76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es-ES" dirty="0"/>
              <a:t>West Green House</a:t>
            </a:r>
          </a:p>
        </p:txBody>
      </p:sp>
      <p:sp>
        <p:nvSpPr>
          <p:cNvPr id="14339" name="2 Marcador de contenido"/>
          <p:cNvSpPr>
            <a:spLocks noGrp="1"/>
          </p:cNvSpPr>
          <p:nvPr>
            <p:ph sz="quarter" idx="1"/>
          </p:nvPr>
        </p:nvSpPr>
        <p:spPr/>
        <p:txBody>
          <a:bodyPr/>
          <a:lstStyle/>
          <a:p>
            <a:pPr eaLnBrk="1" hangingPunct="1"/>
            <a:r>
              <a:rPr lang="es-ES" sz="2400" b="1" dirty="0"/>
              <a:t>West Green House</a:t>
            </a:r>
            <a:r>
              <a:rPr lang="es-ES" sz="2400" dirty="0"/>
              <a:t> es una casa de campo del siglo XVIII en West Green en Hartley Wintney en el  condado de Hampshire .</a:t>
            </a:r>
          </a:p>
          <a:p>
            <a:pPr eaLnBrk="1" hangingPunct="1"/>
            <a:r>
              <a:rPr lang="es-ES" sz="2400" dirty="0"/>
              <a:t>Fue vendido en un contrato de arrendamiento de 99 años por el National Trust y ahora es propiedad de Marylyn Abbott.</a:t>
            </a:r>
          </a:p>
          <a:p>
            <a:pPr eaLnBrk="1" hangingPunct="1"/>
            <a:r>
              <a:rPr lang="es-ES" sz="2400" dirty="0"/>
              <a:t> Los jardines se han desarrollado y ahora </a:t>
            </a:r>
            <a:r>
              <a:rPr lang="es-ES" dirty="0"/>
              <a:t>están</a:t>
            </a:r>
            <a:r>
              <a:rPr lang="es-ES" sz="2400" dirty="0"/>
              <a:t> clasificados en los 50 jardines en Inglaterra para visitar. </a:t>
            </a:r>
            <a:endParaRPr lang="es-ES" sz="2400" baseline="30000" dirty="0"/>
          </a:p>
          <a:p>
            <a:pPr eaLnBrk="1" hangingPunct="1"/>
            <a:r>
              <a:rPr lang="es-ES" sz="2400" dirty="0"/>
              <a:t> West Green House es ahora el hogar de la aclamado por la crítica  temporada de ópera que se celebra anualmente en julio y agosto. </a:t>
            </a:r>
          </a:p>
        </p:txBody>
      </p:sp>
    </p:spTree>
    <p:extLst>
      <p:ext uri="{BB962C8B-B14F-4D97-AF65-F5344CB8AC3E}">
        <p14:creationId xmlns:p14="http://schemas.microsoft.com/office/powerpoint/2010/main" val="3672043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620713"/>
            <a:ext cx="7041976" cy="5399087"/>
          </a:xfrm>
        </p:spPr>
        <p:txBody>
          <a:bodyPr>
            <a:normAutofit fontScale="92500"/>
          </a:bodyPr>
          <a:lstStyle/>
          <a:p>
            <a:pPr eaLnBrk="1" hangingPunct="1"/>
            <a:r>
              <a:rPr lang="es-ES" sz="2400" dirty="0"/>
              <a:t>Los jardines están abiertos al público en ciertos días entre Semana Santa y mediados de septiembre.</a:t>
            </a:r>
          </a:p>
          <a:p>
            <a:pPr eaLnBrk="1" hangingPunct="1"/>
            <a:r>
              <a:rPr lang="es-ES" sz="2400" dirty="0"/>
              <a:t>Una casa del siglo XVIII con viejos jardines amurallados que se re-diseñaron en el siglo XX. </a:t>
            </a:r>
          </a:p>
          <a:p>
            <a:pPr eaLnBrk="1" hangingPunct="1"/>
            <a:r>
              <a:rPr lang="es-ES" sz="2400" dirty="0"/>
              <a:t>El uso de plantas y temas de color es imaginativa. </a:t>
            </a:r>
          </a:p>
          <a:p>
            <a:pPr eaLnBrk="1" hangingPunct="1"/>
            <a:r>
              <a:rPr lang="es-ES" sz="2400" dirty="0"/>
              <a:t>La mayor parte de la plantación es en el estilo Arts &amp; Crafts , pero también hay un jardín islámico vagamente basado en la idea de Chahar Bagh. </a:t>
            </a:r>
          </a:p>
          <a:p>
            <a:pPr eaLnBrk="1" hangingPunct="1"/>
            <a:r>
              <a:rPr lang="es-ES" sz="2400" dirty="0"/>
              <a:t> Los jardines han sido restaurados por Marylyn Abbott. </a:t>
            </a: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4256899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Wefst Green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237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Werst GreenHous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373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West Green.-Hamp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7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West Green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72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West Green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978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West Green House.-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929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West Green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8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West Green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175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West Green Hous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14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West Green Hous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944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West Green Hous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226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West Green Hous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274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West Green Hou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096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West Green Hous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135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West Green Hous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112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West Green House.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035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West Green House.-Hid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110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West Green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637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West Green_garden.-Hamp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70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West Green_garden.-Hamp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995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a:xfrm>
            <a:off x="2195513" y="1628775"/>
            <a:ext cx="6491287" cy="1079500"/>
          </a:xfrm>
        </p:spPr>
        <p:txBody>
          <a:bodyPr/>
          <a:lstStyle/>
          <a:p>
            <a:pPr eaLnBrk="1" hangingPunct="1"/>
            <a:r>
              <a:rPr lang="es-ES" dirty="0"/>
              <a:t>HEREFORDSHIRE</a:t>
            </a:r>
          </a:p>
        </p:txBody>
      </p:sp>
    </p:spTree>
    <p:extLst>
      <p:ext uri="{BB962C8B-B14F-4D97-AF65-F5344CB8AC3E}">
        <p14:creationId xmlns:p14="http://schemas.microsoft.com/office/powerpoint/2010/main" val="4189326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dirty="0"/>
              <a:t>Berrington Hall Garden</a:t>
            </a:r>
          </a:p>
        </p:txBody>
      </p:sp>
      <p:sp>
        <p:nvSpPr>
          <p:cNvPr id="37891" name="2 Marcador de contenido"/>
          <p:cNvSpPr>
            <a:spLocks noGrp="1"/>
          </p:cNvSpPr>
          <p:nvPr>
            <p:ph sz="quarter" idx="1"/>
          </p:nvPr>
        </p:nvSpPr>
        <p:spPr/>
        <p:txBody>
          <a:bodyPr>
            <a:normAutofit lnSpcReduction="10000"/>
          </a:bodyPr>
          <a:lstStyle/>
          <a:p>
            <a:pPr eaLnBrk="1" hangingPunct="1"/>
            <a:r>
              <a:rPr lang="es-ES" sz="2400" b="1" dirty="0"/>
              <a:t>Berrington Hall</a:t>
            </a:r>
            <a:r>
              <a:rPr lang="es-ES" sz="2400" dirty="0"/>
              <a:t> es una casa de campo situada cerca de Leominster , Herefordshire , Inglaterra . </a:t>
            </a:r>
          </a:p>
          <a:p>
            <a:pPr eaLnBrk="1" hangingPunct="1"/>
            <a:r>
              <a:rPr lang="es-ES" sz="2400" dirty="0"/>
              <a:t> Se trata de una casa de campo de estilo neoclásico que fue diseñado por Henry Holland en 1778-81 por Thomas Harley.</a:t>
            </a:r>
          </a:p>
          <a:p>
            <a:pPr eaLnBrk="1" hangingPunct="1"/>
            <a:r>
              <a:rPr lang="es-ES" sz="2400" dirty="0"/>
              <a:t>Tiene un exterior austero propio , pero los interiores son sutiles y delicados. </a:t>
            </a:r>
          </a:p>
          <a:p>
            <a:pPr eaLnBrk="1" hangingPunct="1"/>
            <a:r>
              <a:rPr lang="es-ES" sz="2400" dirty="0"/>
              <a:t>Berrington Hall es el hogar de la colección de muebles Elmar Digby, pinturas, entre otros, Thomas Luny (1759-1837) y el Charles Paget Wade colección de trajes de Snowshill que se puede ver por la cita.</a:t>
            </a:r>
          </a:p>
          <a:p>
            <a:pPr eaLnBrk="1" hangingPunct="1"/>
            <a:r>
              <a:rPr lang="es-ES" dirty="0"/>
              <a:t> </a:t>
            </a:r>
          </a:p>
        </p:txBody>
      </p:sp>
    </p:spTree>
    <p:extLst>
      <p:ext uri="{BB962C8B-B14F-4D97-AF65-F5344CB8AC3E}">
        <p14:creationId xmlns:p14="http://schemas.microsoft.com/office/powerpoint/2010/main" val="3252011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914400" y="476250"/>
            <a:ext cx="7041976" cy="5543550"/>
          </a:xfrm>
        </p:spPr>
        <p:txBody>
          <a:bodyPr/>
          <a:lstStyle/>
          <a:p>
            <a:pPr eaLnBrk="1" hangingPunct="1"/>
            <a:r>
              <a:rPr lang="es-ES" sz="2400" dirty="0"/>
              <a:t>El 'debajo de las escaleras "áreas y dependencias para el servicio que están abiertas al público incluyen una lavandería victoriana y lácteos de Georgia . </a:t>
            </a:r>
          </a:p>
          <a:p>
            <a:pPr eaLnBrk="1" hangingPunct="1"/>
            <a:r>
              <a:rPr lang="es-ES" sz="2400" dirty="0"/>
              <a:t>Berrington ha estado bajo el cuidado de la National Trust desde 1957 y es, junto con sus jardines, abiertos al público  . </a:t>
            </a:r>
          </a:p>
          <a:p>
            <a:pPr eaLnBrk="1" hangingPunct="1"/>
            <a:r>
              <a:rPr lang="es-ES" sz="2400" dirty="0"/>
              <a:t>Capability Brown diseño el último paisaje </a:t>
            </a:r>
          </a:p>
          <a:p>
            <a:pPr eaLnBrk="1" hangingPunct="1"/>
            <a:r>
              <a:rPr lang="es-ES" sz="2400" dirty="0"/>
              <a:t>Una piscina, un lago y la isla, son un sitio de interés científico especial.</a:t>
            </a:r>
          </a:p>
          <a:p>
            <a:pPr eaLnBrk="1" hangingPunct="1"/>
            <a:endParaRPr lang="es-ES" dirty="0"/>
          </a:p>
          <a:p>
            <a:pPr eaLnBrk="1" hangingPunct="1"/>
            <a:endParaRPr lang="es-ES" dirty="0"/>
          </a:p>
        </p:txBody>
      </p:sp>
    </p:spTree>
    <p:extLst>
      <p:ext uri="{BB962C8B-B14F-4D97-AF65-F5344CB8AC3E}">
        <p14:creationId xmlns:p14="http://schemas.microsoft.com/office/powerpoint/2010/main" val="3340153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errington Hal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168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errington Ha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218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errington Hall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969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errington Hous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731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793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6908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47" y="80682"/>
            <a:ext cx="8964488" cy="6858000"/>
          </a:xfrm>
          <a:prstGeom prst="rect">
            <a:avLst/>
          </a:prstGeom>
        </p:spPr>
      </p:pic>
    </p:spTree>
    <p:extLst>
      <p:ext uri="{BB962C8B-B14F-4D97-AF65-F5344CB8AC3E}">
        <p14:creationId xmlns:p14="http://schemas.microsoft.com/office/powerpoint/2010/main" val="621890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eaLnBrk="1" hangingPunct="1"/>
            <a:r>
              <a:rPr lang="es-ES" dirty="0"/>
              <a:t>Croft Castle Gardens</a:t>
            </a:r>
          </a:p>
        </p:txBody>
      </p:sp>
      <p:sp>
        <p:nvSpPr>
          <p:cNvPr id="44035" name="2 Marcador de contenido"/>
          <p:cNvSpPr>
            <a:spLocks noGrp="1"/>
          </p:cNvSpPr>
          <p:nvPr>
            <p:ph sz="quarter" idx="1"/>
          </p:nvPr>
        </p:nvSpPr>
        <p:spPr>
          <a:xfrm>
            <a:off x="827088" y="1484313"/>
            <a:ext cx="7201296" cy="4572000"/>
          </a:xfrm>
        </p:spPr>
        <p:txBody>
          <a:bodyPr>
            <a:normAutofit fontScale="92500"/>
          </a:bodyPr>
          <a:lstStyle/>
          <a:p>
            <a:pPr eaLnBrk="1" hangingPunct="1"/>
            <a:r>
              <a:rPr lang="es-ES" sz="2400" b="1" dirty="0"/>
              <a:t>Croft Castle</a:t>
            </a:r>
            <a:r>
              <a:rPr lang="es-ES" sz="2400" dirty="0"/>
              <a:t> es una casa señorial y los edificios asociados, cerca del pueblo de Yarpole en Herefordshire.</a:t>
            </a:r>
          </a:p>
          <a:p>
            <a:pPr eaLnBrk="1" hangingPunct="1"/>
            <a:r>
              <a:rPr lang="es-ES" sz="2400" dirty="0"/>
              <a:t>Un castillo del siglo XIV con los aspectos de los jardines que datan de varios períodos. </a:t>
            </a:r>
          </a:p>
          <a:p>
            <a:pPr eaLnBrk="1" hangingPunct="1"/>
            <a:r>
              <a:rPr lang="es-ES" sz="2400" dirty="0"/>
              <a:t>Hay árboles centenarios, una avenida de castaños, y un jardín amurallado. </a:t>
            </a:r>
          </a:p>
          <a:p>
            <a:pPr eaLnBrk="1" hangingPunct="1"/>
            <a:r>
              <a:rPr lang="es-ES" sz="2400" dirty="0"/>
              <a:t>Dos caminos se plantaron en el siglo XX. </a:t>
            </a:r>
          </a:p>
          <a:p>
            <a:pPr eaLnBrk="1" hangingPunct="1"/>
            <a:r>
              <a:rPr lang="es-ES" sz="2400" dirty="0"/>
              <a:t>El edificio actual se originó como un castillo en el siglo XIV y ha sido muy alterado desde entonces</a:t>
            </a:r>
            <a:r>
              <a:rPr lang="es-ES" dirty="0"/>
              <a:t>.</a:t>
            </a:r>
            <a:br>
              <a:rPr lang="es-ES" dirty="0"/>
            </a:br>
            <a:br>
              <a:rPr lang="es-ES" dirty="0"/>
            </a:br>
            <a:endParaRPr lang="es-ES" dirty="0"/>
          </a:p>
        </p:txBody>
      </p:sp>
    </p:spTree>
    <p:extLst>
      <p:ext uri="{BB962C8B-B14F-4D97-AF65-F5344CB8AC3E}">
        <p14:creationId xmlns:p14="http://schemas.microsoft.com/office/powerpoint/2010/main" val="2108130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620713"/>
            <a:ext cx="7185992" cy="5399087"/>
          </a:xfrm>
        </p:spPr>
        <p:txBody>
          <a:bodyPr/>
          <a:lstStyle/>
          <a:p>
            <a:pPr eaLnBrk="1" hangingPunct="1"/>
            <a:r>
              <a:rPr lang="es-ES" sz="2400" dirty="0"/>
              <a:t>La finca es conocida por sus árboles monumentales, en especial sus avenidas de arboles de castaño  , robles y hayas es uno de los sitios más importantes en el noroeste de Europa de árboles antiguos . </a:t>
            </a:r>
          </a:p>
          <a:p>
            <a:pPr eaLnBrk="1" hangingPunct="1"/>
            <a:r>
              <a:rPr lang="es-ES" sz="2400" dirty="0"/>
              <a:t>Dirigido ahora por la confianza nacional está abierto al público desde marzo a diciembre y tiene muchos eventos, senderos balizados, incluyendo el Camino Mortimer,</a:t>
            </a:r>
          </a:p>
          <a:p>
            <a:pPr eaLnBrk="1" hangingPunct="1"/>
            <a:endParaRPr lang="es-ES" dirty="0"/>
          </a:p>
          <a:p>
            <a:pPr eaLnBrk="1" hangingPunct="1"/>
            <a:endParaRPr lang="es-ES" dirty="0"/>
          </a:p>
        </p:txBody>
      </p:sp>
    </p:spTree>
    <p:extLst>
      <p:ext uri="{BB962C8B-B14F-4D97-AF65-F5344CB8AC3E}">
        <p14:creationId xmlns:p14="http://schemas.microsoft.com/office/powerpoint/2010/main" val="336371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roft Castl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668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roft Castle.-Chesnut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617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roft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842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roft Castle.-Walled Garden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09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roft Castle Gardens.-Hereford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009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roft Castle Gardens.-Hereford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513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roft Castle Gardens.-Hereford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701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roft Castle Gardens.-Hereford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033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roft Castle Gardens.-Hereford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0781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roft Castle Gardens.-Hereford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024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roft Castle U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500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Croft_Castle_Garden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6135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roft_castle_summer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3167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roft_Castle_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374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roft-Castle-62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5135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a:xfrm>
            <a:off x="457200" y="274638"/>
            <a:ext cx="7467600" cy="850106"/>
          </a:xfrm>
        </p:spPr>
        <p:txBody>
          <a:bodyPr/>
          <a:lstStyle/>
          <a:p>
            <a:pPr eaLnBrk="1" hangingPunct="1"/>
            <a:r>
              <a:rPr lang="es-ES" dirty="0"/>
              <a:t>Hedges Crofts Garden</a:t>
            </a:r>
          </a:p>
        </p:txBody>
      </p:sp>
      <p:sp>
        <p:nvSpPr>
          <p:cNvPr id="61443" name="2 Marcador de contenido"/>
          <p:cNvSpPr>
            <a:spLocks noGrp="1"/>
          </p:cNvSpPr>
          <p:nvPr>
            <p:ph sz="quarter" idx="1"/>
          </p:nvPr>
        </p:nvSpPr>
        <p:spPr>
          <a:xfrm>
            <a:off x="611188" y="1268413"/>
            <a:ext cx="7417196" cy="5410200"/>
          </a:xfrm>
        </p:spPr>
        <p:txBody>
          <a:bodyPr>
            <a:normAutofit lnSpcReduction="10000"/>
          </a:bodyPr>
          <a:lstStyle/>
          <a:p>
            <a:pPr eaLnBrk="1" hangingPunct="1"/>
            <a:r>
              <a:rPr lang="es-ES" sz="2400" dirty="0"/>
              <a:t>Cuatro jardines  distintos en más de 50 hectáreas, con más de 4.000 arbustos y árboles raros, que se describe como "una de las mejores colecciones de árboles y arbustos en Gran Bretaña. </a:t>
            </a:r>
          </a:p>
          <a:p>
            <a:pPr eaLnBrk="1" hangingPunct="1"/>
            <a:r>
              <a:rPr lang="es-ES" sz="2400" i="1" dirty="0"/>
              <a:t>El jardín de cocina</a:t>
            </a:r>
            <a:r>
              <a:rPr lang="es-ES" sz="2400" dirty="0"/>
              <a:t> - contiene una avenida de árboles de manzano en un antiguo derroche de bulbos en primavera, con magníficas 120 borduras de herbáceas , un antiguo jardín de rosas, así como una de huerta de frutales.</a:t>
            </a:r>
          </a:p>
          <a:p>
            <a:pPr eaLnBrk="1" hangingPunct="1"/>
            <a:r>
              <a:rPr lang="es-ES" sz="2400" i="1" dirty="0"/>
              <a:t>La Casa de estilo eduardiano</a:t>
            </a:r>
            <a:r>
              <a:rPr lang="es-ES" sz="2400" dirty="0"/>
              <a:t> está rodeado de muchas plantas especiales, como magnolias, cerezos y hortensias. El campo de croquet está rodeado por altos setos de tejo contienen jarrones de azucenas dulcemente perfumadas en verano. </a:t>
            </a:r>
          </a:p>
          <a:p>
            <a:pPr eaLnBrk="1" hangingPunct="1"/>
            <a:endParaRPr lang="es-ES" sz="2400" dirty="0"/>
          </a:p>
        </p:txBody>
      </p:sp>
    </p:spTree>
    <p:extLst>
      <p:ext uri="{BB962C8B-B14F-4D97-AF65-F5344CB8AC3E}">
        <p14:creationId xmlns:p14="http://schemas.microsoft.com/office/powerpoint/2010/main" val="36973378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476250"/>
            <a:ext cx="7113984" cy="5543550"/>
          </a:xfrm>
        </p:spPr>
        <p:txBody>
          <a:bodyPr/>
          <a:lstStyle/>
          <a:p>
            <a:pPr eaLnBrk="1" hangingPunct="1"/>
            <a:r>
              <a:rPr lang="es-ES" sz="2400" i="1" dirty="0"/>
              <a:t>El Jardín de Azaleas</a:t>
            </a:r>
            <a:r>
              <a:rPr lang="es-ES" sz="2400" dirty="0"/>
              <a:t> está dominado por una gran avenida de  cedros, con azaleas espectaculares a la sombra de muchos de los abedules magníficos que forman parte de las colecciones nacionales  en Hergest Croft. </a:t>
            </a:r>
          </a:p>
          <a:p>
            <a:pPr eaLnBrk="1" hangingPunct="1"/>
            <a:r>
              <a:rPr lang="es-ES" sz="2400" dirty="0"/>
              <a:t>El Maple Grove, comenzó en 1985 contiene muchas nuevas plantas introducidas desde China y otros países. </a:t>
            </a:r>
          </a:p>
          <a:p>
            <a:pPr eaLnBrk="1" hangingPunct="1"/>
            <a:r>
              <a:rPr lang="es-ES" sz="2400" dirty="0"/>
              <a:t>Por último, el </a:t>
            </a:r>
            <a:r>
              <a:rPr lang="es-ES" sz="2400" i="1" dirty="0"/>
              <a:t>Park Wood,</a:t>
            </a:r>
            <a:r>
              <a:rPr lang="es-ES" sz="2400" dirty="0"/>
              <a:t> en un valle aislado escondido en lo profundo de un bosque de robles antiguos, muchos de los rododendros gigantes y árboles exóticos crean una escena del Himalaya que sorprende.</a:t>
            </a:r>
          </a:p>
          <a:p>
            <a:pPr eaLnBrk="1" hangingPunct="1"/>
            <a:endParaRPr lang="es-ES" dirty="0"/>
          </a:p>
        </p:txBody>
      </p:sp>
    </p:spTree>
    <p:extLst>
      <p:ext uri="{BB962C8B-B14F-4D97-AF65-F5344CB8AC3E}">
        <p14:creationId xmlns:p14="http://schemas.microsoft.com/office/powerpoint/2010/main" val="14343344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549275"/>
            <a:ext cx="7113984" cy="5616575"/>
          </a:xfrm>
        </p:spPr>
        <p:txBody>
          <a:bodyPr>
            <a:normAutofit fontScale="92500"/>
          </a:bodyPr>
          <a:lstStyle/>
          <a:p>
            <a:pPr eaLnBrk="1" hangingPunct="1"/>
            <a:r>
              <a:rPr lang="es-ES" sz="2400" dirty="0"/>
              <a:t>La primera década del siglo XX fue uno de las más emocionantes en la historia de la recolección de plantas. </a:t>
            </a:r>
          </a:p>
          <a:p>
            <a:pPr eaLnBrk="1" hangingPunct="1"/>
            <a:r>
              <a:rPr lang="es-ES" sz="2400" dirty="0"/>
              <a:t>El colector más notable fue Ernest "Chino" González. </a:t>
            </a:r>
          </a:p>
          <a:p>
            <a:pPr eaLnBrk="1" hangingPunct="1"/>
            <a:r>
              <a:rPr lang="es-ES" sz="2400" dirty="0"/>
              <a:t>Muchos de los árboles y arbustos se encuentran entre las primeras plantaciones de estas especies en Gran Bretaña. </a:t>
            </a:r>
          </a:p>
          <a:p>
            <a:pPr eaLnBrk="1" hangingPunct="1"/>
            <a:r>
              <a:rPr lang="es-ES" sz="2400" dirty="0"/>
              <a:t>Tras la muerte de Banks WH en 1930, su viuda, Dorothy, que murió en 1937, cuidaba el jardín. </a:t>
            </a:r>
          </a:p>
          <a:p>
            <a:pPr eaLnBrk="1" hangingPunct="1"/>
            <a:r>
              <a:rPr lang="es-ES" sz="2400" dirty="0"/>
              <a:t>Su hijo Richard Alford Bancos (Dick) (1902 a 1997) regresó a vivir a Ridgeboume en 1953 con su primera esposa, Jane.. Él era un empresario y Director de LCI. </a:t>
            </a:r>
          </a:p>
          <a:p>
            <a:pPr eaLnBrk="1" hangingPunct="1"/>
            <a:r>
              <a:rPr lang="es-ES" sz="2400" dirty="0"/>
              <a:t>Plantó un gran número de árboles y arbustos. </a:t>
            </a:r>
          </a:p>
          <a:p>
            <a:pPr eaLnBrk="1" hangingPunct="1">
              <a:buFont typeface="Wingdings 2" pitchFamily="18" charset="2"/>
              <a:buNone/>
            </a:pPr>
            <a:endParaRPr lang="es-ES" dirty="0"/>
          </a:p>
        </p:txBody>
      </p:sp>
    </p:spTree>
    <p:extLst>
      <p:ext uri="{BB962C8B-B14F-4D97-AF65-F5344CB8AC3E}">
        <p14:creationId xmlns:p14="http://schemas.microsoft.com/office/powerpoint/2010/main" val="25935434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2 Marcador de contenido"/>
          <p:cNvSpPr>
            <a:spLocks noGrp="1"/>
          </p:cNvSpPr>
          <p:nvPr>
            <p:ph sz="quarter" idx="1"/>
          </p:nvPr>
        </p:nvSpPr>
        <p:spPr>
          <a:xfrm>
            <a:off x="914400" y="404813"/>
            <a:ext cx="7113984" cy="6120531"/>
          </a:xfrm>
        </p:spPr>
        <p:txBody>
          <a:bodyPr>
            <a:normAutofit lnSpcReduction="10000"/>
          </a:bodyPr>
          <a:lstStyle/>
          <a:p>
            <a:pPr eaLnBrk="1" hangingPunct="1"/>
            <a:r>
              <a:rPr lang="es-ES" sz="2400" dirty="0"/>
              <a:t>Su interés en los arces y abedules se refleja en la variedad de estos géneros, que ahora forman las colecciones nacionales.</a:t>
            </a:r>
          </a:p>
          <a:p>
            <a:pPr eaLnBrk="1" hangingPunct="1"/>
            <a:r>
              <a:rPr lang="es-ES" sz="2400" dirty="0"/>
              <a:t> Su viuda, Rosamund sigue cuidando a Wood Park.</a:t>
            </a:r>
          </a:p>
          <a:p>
            <a:pPr eaLnBrk="1" hangingPunct="1"/>
            <a:r>
              <a:rPr lang="es-ES" sz="2400" dirty="0"/>
              <a:t>Lawrence Bank (b 1938) y su esposa Elizabeth (b 1941) asumieron la responsabilidad total en 1988.</a:t>
            </a:r>
          </a:p>
          <a:p>
            <a:pPr eaLnBrk="1" hangingPunct="1"/>
            <a:r>
              <a:rPr lang="es-ES" sz="2400" dirty="0"/>
              <a:t>Él es un ex Tesorero de la Real Sociedad de Horticultura y ella es un arquitecto paisajista . </a:t>
            </a:r>
          </a:p>
          <a:p>
            <a:pPr eaLnBrk="1" hangingPunct="1"/>
            <a:r>
              <a:rPr lang="es-ES" sz="2400" dirty="0"/>
              <a:t>La tradición de la plantación continúa y la rivalidad de nuevas introducciones de plantas chinas en el Maple Grove de los Bank WH en la primera década del siglo han sido muchas. </a:t>
            </a:r>
          </a:p>
          <a:p>
            <a:pPr eaLnBrk="1" hangingPunct="1"/>
            <a:r>
              <a:rPr lang="es-ES" sz="2400" dirty="0"/>
              <a:t>Stephen Lloyd que empezó a trabajar en el jardín en 1980, es ahora el Jardinero jefe. </a:t>
            </a:r>
          </a:p>
        </p:txBody>
      </p:sp>
    </p:spTree>
    <p:extLst>
      <p:ext uri="{BB962C8B-B14F-4D97-AF65-F5344CB8AC3E}">
        <p14:creationId xmlns:p14="http://schemas.microsoft.com/office/powerpoint/2010/main" val="20293425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Hergest Crofft Gardens.-a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0980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ergest Croft Gardens.-a.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2963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ergest Croft Gardens.-a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9381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ergest_croft_gardens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8915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ergest_croft_kitchen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915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ergestCroftGardens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7912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ergestCroftGardens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3244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ergestCroftGardens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3851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ergestCroftGardens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0836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ergestCroftGardens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3892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ergestCroftGardens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812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ergestCroftGardens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986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dirty="0"/>
              <a:t>Westobury Mill Water Gardens </a:t>
            </a:r>
          </a:p>
        </p:txBody>
      </p:sp>
      <p:sp>
        <p:nvSpPr>
          <p:cNvPr id="77827" name="2 Marcador de contenido"/>
          <p:cNvSpPr>
            <a:spLocks noGrp="1"/>
          </p:cNvSpPr>
          <p:nvPr>
            <p:ph sz="quarter" idx="1"/>
          </p:nvPr>
        </p:nvSpPr>
        <p:spPr/>
        <p:txBody>
          <a:bodyPr/>
          <a:lstStyle/>
          <a:p>
            <a:pPr eaLnBrk="1" hangingPunct="1"/>
            <a:r>
              <a:rPr lang="es-ES" dirty="0"/>
              <a:t>Westonbury Mill Water Gardens: El jardín está distribuido alrededor de un laberinto de arroyos y estanques y tiene una enorme colección de plantas amantes de la humedad en crecimiento con una exuberante abundancia, y una sorpresa en cada esquina.</a:t>
            </a:r>
          </a:p>
          <a:p>
            <a:pPr eaLnBrk="1" hangingPunct="1"/>
            <a:r>
              <a:rPr lang="es-ES" dirty="0"/>
              <a:t>Puedes subir al paseo espiral del gigante montículo a través una jungla de las enormes hojas de gunnera, pasear por la pradera de flores silvestres o relajarse en uno de los bancos abundantes y admirar la belleza. </a:t>
            </a:r>
          </a:p>
        </p:txBody>
      </p:sp>
    </p:spTree>
    <p:extLst>
      <p:ext uri="{BB962C8B-B14F-4D97-AF65-F5344CB8AC3E}">
        <p14:creationId xmlns:p14="http://schemas.microsoft.com/office/powerpoint/2010/main" val="15254999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620713"/>
            <a:ext cx="7185992" cy="5399087"/>
          </a:xfrm>
        </p:spPr>
        <p:txBody>
          <a:bodyPr/>
          <a:lstStyle/>
          <a:p>
            <a:r>
              <a:rPr lang="es-ES" dirty="0"/>
              <a:t>El jardín también es divertido con impresionantes locuras: hay una torre almenada con gárgolas que brotan chorros de agua, una gruta de helechos con una cúpula hecha de botellas de vino, que brillan en el sol, y una torre de madera de roble con el reloj de accionamiento hidráulico.</a:t>
            </a:r>
          </a:p>
        </p:txBody>
      </p:sp>
    </p:spTree>
    <p:extLst>
      <p:ext uri="{BB962C8B-B14F-4D97-AF65-F5344CB8AC3E}">
        <p14:creationId xmlns:p14="http://schemas.microsoft.com/office/powerpoint/2010/main" val="2649719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Wedstonbury  Mill Wate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074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Westonbury Mill Wate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042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Westonbury Mill Wate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2191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Westonbury Mill Wate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2944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Westonbury Mill Wate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506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Westonbury Mill Water.-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0648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Westonbury Mill Wa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648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Westonbury_water_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3040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www.gardenvisit.com/assets/madge/westonbury_mill_water_gardens/600x/westonbury_mill_water_gardens_600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9590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5650" y="4953000"/>
            <a:ext cx="58483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800475"/>
            <a:ext cx="2525712"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2" descr="Across the Curl Br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53988"/>
            <a:ext cx="2668587"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4" descr="The Big Po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2638" y="2257425"/>
            <a:ext cx="584835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Picture 6" descr="Edge of the Big Po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2638" y="28575"/>
            <a:ext cx="58483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376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a:xfrm>
            <a:off x="2339975" y="2565400"/>
            <a:ext cx="6335713" cy="1079500"/>
          </a:xfrm>
        </p:spPr>
        <p:txBody>
          <a:bodyPr/>
          <a:lstStyle/>
          <a:p>
            <a:pPr eaLnBrk="1" hangingPunct="1"/>
            <a:r>
              <a:rPr lang="es-ES" dirty="0"/>
              <a:t>HERTFORDSHIRE</a:t>
            </a:r>
          </a:p>
        </p:txBody>
      </p:sp>
    </p:spTree>
    <p:extLst>
      <p:ext uri="{BB962C8B-B14F-4D97-AF65-F5344CB8AC3E}">
        <p14:creationId xmlns:p14="http://schemas.microsoft.com/office/powerpoint/2010/main" val="373010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a:xfrm>
            <a:off x="827088" y="333375"/>
            <a:ext cx="7772400" cy="1143000"/>
          </a:xfrm>
        </p:spPr>
        <p:txBody>
          <a:bodyPr/>
          <a:lstStyle/>
          <a:p>
            <a:pPr eaLnBrk="1" hangingPunct="1"/>
            <a:r>
              <a:rPr lang="es-ES" dirty="0"/>
              <a:t>Benington Lordship Garden</a:t>
            </a:r>
          </a:p>
        </p:txBody>
      </p:sp>
      <p:sp>
        <p:nvSpPr>
          <p:cNvPr id="91139" name="2 Marcador de contenido"/>
          <p:cNvSpPr>
            <a:spLocks noGrp="1"/>
          </p:cNvSpPr>
          <p:nvPr>
            <p:ph sz="quarter" idx="1"/>
          </p:nvPr>
        </p:nvSpPr>
        <p:spPr>
          <a:xfrm>
            <a:off x="914400" y="1989138"/>
            <a:ext cx="7041976" cy="4030662"/>
          </a:xfrm>
        </p:spPr>
        <p:txBody>
          <a:bodyPr/>
          <a:lstStyle/>
          <a:p>
            <a:pPr eaLnBrk="1" hangingPunct="1"/>
            <a:r>
              <a:rPr lang="es-ES" dirty="0"/>
              <a:t>Situado a sólo cuatro millas al este de Stevenage en el pintoresco pueblo de Benington los Jardines Señoría repartidos en siete hectáreas que rodean una mansión georgiana  con restos de un castillo normando y el foso. Visitantes de todas las edades podrán disfrutar de la zona tranquila, un refugio para la vida silvestre que ofrece preciosas vistas sobre la campiña de Hertfordshire. </a:t>
            </a:r>
          </a:p>
          <a:p>
            <a:pPr eaLnBrk="1" hangingPunct="1"/>
            <a:endParaRPr lang="es-ES" dirty="0"/>
          </a:p>
          <a:p>
            <a:pPr eaLnBrk="1" hangingPunct="1"/>
            <a:endParaRPr lang="es-ES" dirty="0"/>
          </a:p>
        </p:txBody>
      </p:sp>
    </p:spTree>
    <p:extLst>
      <p:ext uri="{BB962C8B-B14F-4D97-AF65-F5344CB8AC3E}">
        <p14:creationId xmlns:p14="http://schemas.microsoft.com/office/powerpoint/2010/main" val="19337957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620713"/>
            <a:ext cx="7041976" cy="5399087"/>
          </a:xfrm>
        </p:spPr>
        <p:txBody>
          <a:bodyPr>
            <a:normAutofit lnSpcReduction="10000"/>
          </a:bodyPr>
          <a:lstStyle/>
          <a:p>
            <a:r>
              <a:rPr lang="es-ES" dirty="0"/>
              <a:t>A lo largo del año, siempre hay algo que ver en la famosa exhibición de Campanillas de invierno alrededor del castillo y el foso a principios de primavera, scillas y narcisos siguen en Pascua y las espectaculares fronteras herbáceas que son un derroche de color durante todo el verano. </a:t>
            </a:r>
          </a:p>
          <a:p>
            <a:r>
              <a:rPr lang="es-ES" dirty="0"/>
              <a:t>Otros puntos destacados incluyen una locura victoriana , huerto , contemporáneas esculturas , carpas en estanques , áreas silvestres, jardines de rosas y para los más pequeños rastro de animales para niños. Durante el año se organizan numerosos hechos especiales  que coinciden con los jardines en su mejor momento.</a:t>
            </a:r>
          </a:p>
          <a:p>
            <a:endParaRPr lang="es-ES" dirty="0"/>
          </a:p>
        </p:txBody>
      </p:sp>
    </p:spTree>
    <p:extLst>
      <p:ext uri="{BB962C8B-B14F-4D97-AF65-F5344CB8AC3E}">
        <p14:creationId xmlns:p14="http://schemas.microsoft.com/office/powerpoint/2010/main" val="24813014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enington Lordschip..-rocall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9698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enington Lordschip.-descent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7221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enington Lordschip.-Estatue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1041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enington Lordschip.-etag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8251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enington Lordschip.-etag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627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enington Lordschip.-Mixed borde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83750" cy="74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8695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enington Lordschip.-Mixed borde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0736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enington Lordschip.-ro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75800" cy="743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0900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enington Lordschip-folly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1911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enington Lordship.-descent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10296526" cy="751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89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enington Lordship.-Mixed bor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3397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enington Lordship.-ro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6286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Título"/>
          <p:cNvSpPr>
            <a:spLocks noGrp="1"/>
          </p:cNvSpPr>
          <p:nvPr>
            <p:ph type="title"/>
          </p:nvPr>
        </p:nvSpPr>
        <p:spPr/>
        <p:txBody>
          <a:bodyPr/>
          <a:lstStyle/>
          <a:p>
            <a:pPr eaLnBrk="1" hangingPunct="1"/>
            <a:r>
              <a:rPr lang="es-ES" dirty="0"/>
              <a:t>Hartfield House</a:t>
            </a:r>
          </a:p>
        </p:txBody>
      </p:sp>
      <p:sp>
        <p:nvSpPr>
          <p:cNvPr id="105475" name="2 Marcador de contenido"/>
          <p:cNvSpPr>
            <a:spLocks noGrp="1"/>
          </p:cNvSpPr>
          <p:nvPr>
            <p:ph sz="quarter" idx="1"/>
          </p:nvPr>
        </p:nvSpPr>
        <p:spPr/>
        <p:txBody>
          <a:bodyPr/>
          <a:lstStyle/>
          <a:p>
            <a:pPr eaLnBrk="1" hangingPunct="1"/>
            <a:r>
              <a:rPr lang="es-ES" dirty="0"/>
              <a:t>Hatfield House es una casa de campo situada en un gran parque, al este de la ciudad de Hatfield, en el condado de Hertfordshire, en Inglaterra.</a:t>
            </a:r>
          </a:p>
          <a:p>
            <a:pPr eaLnBrk="1" hangingPunct="1"/>
            <a:r>
              <a:rPr lang="es-ES" dirty="0"/>
              <a:t> La actual casa de estilo jacobino fue construida en 1611 por Robert Cecil, primer Conde de Salisbury y Ministro del rey Jacobo I, y ha sido el hogar de la familia Cecil desde entonces. </a:t>
            </a:r>
          </a:p>
          <a:p>
            <a:pPr eaLnBrk="1" hangingPunct="1"/>
            <a:r>
              <a:rPr lang="es-ES" dirty="0"/>
              <a:t>Actualmente es la residencia de Robert Gascoyne-Cecil, 7º Marqués de Salisbury. La casa está abierta al público.</a:t>
            </a:r>
          </a:p>
        </p:txBody>
      </p:sp>
    </p:spTree>
    <p:extLst>
      <p:ext uri="{BB962C8B-B14F-4D97-AF65-F5344CB8AC3E}">
        <p14:creationId xmlns:p14="http://schemas.microsoft.com/office/powerpoint/2010/main" val="26952497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549275"/>
            <a:ext cx="7041976" cy="5470525"/>
          </a:xfrm>
        </p:spPr>
        <p:txBody>
          <a:bodyPr/>
          <a:lstStyle/>
          <a:p>
            <a:r>
              <a:rPr lang="es-ES" sz="2400" dirty="0"/>
              <a:t>En el mismo sitio en el que se levanta la actual casa de campo, hubo anteriormente un edificio, el Palacio Real de Hatfield. </a:t>
            </a:r>
          </a:p>
          <a:p>
            <a:r>
              <a:rPr lang="es-ES" sz="2400" dirty="0"/>
              <a:t>De este palacio sólo queda una parte, a poca distancia de la casa actual.</a:t>
            </a:r>
          </a:p>
          <a:p>
            <a:r>
              <a:rPr lang="es-ES" sz="2400" dirty="0"/>
              <a:t> Este palacio fue donde se crio y la residencia favorita de la reina Isabel I.</a:t>
            </a:r>
          </a:p>
          <a:p>
            <a:r>
              <a:rPr lang="es-ES" sz="2400" dirty="0"/>
              <a:t> Fue construido en 1497 por el Obispo de Ely, John Cardinal Morton ministro de Enrique VIII, y comprimida en un rectángulo las cuatro alas, que rodeaban un patio interior. El palacio fue incautado por Enrique VIII junto con otras propiedades de la iglesia.</a:t>
            </a:r>
          </a:p>
        </p:txBody>
      </p:sp>
    </p:spTree>
    <p:extLst>
      <p:ext uri="{BB962C8B-B14F-4D97-AF65-F5344CB8AC3E}">
        <p14:creationId xmlns:p14="http://schemas.microsoft.com/office/powerpoint/2010/main" val="32648302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549275"/>
            <a:ext cx="7113984" cy="5903913"/>
          </a:xfrm>
        </p:spPr>
        <p:txBody>
          <a:bodyPr>
            <a:normAutofit fontScale="92500"/>
          </a:bodyPr>
          <a:lstStyle/>
          <a:p>
            <a:r>
              <a:rPr lang="es-ES" sz="2400" dirty="0"/>
              <a:t>Los hijos de Enrique VIII, Eduardo e Isabel, pasaron su juventud en el Palacio de Hatfield. En 1548, cuando sólo tenía 15 años, se sospechó que Isabel había aceptado de manera ilegal casarse con Thomas Seymour, la Casa y los criados fueron encerrados por el agente del rey Eduardo VI, Robert Tyrwhit, e Isabel fue interrogada allí. Ella se defendió exitosamente con ingenio y desobediencia. Seymour fue ejecutado en 1549 por otros crímenes contra la corona. Tras haber pasado dos meses encerrada por su hermana, la reina María I, en la Torre de Londres, volvió a Hatfield. Se dice que fue en el largo de la finca donde Isabel se enteró de que era reina tras la muerte de su hermana. En noviembre de 1558, Isabel realizó su primer Consejo de Estado en el Gran Salón de Hatfield</a:t>
            </a:r>
          </a:p>
        </p:txBody>
      </p:sp>
    </p:spTree>
    <p:extLst>
      <p:ext uri="{BB962C8B-B14F-4D97-AF65-F5344CB8AC3E}">
        <p14:creationId xmlns:p14="http://schemas.microsoft.com/office/powerpoint/2010/main" val="1323858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404813"/>
            <a:ext cx="6969968" cy="6192539"/>
          </a:xfrm>
        </p:spPr>
        <p:txBody>
          <a:bodyPr>
            <a:normAutofit lnSpcReduction="10000"/>
          </a:bodyPr>
          <a:lstStyle/>
          <a:p>
            <a:r>
              <a:rPr lang="es-ES" sz="2400" dirty="0"/>
              <a:t>Al sucesor de Isabel I, Jacobo I, no le gustaba demasiado el palacio y se lo dio al primer ministro de Isabel ,Robert Cecil primer Conde de Salisbury, a cambio del Palacio de Theobalds, que era la casa de la familia Cecil. Cecil derribó tres alas del Palacio en 1608 y usó los ladrillos para construir la estructura actual. </a:t>
            </a:r>
          </a:p>
          <a:p>
            <a:r>
              <a:rPr lang="es-ES" sz="2400" dirty="0"/>
              <a:t>El tercer Marqués de Salisbury fue tres veces Primer Ministro durante los últimos años del reinado de la reina Victoria. </a:t>
            </a:r>
          </a:p>
          <a:p>
            <a:r>
              <a:rPr lang="es-ES" sz="2400" dirty="0"/>
              <a:t>Hatfield House es una de las atracciones favoritas de los turistas porque contiene muchos objetos relacionados con la reina Isabel, incluidos algunos guantes y un par de medias, que se cree que son las primeras que hubo en Inglaterra.</a:t>
            </a:r>
          </a:p>
        </p:txBody>
      </p:sp>
    </p:spTree>
    <p:extLst>
      <p:ext uri="{BB962C8B-B14F-4D97-AF65-F5344CB8AC3E}">
        <p14:creationId xmlns:p14="http://schemas.microsoft.com/office/powerpoint/2010/main" val="18880841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549275"/>
            <a:ext cx="7113984" cy="5470525"/>
          </a:xfrm>
        </p:spPr>
        <p:txBody>
          <a:bodyPr/>
          <a:lstStyle/>
          <a:p>
            <a:r>
              <a:rPr lang="es-ES" sz="2400" dirty="0"/>
              <a:t>En la biblioteca se muestra un pergamino en el que aparece la genealogía de la Reina Isabel con sus antepasados hasta Adán y Eva. </a:t>
            </a:r>
          </a:p>
          <a:p>
            <a:r>
              <a:rPr lang="es-ES" sz="2400" dirty="0"/>
              <a:t>El Salón de Mármol muestra el “Retrato Ermine” de Isabel realizado por Nicholas Hilliard. </a:t>
            </a:r>
          </a:p>
          <a:p>
            <a:r>
              <a:rPr lang="es-ES" sz="2400" dirty="0"/>
              <a:t>Las salas de estado muestran importantes cuadros, muebles, tapices y armaduras. </a:t>
            </a:r>
          </a:p>
          <a:p>
            <a:r>
              <a:rPr lang="es-ES" sz="2400" dirty="0"/>
              <a:t>La Gran Escalera de madera ricamente tallada y las raras vidrieras de la capilla privada se encuentran entre las características jacobinas más originales.</a:t>
            </a:r>
          </a:p>
          <a:p>
            <a:endParaRPr lang="es-ES" dirty="0"/>
          </a:p>
        </p:txBody>
      </p:sp>
    </p:spTree>
    <p:extLst>
      <p:ext uri="{BB962C8B-B14F-4D97-AF65-F5344CB8AC3E}">
        <p14:creationId xmlns:p14="http://schemas.microsoft.com/office/powerpoint/2010/main" val="41792847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Harfield House.-Ros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3839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Hatfeld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1596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Hatfield House.-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9449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Hatfield House.-0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9827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atfield House.-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1141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atfield House.-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439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atfield House.-2 (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98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atfield Hous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5432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2 Imagen" descr="Hatfield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6494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atfield House.-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7907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2 Imagen" descr="Hatfield 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8152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Hatfield House.-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7646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Hatfield Hous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13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Hatfield House.-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1443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Hatfield Hous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879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Hatfield Hous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9366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Hatfield Hous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8938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Hatfield Hou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4474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3 Imagen" descr="Hatfield House.-Knot Garden view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510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Hatfield House.-The Maz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0038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Hatfield House .-Hertford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6243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Hatfield House 1-02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2372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Hatfield House Gardens.-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8715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Hatfield House Gardens.-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4272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Hatfield Hous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5940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Hatfield House Gardens.-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1851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Hatfield Hous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7958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Hatfield House Gardens.-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99079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Hatfield Hous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6979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Hatfield Hous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0643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Hatfield Hous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8082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Hatfield Hous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8707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Hatfield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6372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Hatfield House_west-parter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1437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Hatfield House-rose-weeke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47312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Hatfield maz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10512426" cy="767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38573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Hatfield-House_the-knot-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898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TotalTime>
  <Words>2008</Words>
  <Application>Microsoft Office PowerPoint</Application>
  <PresentationFormat>Presentación en pantalla (4:3)</PresentationFormat>
  <Paragraphs>84</Paragraphs>
  <Slides>142</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142</vt:i4>
      </vt:variant>
    </vt:vector>
  </HeadingPairs>
  <TitlesOfParts>
    <vt:vector size="147" baseType="lpstr">
      <vt:lpstr>Calibri</vt:lpstr>
      <vt:lpstr>Century Schoolbook</vt:lpstr>
      <vt:lpstr>Wingdings</vt:lpstr>
      <vt:lpstr>Wingdings 2</vt:lpstr>
      <vt:lpstr>Default Theme</vt:lpstr>
      <vt:lpstr>EUROPA.-LA VUELTA AL MUNDO EN 885 JARDINES.-REINO UNIDO.HAMPSHIRE y HEREFORDSHIRE</vt:lpstr>
      <vt:lpstr>Sir Harold Hillier Gardens </vt:lpstr>
      <vt:lpstr>Presentación de PowerPoint</vt:lpstr>
      <vt:lpstr>Presentación de PowerPoint</vt:lpstr>
      <vt:lpstr>Presentación de PowerPoint</vt:lpstr>
      <vt:lpstr>Presentación de PowerPoint</vt:lpstr>
      <vt:lpstr>Presentación de PowerPoint</vt:lpstr>
      <vt:lpstr>Presentación de PowerPoint</vt:lpstr>
      <vt:lpstr>West Green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HEREFORDSHIRE</vt:lpstr>
      <vt:lpstr>Berrington Hall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Croft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Hedges Crofts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Westobury Mill Water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HERTFORDSHIRE</vt:lpstr>
      <vt:lpstr>Benington Lordship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Hartfield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2018-03-13T15:33:25Z</dcterms:modified>
</cp:coreProperties>
</file>