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  <p:sldId id="322" r:id="rId75"/>
    <p:sldId id="323" r:id="rId76"/>
    <p:sldId id="324" r:id="rId77"/>
    <p:sldId id="325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3" r:id="rId86"/>
    <p:sldId id="334" r:id="rId87"/>
    <p:sldId id="335" r:id="rId88"/>
    <p:sldId id="336" r:id="rId89"/>
    <p:sldId id="337" r:id="rId90"/>
    <p:sldId id="338" r:id="rId91"/>
    <p:sldId id="339" r:id="rId92"/>
    <p:sldId id="340" r:id="rId93"/>
    <p:sldId id="341" r:id="rId94"/>
    <p:sldId id="342" r:id="rId95"/>
    <p:sldId id="343" r:id="rId96"/>
    <p:sldId id="344" r:id="rId97"/>
    <p:sldId id="345" r:id="rId98"/>
    <p:sldId id="346" r:id="rId99"/>
    <p:sldId id="347" r:id="rId100"/>
    <p:sldId id="348" r:id="rId101"/>
    <p:sldId id="349" r:id="rId102"/>
    <p:sldId id="350" r:id="rId103"/>
    <p:sldId id="351" r:id="rId104"/>
    <p:sldId id="352" r:id="rId105"/>
    <p:sldId id="353" r:id="rId106"/>
    <p:sldId id="354" r:id="rId107"/>
    <p:sldId id="355" r:id="rId108"/>
    <p:sldId id="356" r:id="rId109"/>
    <p:sldId id="357" r:id="rId110"/>
    <p:sldId id="358" r:id="rId111"/>
    <p:sldId id="359" r:id="rId112"/>
    <p:sldId id="360" r:id="rId113"/>
    <p:sldId id="361" r:id="rId114"/>
    <p:sldId id="362" r:id="rId115"/>
    <p:sldId id="363" r:id="rId116"/>
    <p:sldId id="364" r:id="rId117"/>
    <p:sldId id="365" r:id="rId118"/>
    <p:sldId id="366" r:id="rId119"/>
    <p:sldId id="368" r:id="rId120"/>
    <p:sldId id="376" r:id="rId121"/>
    <p:sldId id="367" r:id="rId122"/>
    <p:sldId id="377" r:id="rId123"/>
    <p:sldId id="378" r:id="rId124"/>
    <p:sldId id="380" r:id="rId125"/>
    <p:sldId id="381" r:id="rId1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B8FE1-A26D-4CD2-A319-B1661CD9AF95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17B7F-4E42-4E02-9AF4-533FA4BB887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886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Bedgebury_national_pinetum_.-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045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Bedgebury_national_pinetum_.-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4689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Bedgebury_national_pinetum_.-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9415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Bedgebury_national_pinetum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2885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Bedgebury_national_pinetum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0729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Bedgebury_national_pinetum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2414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Bedgebury_national_pinetum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8709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43AF92-E9B9-4399-A786-92F04A530808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Arbol de los Pañuelos.-Davidia involucrata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0B715F-1955-4D5D-9BE2-F0C5A21A5435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Doddington Place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838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Doddington Place Gardens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4924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Doddington Place Gardens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3916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Doddington Place Gardens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23230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Doddington Place Gardens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17B7F-4E42-4E02-9AF4-533FA4BB8879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5306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//upload.wikimedia.org/wikipedia/commons/6/68/Bedgebury_Lake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jpg"/><Relationship Id="rId4" Type="http://schemas.openxmlformats.org/officeDocument/2006/relationships/image" Target="../media/image116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71456" cy="2232248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KENT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67200" y="4293096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Bedgebury National Pinetum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Bedgebury Nacional Pinetum</a:t>
            </a:r>
            <a:r>
              <a:rPr lang="es-ES" sz="2400" dirty="0"/>
              <a:t> en Bedgebury, Kent , en el Reino Unido, es una recreación y de conservación arboretum y, con el Arboretum Nacional de Westonbirt , comprende el Nacional Arboretum del Reino Unido </a:t>
            </a:r>
          </a:p>
          <a:p>
            <a:pPr eaLnBrk="1" hangingPunct="1"/>
            <a:r>
              <a:rPr lang="es-ES" sz="2400" dirty="0"/>
              <a:t>Se estableció como el Instituto Nacional de colección de coníferas en 1925 y ahora es reconocido como la más completa colección de coníferas en cualquier parte del mundo. La colección cuenta con más de 10.000 árboles que crecen a través de (1,3 km </a:t>
            </a:r>
            <a:r>
              <a:rPr lang="es-ES" sz="2400" baseline="30000" dirty="0"/>
              <a:t>2),</a:t>
            </a:r>
            <a:r>
              <a:rPr lang="es-ES" sz="2400" dirty="0"/>
              <a:t> incluyendo especies raras, en peligro de extinción e históricamente importantes.</a:t>
            </a:r>
          </a:p>
        </p:txBody>
      </p:sp>
    </p:spTree>
    <p:extLst>
      <p:ext uri="{BB962C8B-B14F-4D97-AF65-F5344CB8AC3E}">
        <p14:creationId xmlns:p14="http://schemas.microsoft.com/office/powerpoint/2010/main" val="3262597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Bedgebury-pinetum-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33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rchivo: Bedgebury Lak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7677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Bedgebury National Pinetum.-Kent.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800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Bedgebury National Pinetum.-Kent.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805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Bedgebury National Pinetum.-K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496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9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8964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206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20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" y="24281"/>
            <a:ext cx="4708213" cy="389572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281"/>
            <a:ext cx="4572000" cy="389572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920006"/>
            <a:ext cx="4680520" cy="310939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" y="3573016"/>
            <a:ext cx="4702152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74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49" y="18303"/>
            <a:ext cx="9144000" cy="683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83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84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680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Broadview Gardens</a:t>
            </a:r>
          </a:p>
        </p:txBody>
      </p:sp>
      <p:sp>
        <p:nvSpPr>
          <p:cNvPr id="1331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Ubicado en las dependencias de un Colegio, en las afueras de Tonbridge, que incluye </a:t>
            </a:r>
            <a:r>
              <a:rPr lang="es-ES" dirty="0"/>
              <a:t>40 000 m2</a:t>
            </a:r>
            <a:r>
              <a:rPr lang="es-ES" sz="2400" dirty="0"/>
              <a:t> de hermosos jardines, un centro de jardinería al por menor, tienda de Kent , un salón de té y una tienda de flores . </a:t>
            </a:r>
            <a:br>
              <a:rPr lang="es-ES" sz="2400" dirty="0"/>
            </a:br>
            <a:r>
              <a:rPr lang="es-ES" sz="2400" dirty="0"/>
              <a:t>Los jardines fueron iniciadas en 1992 en un campo  antiguo como un recurso para el creciente número de estudiantes de la horticultura. </a:t>
            </a:r>
          </a:p>
          <a:p>
            <a:pPr eaLnBrk="1" hangingPunct="1"/>
            <a:r>
              <a:rPr lang="es-ES" sz="2400" dirty="0"/>
              <a:t>La estructura básica del jardín fue diseñado por los profesores de universidad y contiene zonas para los estudiantes para diseñar y construir jardines más pequeños.</a:t>
            </a:r>
          </a:p>
        </p:txBody>
      </p:sp>
    </p:spTree>
    <p:extLst>
      <p:ext uri="{BB962C8B-B14F-4D97-AF65-F5344CB8AC3E}">
        <p14:creationId xmlns:p14="http://schemas.microsoft.com/office/powerpoint/2010/main" val="3333932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470525"/>
          </a:xfrm>
        </p:spPr>
        <p:txBody>
          <a:bodyPr/>
          <a:lstStyle/>
          <a:p>
            <a:r>
              <a:rPr lang="es-ES" sz="2400" dirty="0"/>
              <a:t>Cada año los estudiantes  construyen un nuevo jardín en un área sin desarrollar o restauran un jardín existente.</a:t>
            </a:r>
          </a:p>
          <a:p>
            <a:r>
              <a:rPr lang="es-ES" sz="2400" dirty="0"/>
              <a:t>Broadview es titular de la Colección Nacional de Hellebores, los visitantes a los Jardines de Broadview puede ver una serie de diferentes variedades con nombre de H. orientalis hybridus, así como un gran número de plantas sin nombre.</a:t>
            </a:r>
          </a:p>
          <a:p>
            <a:r>
              <a:rPr lang="es-ES" sz="2400" dirty="0"/>
              <a:t> Durante un invierno cálido estos pueden florecer desde enero.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7154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Broadview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131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2 Imagen" descr="Chartwell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332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Broadvieew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30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Broadview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003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Broadview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470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Broadview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230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Broadview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75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Broadview .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990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Broadview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9726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Broadview Garden.-woodworking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462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Broadview_gardens_kent_600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346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Broadview_gardens_pa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7765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Broadview-Gardens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508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Charts Edge Garden</a:t>
            </a:r>
          </a:p>
        </p:txBody>
      </p:sp>
      <p:sp>
        <p:nvSpPr>
          <p:cNvPr id="2867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Originalmente era un borde Gráficos Casa Victoriana con jardín en la propiedad privada. </a:t>
            </a:r>
          </a:p>
          <a:p>
            <a:pPr eaLnBrk="1" hangingPunct="1"/>
            <a:r>
              <a:rPr lang="es-ES" sz="2400" dirty="0"/>
              <a:t>En la década de 1970 fue vendido a una familia ecuestre que descuidaron el jardín, pero ha sido restaurada por los actuales propietarios, que lo compraron en 1989.</a:t>
            </a:r>
          </a:p>
          <a:p>
            <a:pPr eaLnBrk="1" hangingPunct="1"/>
            <a:r>
              <a:rPr lang="es-ES" sz="2400" dirty="0"/>
              <a:t>Un jardín de colina de 9 hectáreas que aún está siendo restaurado..</a:t>
            </a:r>
          </a:p>
          <a:p>
            <a:pPr eaLnBrk="1" hangingPunct="1"/>
            <a:r>
              <a:rPr lang="es-ES" sz="2400" dirty="0"/>
              <a:t>Tiene una gran colección de rododendros, azaleas y magnolias, con algunos árboles y hermoso ejemplar, en sus mixed-borders muchas plantas raras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816672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7041976" cy="5686425"/>
          </a:xfrm>
        </p:spPr>
        <p:txBody>
          <a:bodyPr/>
          <a:lstStyle/>
          <a:p>
            <a:r>
              <a:rPr lang="es-ES" sz="2400" dirty="0"/>
              <a:t>La mayoría de las plantas están etiquetadas. </a:t>
            </a:r>
          </a:p>
          <a:p>
            <a:r>
              <a:rPr lang="es-ES" sz="2400" dirty="0"/>
              <a:t>Hay también una locura victoriana, un jardín de rocas y cascada de agua, las nuevos mixed-borders arco iris y un riachuelo para completar el cuadro. </a:t>
            </a:r>
          </a:p>
          <a:p>
            <a:r>
              <a:rPr lang="es-ES" sz="2400" dirty="0"/>
              <a:t> Hay hermosas vistas del jardín a las llanuras del norte.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20651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harts Hed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944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harts Edge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2174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harts_edge_rock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4717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harts Edge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9167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hars Ed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0325" cy="704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2 Imagen" descr="Charts Edge.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0"/>
            <a:ext cx="4859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2690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harts_edge_rill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7460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harts Edg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6968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harts_edge2007_rillbor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3341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harts Edge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3808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harts Edge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1092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harts Edge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7888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2 Imagen" descr="Charts Edge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0598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Charts Edge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8110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Charts Edge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7104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Charts Edge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8009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Charts Edge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0296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Charts Edge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9411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Charts Edge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2882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Charts Edge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0260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Charts Edge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86143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Charts Edge.-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1839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2 Imagen" descr="Charts_edge2008_azaleas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0667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Charts_edge2008_hankerchieftre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87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Charts_edge2008a_herbaceo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7660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Charts_edge_bord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0641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Charts_edge_flowerb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0732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Charts_edge_rhododendro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1448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Charts_edge_rocke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4614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Charts_edge_water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9927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Chartwell</a:t>
            </a:r>
          </a:p>
        </p:txBody>
      </p:sp>
      <p:sp>
        <p:nvSpPr>
          <p:cNvPr id="6041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4573588"/>
          </a:xfrm>
        </p:spPr>
        <p:txBody>
          <a:bodyPr>
            <a:normAutofit fontScale="92500"/>
          </a:bodyPr>
          <a:lstStyle/>
          <a:p>
            <a:r>
              <a:rPr lang="es-ES" sz="2400" b="1" dirty="0"/>
              <a:t>Chartwell</a:t>
            </a:r>
            <a:r>
              <a:rPr lang="es-ES" sz="2400" dirty="0"/>
              <a:t> era el hogar de Sir Winston Churchill .</a:t>
            </a:r>
          </a:p>
          <a:p>
            <a:r>
              <a:rPr lang="es-ES" sz="2400" dirty="0"/>
              <a:t>Churchill y su esposa Clementine compraron la propiedad, situada a dos kilómetros al sur de Westerham , Kent , Inglaterra , en 1922. </a:t>
            </a:r>
          </a:p>
          <a:p>
            <a:r>
              <a:rPr lang="es-ES" sz="2400" dirty="0"/>
              <a:t>Una amplia renovación, simplificación y modernización de la casa la llevaron a cabo directamente, transformando por completo cuando se haya completado. </a:t>
            </a:r>
          </a:p>
          <a:p>
            <a:r>
              <a:rPr lang="es-ES" sz="2400" dirty="0"/>
              <a:t>Cuando se hizo evidente a los Churchill en 1946, que no podían permitirse el lujo de ejecutar la propiedad, un consorcio de empresarios ricos, organizado por lord Camrose compró la finca. </a:t>
            </a:r>
          </a:p>
        </p:txBody>
      </p:sp>
    </p:spTree>
    <p:extLst>
      <p:ext uri="{BB962C8B-B14F-4D97-AF65-F5344CB8AC3E}">
        <p14:creationId xmlns:p14="http://schemas.microsoft.com/office/powerpoint/2010/main" val="6053945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2 Marcador de contenido"/>
          <p:cNvSpPr>
            <a:spLocks noGrp="1"/>
          </p:cNvSpPr>
          <p:nvPr>
            <p:ph sz="quarter" idx="1"/>
          </p:nvPr>
        </p:nvSpPr>
        <p:spPr>
          <a:xfrm>
            <a:off x="468313" y="333375"/>
            <a:ext cx="7560071" cy="6191250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acuerdo fue que para el pago de la renta nominal, tanto Sir Winston Churchill y la señora tendría el derecho a vivir allí hasta su muerte, cuando la propiedad se presentará a la confianza nacional. </a:t>
            </a:r>
            <a:endParaRPr lang="es-ES" sz="2400" baseline="30000" dirty="0"/>
          </a:p>
          <a:p>
            <a:r>
              <a:rPr lang="es-ES" sz="2400" dirty="0"/>
              <a:t>Cuando Sir Winston murió en 1965, Clementine decidió que Chartwell pasara a la confianza nacional de inmediato.</a:t>
            </a:r>
          </a:p>
          <a:p>
            <a:r>
              <a:rPr lang="es-ES" sz="2400" dirty="0"/>
              <a:t>Al igual que muchas reformas de principios del siglo XX de antiguas haciendas, las causas inmediatas, que desaparecen detrás de la casa, se forma en la superposición de las terrazas y el jardín rectilíneo en el césped  se mezcla con los jardines  herbáceos en el estilo  Lutyens - Jekyll, unidos por escalones que descienden a lagos  que Churchill creo por una serie de pequeñas presas, el jardín de agua en donde comía el pescado</a:t>
            </a:r>
            <a:r>
              <a:rPr lang="es-ES" dirty="0"/>
              <a:t>,.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67811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85992" cy="5470525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jardin de rosas Lady Churchill </a:t>
            </a:r>
            <a:r>
              <a:rPr lang="es-ES" dirty="0"/>
              <a:t>fue</a:t>
            </a:r>
            <a:r>
              <a:rPr lang="es-ES" sz="2400" dirty="0"/>
              <a:t> un regalo de aniversario de sus hijos en sus bodas de oro.. </a:t>
            </a:r>
          </a:p>
          <a:p>
            <a:r>
              <a:rPr lang="es-ES" sz="2400" dirty="0"/>
              <a:t>Las áreas del jardín sirvieron de inspiración para las pinturas de  Churchill  , muchas de las cuales están en exhibición en el estudio de jardín de la casa.</a:t>
            </a:r>
          </a:p>
          <a:p>
            <a:r>
              <a:rPr lang="es-ES" sz="2400" dirty="0"/>
              <a:t>La casa se ha conservado, ya que se habría visto cuando Churchill era su dueño.</a:t>
            </a:r>
          </a:p>
          <a:p>
            <a:r>
              <a:rPr lang="es-ES" sz="2400" dirty="0"/>
              <a:t> Las habitaciones están cuidadosamente decoradas con recuerdos y regalos, los muebles y libros originales, así como los honores y medallas que recibió Churchill. </a:t>
            </a:r>
          </a:p>
          <a:p>
            <a:r>
              <a:rPr lang="es-ES" sz="2400" dirty="0"/>
              <a:t>La propiedad se encuentra actualmente bajo la administración de la National Trust . </a:t>
            </a:r>
          </a:p>
        </p:txBody>
      </p:sp>
    </p:spTree>
    <p:extLst>
      <p:ext uri="{BB962C8B-B14F-4D97-AF65-F5344CB8AC3E}">
        <p14:creationId xmlns:p14="http://schemas.microsoft.com/office/powerpoint/2010/main" val="27672870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13984" cy="5327650"/>
          </a:xfrm>
        </p:spPr>
        <p:txBody>
          <a:bodyPr/>
          <a:lstStyle/>
          <a:p>
            <a:r>
              <a:rPr lang="es-ES" dirty="0"/>
              <a:t>Chartwell fue comprado por un grupo de amigos de Churchill en 1946, con los Churchill pagaba un alquiler simbólico, pero no fue abierta al público hasta que se presentó a la nación en 1966, un año después de la muerte de Churchill.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28664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Chartwell Garden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3995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Chartwell.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72675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55640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Chartwell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6948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3 Imagen" descr="Chartwell_House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2443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Chartwell_House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60304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Chartwell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3911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Chartwell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1036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2 Imagen" descr="Chartwell Gardens.-3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3911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Chartwell.-Rose Gard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7543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Chartwell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8196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Chartwel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8837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Chartwell.-1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5728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Chartwell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1590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Chartwell.-3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86580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Chartwell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8088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Chartwell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2386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Chartwell Gardens.-5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3334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Chartwell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7079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Chartwell.-Azale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9650" cy="742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69172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Chartwell.-croqu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64725" cy="739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0077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Chartwell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84845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Chartwell.-La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8213" cy="737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4143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Chartwell-rose-garden-hosu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3773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Chartwell_2006_entran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90948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Chartwell Garden .-Kent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6735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Chartwell Garden .-Kent.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431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2 Imagen" descr="Chartwell Garden .-K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9119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Chartwell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91485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2 Imagen" descr="Chartwell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8399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Chartwell Gardens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20902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Chartwell Gardens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6002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Chartwell Gardens.-Kent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0551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Chartwell_Weald Churchi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83213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Chartwell Garden .-Kent.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11129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Chartwell Garden .-Kent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1944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2 Imagen" descr="Chartwell Gardens.-4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5905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Chartwell.-2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48954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Chartwell.-Roserai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065747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Chartwe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6426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Chartwell Garden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8888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Chartwell_2005_border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9344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Chartwell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36193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Chartwell Gardens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5719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Chartwell_2008_herbaceo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2672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Chartwell_ladyc_rosegarden Churchi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34763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Chartwell_Garden.-Colorfull Bor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87702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Chartwell_2005_lakeview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01599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Doddington Place Gardens </a:t>
            </a:r>
          </a:p>
        </p:txBody>
      </p:sp>
      <p:sp>
        <p:nvSpPr>
          <p:cNvPr id="112643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sz="2400" dirty="0"/>
              <a:t>A primera vista uno podría ser perdonado por pensar que el jardín del arbolado fue contemporáneo de la casa. </a:t>
            </a:r>
          </a:p>
          <a:p>
            <a:r>
              <a:rPr lang="es-ES" sz="2400" dirty="0"/>
              <a:t>Pero no fue sino hasta la década de 1960 que fue creado, tras el descubrimiento de tres hectáreas de tierra limo ácida profunda, mantienen húmeda en la parte central </a:t>
            </a:r>
            <a:r>
              <a:rPr lang="es-ES" dirty="0"/>
              <a:t>los</a:t>
            </a:r>
            <a:r>
              <a:rPr lang="es-ES" sz="2400" dirty="0"/>
              <a:t> manantiales subterráneos. </a:t>
            </a:r>
          </a:p>
          <a:p>
            <a:r>
              <a:rPr lang="es-ES" sz="2400" dirty="0"/>
              <a:t>Muchos arboles y arbustos acidófilos  han sido plantados, como camelias, rododendros y azaleas, una Fatsia japonica aralia, Davidia involucrata, Styrax, Eucryphia y acers, así como muchos bulbos y plantas herbáceas.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456074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Recientemente se han estado añadiendo nuevas plantas para el arbolado como varias  magnolias </a:t>
            </a:r>
          </a:p>
          <a:p>
            <a:r>
              <a:rPr lang="es-ES" sz="2400" dirty="0"/>
              <a:t>Otras plantas son Viburnum plicatum 'Mariessii, Amelanchier canadensis y Kalmia latifolia. </a:t>
            </a:r>
          </a:p>
          <a:p>
            <a:r>
              <a:rPr lang="es-ES" sz="2400" dirty="0"/>
              <a:t>A finales de mayo / principios de junio el jardín  arbolado es de lo más espectacular. </a:t>
            </a:r>
          </a:p>
          <a:p>
            <a:r>
              <a:rPr lang="es-ES" sz="2400" b="1" dirty="0"/>
              <a:t>Paseo de Wellingtonia </a:t>
            </a:r>
          </a:p>
          <a:p>
            <a:r>
              <a:rPr lang="es-ES" sz="2400" dirty="0"/>
              <a:t>Sequoia gigantea, conocida en este país como Wellingtonia y en los Estados Unidos como Washingtonia, se introdujeron en Gran Bretaña en 1853 y pronto se puso de moda a la planta. </a:t>
            </a:r>
            <a:r>
              <a:rPr lang="es-ES" dirty="0"/>
              <a:t>Las </a:t>
            </a:r>
            <a:r>
              <a:rPr lang="es-ES" sz="2400" dirty="0"/>
              <a:t> Wellingtonias deben haber sido plantadas por Sir John Croft  en este periodo 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95335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Doddington Hall GardensGate0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06989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Doddington Hall Through the Gate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1884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Doddington Place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3869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Doddington Plac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713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Doddington_place_600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98170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Doddington Plac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4824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5" name="2 Imagen" descr="Doddington Place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699500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" b="1764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7608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DoddingtonHallGardens0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97611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6" b="17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3928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32040" cy="386104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0"/>
            <a:ext cx="4211960" cy="386104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61048"/>
            <a:ext cx="9144000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1696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5" b="-2549"/>
          <a:stretch/>
        </p:blipFill>
        <p:spPr>
          <a:xfrm>
            <a:off x="0" y="0"/>
            <a:ext cx="9144000" cy="703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7670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756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1021</Words>
  <Application>Microsoft Office PowerPoint</Application>
  <PresentationFormat>Presentación en pantalla (4:3)</PresentationFormat>
  <Paragraphs>72</Paragraphs>
  <Slides>125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125</vt:i4>
      </vt:variant>
    </vt:vector>
  </HeadingPairs>
  <TitlesOfParts>
    <vt:vector size="130" baseType="lpstr">
      <vt:lpstr>Calibri</vt:lpstr>
      <vt:lpstr>Century Schoolbook</vt:lpstr>
      <vt:lpstr>Wingdings</vt:lpstr>
      <vt:lpstr>Wingdings 2</vt:lpstr>
      <vt:lpstr>Default Theme</vt:lpstr>
      <vt:lpstr>EUROPA.-LA VUELTA AL MUNDO EN 885 JARDINES.-REINO UNIDO.- KENT</vt:lpstr>
      <vt:lpstr>Bedgebury National Pinetum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Broadview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Charts Edge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Chartwell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Doddington Place Gardens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10</cp:revision>
  <dcterms:created xsi:type="dcterms:W3CDTF">2013-09-08T06:06:48Z</dcterms:created>
  <dcterms:modified xsi:type="dcterms:W3CDTF">2018-03-09T09:53:43Z</dcterms:modified>
</cp:coreProperties>
</file>