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81" r:id="rId9"/>
    <p:sldId id="273" r:id="rId10"/>
    <p:sldId id="278" r:id="rId11"/>
    <p:sldId id="265" r:id="rId12"/>
    <p:sldId id="275" r:id="rId13"/>
    <p:sldId id="276" r:id="rId14"/>
    <p:sldId id="266" r:id="rId15"/>
    <p:sldId id="290" r:id="rId16"/>
    <p:sldId id="267" r:id="rId17"/>
    <p:sldId id="264" r:id="rId18"/>
    <p:sldId id="279" r:id="rId19"/>
    <p:sldId id="292" r:id="rId20"/>
    <p:sldId id="293" r:id="rId21"/>
    <p:sldId id="268" r:id="rId22"/>
    <p:sldId id="263" r:id="rId23"/>
    <p:sldId id="287" r:id="rId24"/>
    <p:sldId id="269" r:id="rId25"/>
    <p:sldId id="270" r:id="rId26"/>
    <p:sldId id="271" r:id="rId27"/>
    <p:sldId id="289" r:id="rId28"/>
    <p:sldId id="303" r:id="rId29"/>
    <p:sldId id="277" r:id="rId30"/>
    <p:sldId id="288" r:id="rId31"/>
    <p:sldId id="300" r:id="rId32"/>
    <p:sldId id="301" r:id="rId33"/>
    <p:sldId id="286" r:id="rId34"/>
    <p:sldId id="302" r:id="rId35"/>
    <p:sldId id="272" r:id="rId36"/>
    <p:sldId id="274" r:id="rId37"/>
    <p:sldId id="285" r:id="rId38"/>
    <p:sldId id="280" r:id="rId39"/>
    <p:sldId id="282" r:id="rId40"/>
    <p:sldId id="283" r:id="rId41"/>
    <p:sldId id="284" r:id="rId42"/>
    <p:sldId id="291" r:id="rId43"/>
    <p:sldId id="294" r:id="rId44"/>
    <p:sldId id="295" r:id="rId45"/>
    <p:sldId id="296" r:id="rId46"/>
    <p:sldId id="297" r:id="rId47"/>
    <p:sldId id="298" r:id="rId48"/>
    <p:sldId id="299"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99" autoAdjust="0"/>
    <p:restoredTop sz="94660"/>
  </p:normalViewPr>
  <p:slideViewPr>
    <p:cSldViewPr>
      <p:cViewPr varScale="1">
        <p:scale>
          <a:sx n="104" d="100"/>
          <a:sy n="104" d="100"/>
        </p:scale>
        <p:origin x="1740"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18448" cy="2232248"/>
          </a:xfrm>
        </p:spPr>
        <p:txBody>
          <a:bodyPr>
            <a:noAutofit/>
          </a:bodyPr>
          <a:lstStyle/>
          <a:p>
            <a:r>
              <a:rPr lang="es-ES" sz="3200" dirty="0"/>
              <a:t>EUROPA.-LA VUELTA AL MUNDO EN 885 JARDINES.-REINO UNIDO.-</a:t>
            </a:r>
            <a:br>
              <a:rPr lang="es-ES" sz="3200" dirty="0"/>
            </a:br>
            <a:r>
              <a:rPr lang="es-ES" sz="3200" dirty="0"/>
              <a:t>KENT.-III</a:t>
            </a:r>
          </a:p>
        </p:txBody>
      </p:sp>
      <p:sp>
        <p:nvSpPr>
          <p:cNvPr id="3" name="2 Subtítulo"/>
          <p:cNvSpPr>
            <a:spLocks noGrp="1"/>
          </p:cNvSpPr>
          <p:nvPr>
            <p:ph type="subTitle" idx="1"/>
          </p:nvPr>
        </p:nvSpPr>
        <p:spPr>
          <a:xfrm>
            <a:off x="4499992" y="4509120"/>
            <a:ext cx="4390256"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Penshurst Place </a:t>
            </a:r>
          </a:p>
        </p:txBody>
      </p:sp>
      <p:sp>
        <p:nvSpPr>
          <p:cNvPr id="7171" name="2 Marcador de contenido"/>
          <p:cNvSpPr>
            <a:spLocks noGrp="1"/>
          </p:cNvSpPr>
          <p:nvPr>
            <p:ph sz="quarter" idx="1"/>
          </p:nvPr>
        </p:nvSpPr>
        <p:spPr/>
        <p:txBody>
          <a:bodyPr/>
          <a:lstStyle/>
          <a:p>
            <a:pPr eaLnBrk="1" hangingPunct="1"/>
            <a:r>
              <a:rPr lang="es-ES" sz="2400" dirty="0"/>
              <a:t>Penshurst Place es un edificio histórico cerca de Tonbridge , Kent ,  (51 km) al sur este de Londres , Inglaterra .</a:t>
            </a:r>
          </a:p>
          <a:p>
            <a:pPr eaLnBrk="1" hangingPunct="1"/>
            <a:r>
              <a:rPr lang="es-ES" sz="2400" dirty="0"/>
              <a:t> Es el hogar ancestral de la familia de Sidney, y fue el lugar de nacimiento del gran poeta isabelino, cortesano y soldado, Sir Philip Sidney . </a:t>
            </a:r>
          </a:p>
          <a:p>
            <a:pPr eaLnBrk="1" hangingPunct="1"/>
            <a:r>
              <a:rPr lang="es-ES" sz="2400" dirty="0"/>
              <a:t>La casa medieval original es uno de los ejemplos más completos de la arquitectura doméstica del siglo XIV en Inglaterra sobrevive en su ubicación original. </a:t>
            </a:r>
          </a:p>
          <a:p>
            <a:pPr eaLnBrk="1" hangingPunct="1"/>
            <a:r>
              <a:rPr lang="es-ES" sz="2400" dirty="0"/>
              <a:t>Parte de la casa y sus jardines están abiertos al público. </a:t>
            </a:r>
          </a:p>
        </p:txBody>
      </p:sp>
    </p:spTree>
    <p:extLst>
      <p:ext uri="{BB962C8B-B14F-4D97-AF65-F5344CB8AC3E}">
        <p14:creationId xmlns:p14="http://schemas.microsoft.com/office/powerpoint/2010/main" val="3455219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468313" y="404813"/>
            <a:ext cx="7704087" cy="6192837"/>
          </a:xfrm>
        </p:spPr>
        <p:txBody>
          <a:bodyPr>
            <a:normAutofit lnSpcReduction="10000"/>
          </a:bodyPr>
          <a:lstStyle/>
          <a:p>
            <a:pPr eaLnBrk="1" hangingPunct="1"/>
            <a:r>
              <a:rPr lang="es-ES" sz="2400" dirty="0"/>
              <a:t>El antiguo pueblo de Penshurst se encuentra dentro de la finca del mismo nombre: la casa aparece como Penecestre o Penchester, un nombre adoptado por Stephen de Penecestre , señor guarda del Cinque Ports , que poseía la mansión a finales del siglo </a:t>
            </a:r>
            <a:r>
              <a:rPr lang="es-ES" dirty="0"/>
              <a:t>XIII</a:t>
            </a:r>
            <a:r>
              <a:rPr lang="es-ES" sz="2400" dirty="0"/>
              <a:t>. </a:t>
            </a:r>
          </a:p>
          <a:p>
            <a:pPr eaLnBrk="1" hangingPunct="1"/>
            <a:r>
              <a:rPr lang="es-ES" sz="2400" dirty="0"/>
              <a:t>La actual casa señorial fue construido en 1341 por Sir John de Pulteney, un comerciante de Londres y cuatro veces alcalde de Londres que quería una casa de campo a poca distancia de Londres</a:t>
            </a:r>
            <a:r>
              <a:rPr lang="es-ES" dirty="0"/>
              <a:t>.</a:t>
            </a:r>
          </a:p>
          <a:p>
            <a:pPr eaLnBrk="1" hangingPunct="1"/>
            <a:r>
              <a:rPr lang="es-ES" sz="2400" dirty="0"/>
              <a:t>Esto fue en el momento en que tales propiedades dejaron de ser castillos: eran más viviendas que podían defenderse en caso de emergencia. Cuando en tercer hijo de Henry IV </a:t>
            </a:r>
            <a:r>
              <a:rPr lang="es-ES" dirty="0"/>
              <a:t>,</a:t>
            </a:r>
            <a:r>
              <a:rPr lang="es-ES" sz="2400" dirty="0"/>
              <a:t> John, duque de Bedford , ocupó Penshurst, la segunda sala, conocida como el edificio de Buckingham, fue construida: llamada así por los propietarios posteriores, los Duques de Buckingham</a:t>
            </a:r>
            <a:r>
              <a:rPr lang="es-ES" dirty="0"/>
              <a:t>. </a:t>
            </a:r>
          </a:p>
        </p:txBody>
      </p:sp>
    </p:spTree>
    <p:extLst>
      <p:ext uri="{BB962C8B-B14F-4D97-AF65-F5344CB8AC3E}">
        <p14:creationId xmlns:p14="http://schemas.microsoft.com/office/powerpoint/2010/main" val="261897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04813"/>
            <a:ext cx="7185992" cy="5614987"/>
          </a:xfrm>
        </p:spPr>
        <p:txBody>
          <a:bodyPr>
            <a:normAutofit/>
          </a:bodyPr>
          <a:lstStyle/>
          <a:p>
            <a:pPr eaLnBrk="1" hangingPunct="1"/>
            <a:r>
              <a:rPr lang="es-ES" sz="2400" dirty="0"/>
              <a:t> Edward Stafford, 3ro duque de Buckingham fue ejecutado en 1521 por el rey Enrique VIII después de un delicioso banquete que tuvo lugar en Penshurst Place organizado por el duque en honor a Henry.</a:t>
            </a:r>
          </a:p>
          <a:p>
            <a:pPr eaLnBrk="1" hangingPunct="1"/>
            <a:r>
              <a:rPr lang="es-ES" sz="2400" dirty="0"/>
              <a:t>Luego se quedó en la propiedad de la corona para el resto de su reinado, con pruebas documentadas de Henry utiliza Penshurst Place como pabellón de caza; y para visitar a su cortesano Brandon.</a:t>
            </a:r>
          </a:p>
          <a:p>
            <a:pPr eaLnBrk="1" hangingPunct="1"/>
            <a:r>
              <a:rPr lang="es-ES" sz="2400" dirty="0"/>
              <a:t> La propiedad  está a pocos kilómetros del castillo de Hever; casa de la infancia de la segunda esposa de Enrique viii con Ana Bolena . </a:t>
            </a:r>
          </a:p>
          <a:p>
            <a:pPr eaLnBrk="1" hangingPunct="1"/>
            <a:endParaRPr lang="es-ES" dirty="0"/>
          </a:p>
        </p:txBody>
      </p:sp>
    </p:spTree>
    <p:extLst>
      <p:ext uri="{BB962C8B-B14F-4D97-AF65-F5344CB8AC3E}">
        <p14:creationId xmlns:p14="http://schemas.microsoft.com/office/powerpoint/2010/main" val="1819891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755650" y="549275"/>
            <a:ext cx="7344742" cy="5832475"/>
          </a:xfrm>
        </p:spPr>
        <p:txBody>
          <a:bodyPr/>
          <a:lstStyle/>
          <a:p>
            <a:pPr eaLnBrk="1" hangingPunct="1"/>
            <a:r>
              <a:rPr lang="es-ES" sz="2400" dirty="0"/>
              <a:t>En 1550, el hijo de Enrique VIII, el rey Eduardo VI , concedió la casa y finca de Sir Ralph Fane , un partidario de Protector Somerset , pero se había perdido dos años más tarde después de que Sir Ralph fuera ejecutado por traición. </a:t>
            </a:r>
          </a:p>
          <a:p>
            <a:pPr eaLnBrk="1" hangingPunct="1"/>
            <a:r>
              <a:rPr lang="es-ES" sz="2400" dirty="0"/>
              <a:t>Penshurst Place se amplió después de 1552, cuando el rey Edward VI concedió la casa de Sir William Sidney (1482-1554), que había sido un cortesano con el padre del rey, Enrique VIII. El hijo de Sir William Henry (1529-1586) se casó con Lady Mary Dudley , cuya familia se convirtió implicada en el asunto de la señora Jane Grey , aunque el propio Henry escapó dichas implicaciones. Durante su vida, agregó los apartamentos y la "Torre del Rey" a Penshurst</a:t>
            </a:r>
            <a:r>
              <a:rPr lang="es-ES" dirty="0"/>
              <a:t>. </a:t>
            </a:r>
          </a:p>
        </p:txBody>
      </p:sp>
    </p:spTree>
    <p:extLst>
      <p:ext uri="{BB962C8B-B14F-4D97-AF65-F5344CB8AC3E}">
        <p14:creationId xmlns:p14="http://schemas.microsoft.com/office/powerpoint/2010/main" val="2196780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684213" y="404813"/>
            <a:ext cx="7488187" cy="5761037"/>
          </a:xfrm>
        </p:spPr>
        <p:txBody>
          <a:bodyPr>
            <a:normAutofit lnSpcReduction="10000"/>
          </a:bodyPr>
          <a:lstStyle/>
          <a:p>
            <a:pPr eaLnBrk="1" hangingPunct="1"/>
            <a:r>
              <a:rPr lang="es-ES" sz="2400" dirty="0"/>
              <a:t>Él también creó lo que hoy es uno de los más antiguos jardines privados de Inglaterra, con registros que se remontan al 1346. </a:t>
            </a:r>
          </a:p>
          <a:p>
            <a:pPr eaLnBrk="1" hangingPunct="1"/>
            <a:r>
              <a:rPr lang="es-ES" sz="2400" dirty="0"/>
              <a:t>Una casa medieval almenada, con adiciones posteriores, rodeado de jardines antiguos. El jardín fue uno de los primeros en ser restaurados en la década de 1860, a su estilo "Inglés Antiguo".</a:t>
            </a:r>
          </a:p>
          <a:p>
            <a:pPr eaLnBrk="1" hangingPunct="1"/>
            <a:r>
              <a:rPr lang="es-ES" sz="2400" dirty="0"/>
              <a:t> George Devey utiliza el grabado de Kip (c1700) para recibir orientación. </a:t>
            </a:r>
          </a:p>
          <a:p>
            <a:pPr eaLnBrk="1" hangingPunct="1"/>
            <a:r>
              <a:rPr lang="es-ES" sz="2400" dirty="0"/>
              <a:t>Una segunda restauración se inició en la década de 1970. </a:t>
            </a:r>
          </a:p>
          <a:p>
            <a:pPr eaLnBrk="1" hangingPunct="1"/>
            <a:r>
              <a:rPr lang="es-ES" sz="2400" dirty="0"/>
              <a:t>Los jardines cuentan con una serie de recintos rectangulares tratados de diferentes maneras. Hay un cuadro de parterre, un huerto, un jardín de rosas y las fronteras diseñados por Lanning Roper. </a:t>
            </a:r>
            <a:endParaRPr lang="es-ES" dirty="0"/>
          </a:p>
          <a:p>
            <a:pPr eaLnBrk="1" hangingPunct="1"/>
            <a:endParaRPr lang="es-ES" dirty="0"/>
          </a:p>
          <a:p>
            <a:pPr eaLnBrk="1" hangingPunct="1"/>
            <a:endParaRPr lang="es-ES" dirty="0"/>
          </a:p>
        </p:txBody>
      </p:sp>
    </p:spTree>
    <p:extLst>
      <p:ext uri="{BB962C8B-B14F-4D97-AF65-F5344CB8AC3E}">
        <p14:creationId xmlns:p14="http://schemas.microsoft.com/office/powerpoint/2010/main" val="3775386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764704"/>
            <a:ext cx="7258000" cy="5255096"/>
          </a:xfrm>
        </p:spPr>
        <p:txBody>
          <a:bodyPr/>
          <a:lstStyle/>
          <a:p>
            <a:r>
              <a:rPr lang="es-ES" dirty="0"/>
              <a:t>Blomfield escribió que "No hay nada más hermoso que algunos de los paseos bajo los árboles de manzano en los jardines de Penshurst”. </a:t>
            </a:r>
          </a:p>
          <a:p>
            <a:pPr eaLnBrk="1" hangingPunct="1"/>
            <a:r>
              <a:rPr lang="es-ES" dirty="0"/>
              <a:t> </a:t>
            </a:r>
            <a:r>
              <a:rPr lang="es-ES" sz="2400" dirty="0"/>
              <a:t>Hay un cuadro de parterre, un huerto, un jardín de rosas y las fronteras diseñados por Lanning Roper. </a:t>
            </a:r>
          </a:p>
          <a:p>
            <a:pPr eaLnBrk="1" hangingPunct="1"/>
            <a:endParaRPr lang="es-ES" dirty="0"/>
          </a:p>
        </p:txBody>
      </p:sp>
    </p:spTree>
    <p:extLst>
      <p:ext uri="{BB962C8B-B14F-4D97-AF65-F5344CB8AC3E}">
        <p14:creationId xmlns:p14="http://schemas.microsoft.com/office/powerpoint/2010/main" val="793105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Penshurst Place gardens.-Ken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6998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Penshurst_Plac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2709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Penshurst_from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9162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Penshurst_topterra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3182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penshurst_june_2008_origina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7484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Penshurst_italian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225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Penshurst_rosewa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7743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Penhurst Place Gardens.-Kent..-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9022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Penshurst_rose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90003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3 Imagen" descr="Penshurst_viewingplatfor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9403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Penshurst,.U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9225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Penhurst Place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04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73931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Penhurst Place.-5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57572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Penshurst_rosearch.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31859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Penthurst Place.-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83606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Penhurst Place Gardens.-Kent..-7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7412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penshurst_place_summer_origina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5134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penshurst_place_kent_origina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88734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penshurst_place_hedges_origina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21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Penhurst Place Gardens.-Kent..-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6793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Penhurs Garden.-U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03464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penshurst_garden_origina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68119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Penhurst Place Gardens.-Kent..-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48075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Penhurst.-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84428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Penhurst.-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44211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2 Imagen" descr="Penhurst Place Gardens.-Ken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07944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Penhurst.-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53420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Penshurst_Place_gardens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96499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Penshurst_lanningbord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72792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Penhurst Place Garden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27530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Penshurst Place Garden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89144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2 Imagen" descr="Penshurst Place Gardens.-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01713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Penshurst Place and Gardens-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640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Penshurst Pla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5111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2 Imagen" descr="Penhurst Place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16336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2 Imagen" descr="Penhurst Place.-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7645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Penhurst.-Bett Chatto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15984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Penhurst.-Bett Chatto Garden.-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91399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Penhurst.-Bett Chatto Garden.-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94642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2 Imagen" descr="Penhurst.-Bett Chatto Garde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97594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Penhurst.-Bett Chatto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07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10916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Título"/>
          <p:cNvSpPr>
            <a:spLocks noGrp="1"/>
          </p:cNvSpPr>
          <p:nvPr>
            <p:ph type="title"/>
          </p:nvPr>
        </p:nvSpPr>
        <p:spPr/>
        <p:txBody>
          <a:bodyPr/>
          <a:lstStyle/>
          <a:p>
            <a:pPr eaLnBrk="1" hangingPunct="1"/>
            <a:r>
              <a:rPr lang="es-ES" dirty="0"/>
              <a:t>Marle Place Gardens</a:t>
            </a:r>
          </a:p>
        </p:txBody>
      </p:sp>
      <p:sp>
        <p:nvSpPr>
          <p:cNvPr id="55299" name="2 Marcador de contenido"/>
          <p:cNvSpPr>
            <a:spLocks noGrp="1"/>
          </p:cNvSpPr>
          <p:nvPr>
            <p:ph sz="quarter" idx="1"/>
          </p:nvPr>
        </p:nvSpPr>
        <p:spPr/>
        <p:txBody>
          <a:bodyPr/>
          <a:lstStyle/>
          <a:p>
            <a:pPr eaLnBrk="1" hangingPunct="1"/>
            <a:r>
              <a:rPr lang="es-ES" sz="2400" dirty="0"/>
              <a:t>Una casa del siglo XVII con un jardín de 1970 realizado en el emplazamiento de antiguas granjas y ejecutar en conjunto con un vivero. </a:t>
            </a:r>
          </a:p>
          <a:p>
            <a:pPr eaLnBrk="1" hangingPunct="1"/>
            <a:r>
              <a:rPr lang="es-ES" sz="2400" dirty="0"/>
              <a:t>Hay un jardín amurallado, rocalla, un gazebo Victoriano  y un paseo por el bosque. </a:t>
            </a:r>
          </a:p>
          <a:p>
            <a:pPr eaLnBrk="1" hangingPunct="1"/>
            <a:r>
              <a:rPr lang="es-ES" sz="2400" dirty="0"/>
              <a:t>El paseo por el bosque sigue la corriente a través de bosques antiguos y plantaciones modernas, alrededor de dos grandes estanques y en un puente sobre el jardín del pantano. </a:t>
            </a:r>
          </a:p>
          <a:p>
            <a:pPr eaLnBrk="1" hangingPunct="1"/>
            <a:r>
              <a:rPr lang="es-ES" sz="2400" dirty="0"/>
              <a:t>Gestión del hábitat cuidadosa ha alentado una multitud de especies de flora y fauna silvestres. </a:t>
            </a:r>
          </a:p>
        </p:txBody>
      </p:sp>
    </p:spTree>
    <p:extLst>
      <p:ext uri="{BB962C8B-B14F-4D97-AF65-F5344CB8AC3E}">
        <p14:creationId xmlns:p14="http://schemas.microsoft.com/office/powerpoint/2010/main" val="6885893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2 Marcador de contenido"/>
          <p:cNvSpPr>
            <a:spLocks noGrp="1"/>
          </p:cNvSpPr>
          <p:nvPr>
            <p:ph sz="quarter" idx="1"/>
          </p:nvPr>
        </p:nvSpPr>
        <p:spPr>
          <a:xfrm>
            <a:off x="914400" y="1052736"/>
            <a:ext cx="6969968" cy="4967064"/>
          </a:xfrm>
        </p:spPr>
        <p:txBody>
          <a:bodyPr/>
          <a:lstStyle/>
          <a:p>
            <a:pPr eaLnBrk="1" hangingPunct="1"/>
            <a:r>
              <a:rPr lang="es-ES" dirty="0"/>
              <a:t>Los jardines han sido diseñados como una combinación de salas cubiertas y avenidas arboladas situadas en una vertiente sudeste terminando en un bosque arbolado y muestras bordeado por un arroyo. </a:t>
            </a:r>
          </a:p>
          <a:p>
            <a:pPr eaLnBrk="1" hangingPunct="1"/>
            <a:r>
              <a:rPr lang="es-ES" dirty="0"/>
              <a:t>En primavera hay los árboles con flores y bulbos, más tarde, las masas de rosas antiguas pasadas de moda, y las fronteras llenas de herbáceas y plantas anuales y arbustos poco comunes, todos dan olor y color a lo largo del año. </a:t>
            </a:r>
          </a:p>
        </p:txBody>
      </p:sp>
    </p:spTree>
    <p:extLst>
      <p:ext uri="{BB962C8B-B14F-4D97-AF65-F5344CB8AC3E}">
        <p14:creationId xmlns:p14="http://schemas.microsoft.com/office/powerpoint/2010/main" val="13683846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Marle_place_scented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70190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Marle_place_mosaicterra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54698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Marle_place_house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90944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Marle_place2008_houselaw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25502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Marle_place_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86666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Marle_place2008_earlysumm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27107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Marle Place Gardens.-Ken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35551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Marle Place Gardens.-Kent.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70750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Título"/>
          <p:cNvSpPr>
            <a:spLocks noGrp="1"/>
          </p:cNvSpPr>
          <p:nvPr>
            <p:ph type="title"/>
          </p:nvPr>
        </p:nvSpPr>
        <p:spPr/>
        <p:txBody>
          <a:bodyPr/>
          <a:lstStyle/>
          <a:p>
            <a:pPr eaLnBrk="1" hangingPunct="1"/>
            <a:r>
              <a:rPr lang="es-ES" dirty="0"/>
              <a:t>Leeds Castle</a:t>
            </a:r>
          </a:p>
        </p:txBody>
      </p:sp>
      <p:sp>
        <p:nvSpPr>
          <p:cNvPr id="65539" name="2 Marcador de contenido"/>
          <p:cNvSpPr>
            <a:spLocks noGrp="1"/>
          </p:cNvSpPr>
          <p:nvPr>
            <p:ph sz="quarter" idx="1"/>
          </p:nvPr>
        </p:nvSpPr>
        <p:spPr/>
        <p:txBody>
          <a:bodyPr/>
          <a:lstStyle/>
          <a:p>
            <a:pPr eaLnBrk="1" hangingPunct="1"/>
            <a:r>
              <a:rPr lang="es-ES" sz="2400" dirty="0"/>
              <a:t>Castillo de Leeds se encuentra en Kent , Inglaterra , </a:t>
            </a:r>
            <a:r>
              <a:rPr lang="es-ES" dirty="0"/>
              <a:t>a </a:t>
            </a:r>
            <a:r>
              <a:rPr lang="es-ES" sz="2400" dirty="0"/>
              <a:t> (8 km) al sureste de Maidstone . Un castillo ha estado en el lugar desde 1119. </a:t>
            </a:r>
          </a:p>
          <a:p>
            <a:pPr eaLnBrk="1" hangingPunct="1"/>
            <a:r>
              <a:rPr lang="es-ES" sz="2400" dirty="0"/>
              <a:t>En el siglo XIII llegó a manos del rey Eduardo I , para quien se convirtió en la residencia favorita, en el siglo XVI, Henry VIII lo utilizó como residencia de su primera esposa, Catalina de Aragón . </a:t>
            </a:r>
          </a:p>
          <a:p>
            <a:pPr eaLnBrk="1" hangingPunct="1"/>
            <a:r>
              <a:rPr lang="es-ES" sz="2400" dirty="0"/>
              <a:t>El castillo actual data principalmente del siglo XIX y se basa en las islas en un lago formado por el río Len , al este de la localidad de Leeds . Se ha abierto al público desde 1976</a:t>
            </a:r>
            <a:r>
              <a:rPr lang="es-ES" dirty="0"/>
              <a:t>. </a:t>
            </a:r>
          </a:p>
        </p:txBody>
      </p:sp>
    </p:spTree>
    <p:extLst>
      <p:ext uri="{BB962C8B-B14F-4D97-AF65-F5344CB8AC3E}">
        <p14:creationId xmlns:p14="http://schemas.microsoft.com/office/powerpoint/2010/main" val="3762170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2 Marcador de contenido"/>
          <p:cNvSpPr>
            <a:spLocks noGrp="1"/>
          </p:cNvSpPr>
          <p:nvPr>
            <p:ph sz="quarter" idx="1"/>
          </p:nvPr>
        </p:nvSpPr>
        <p:spPr>
          <a:xfrm>
            <a:off x="1042988" y="549275"/>
            <a:ext cx="6985396" cy="5541963"/>
          </a:xfrm>
        </p:spPr>
        <p:txBody>
          <a:bodyPr>
            <a:normAutofit lnSpcReduction="10000"/>
          </a:bodyPr>
          <a:lstStyle/>
          <a:p>
            <a:pPr eaLnBrk="1" hangingPunct="1"/>
            <a:r>
              <a:rPr lang="es-ES" sz="2400" dirty="0"/>
              <a:t>Construido en 1119 por Robert de Crevecoeur como una fortaleza normanda, el castillo de Leeds descendió a través de la familia de Crevecoeur hasta la década de 1260. </a:t>
            </a:r>
          </a:p>
          <a:p>
            <a:pPr eaLnBrk="1" hangingPunct="1"/>
            <a:r>
              <a:rPr lang="es-ES" sz="2400" dirty="0"/>
              <a:t> La forma que tomó este primer castillo es incierta, ya que fue reconstruido y transformado en los siglos siguientes. Adrian Pettifer especula que pudo haber sido una motte y bailey ( estilo de construcción)..</a:t>
            </a:r>
          </a:p>
          <a:p>
            <a:pPr eaLnBrk="1" hangingPunct="1"/>
            <a:r>
              <a:rPr lang="es-ES" sz="2400" dirty="0"/>
              <a:t>Un aviario se añadió en 1980 y en 2011 que contenía más de 100 especies, pero se decidió cerrarla en octubre de 2012 ya que se consideró la fundación podría hacer un mejor uso de los 200.000 libras al año que cuesta mantener el aviario en funcionamiento</a:t>
            </a:r>
            <a:r>
              <a:rPr lang="es-ES" dirty="0"/>
              <a:t>.</a:t>
            </a:r>
          </a:p>
        </p:txBody>
      </p:sp>
    </p:spTree>
    <p:extLst>
      <p:ext uri="{BB962C8B-B14F-4D97-AF65-F5344CB8AC3E}">
        <p14:creationId xmlns:p14="http://schemas.microsoft.com/office/powerpoint/2010/main" val="533347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2 Marcador de contenido"/>
          <p:cNvSpPr>
            <a:spLocks noGrp="1"/>
          </p:cNvSpPr>
          <p:nvPr>
            <p:ph sz="quarter" idx="1"/>
          </p:nvPr>
        </p:nvSpPr>
        <p:spPr>
          <a:xfrm>
            <a:off x="914400" y="549275"/>
            <a:ext cx="6897960" cy="5470525"/>
          </a:xfrm>
        </p:spPr>
        <p:txBody>
          <a:bodyPr/>
          <a:lstStyle/>
          <a:p>
            <a:pPr eaLnBrk="1" hangingPunct="1"/>
            <a:r>
              <a:rPr lang="es-ES" sz="2400" dirty="0"/>
              <a:t>El castillo y sus jardines son un importante destino de ocio con un laberinto, una gruta, un campo de golf y lo que puede ser el único museo del mundo de  collares de perro. </a:t>
            </a:r>
          </a:p>
          <a:p>
            <a:pPr eaLnBrk="1" hangingPunct="1"/>
            <a:r>
              <a:rPr lang="es-ES" sz="2400" dirty="0"/>
              <a:t>Se trata de un grado I edificio mencionado (primera lista en 1952)  y reconocido como una estructura de importancia internacional. </a:t>
            </a:r>
          </a:p>
          <a:p>
            <a:pPr eaLnBrk="1" hangingPunct="1"/>
            <a:r>
              <a:rPr lang="es-ES" sz="2400" dirty="0"/>
              <a:t> En 1998, el castillo de Leeds fue uno de los 57 sitios del patrimonio en Inglaterra para recibir más de 200.000 visitantes. </a:t>
            </a:r>
          </a:p>
          <a:p>
            <a:pPr eaLnBrk="1" hangingPunct="1"/>
            <a:r>
              <a:rPr lang="es-ES" sz="2400" dirty="0"/>
              <a:t> De acuerdo las cifras publicadas por la Asociación de Líderes Atracciones Turísticas, cerca de 560.000 personas visitaron el castillo en 2010.</a:t>
            </a:r>
          </a:p>
          <a:p>
            <a:pPr eaLnBrk="1" hangingPunct="1"/>
            <a:endParaRPr lang="es-ES" dirty="0"/>
          </a:p>
        </p:txBody>
      </p:sp>
    </p:spTree>
    <p:extLst>
      <p:ext uri="{BB962C8B-B14F-4D97-AF65-F5344CB8AC3E}">
        <p14:creationId xmlns:p14="http://schemas.microsoft.com/office/powerpoint/2010/main" val="38371527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2 Imagen" descr="Leeds-Castle-Kent-Engla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15367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LeedsCastle1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29560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Leeds_castle_maz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31123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Leeds_Castle_Gardens.-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6775"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4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Leeds_Castle_approach.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37497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Leeds_Castle_-_Garten_hinter_dem_Gewächshau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43383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Leeds_Castle_2004_3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78164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Leeds_castle2005_aviar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97244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Leeds_Castle0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96757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Leeds_Castle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48397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Leeds_Castle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52205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Leeds Gardens.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28293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Leeds Gardens.-Cana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78998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Leeds Gardens.-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368845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Leeds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77470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Leeds Gardens..-13.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44764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Leeds Cstle.-Laberint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43913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Leeds Castle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39512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Leeds Castle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364028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Leeds Castle_culpeper_garden.-Ken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017127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Leeds Castl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49368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Leeds Castle Gardens.-3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625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Leeds Castle Gardens.-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656247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Leeds Castle Gardens.-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937645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Leeds Castle garden.-Ken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81283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Leeds Castle garden.-Kent.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66081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Leeds Castle garden.-Kent.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247444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Leeds Castle garden.-Kent.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449833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Leeds Castle garden.-Kent.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928749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Leeds Castle garden.-Kent.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80067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Leeds Castle garden.-Kent.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023141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Leeds Castle garden.-Kent.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051227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Leeds Castle Culpeper  garden.-Kent.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940831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Leeds Castle Culpeper  garden.-Kent.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415969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Leeds Castle (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936884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2 Imagen" descr="Leeds Castl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114744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Leeds Castle.-Maze (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566150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Leeds Castle.-Maze.-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316289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Leeds Castle.-Maze.-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717650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Leeds Castle.-Lady Baillie´s Garden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860627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2 Imagen" descr="Leeds Castle.-Culppeper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397873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Leeds Castle.-Culppeper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629520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Leeds Castle.-Culpepper Gardens.-3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17321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Leeds Castle.-Culpepper Gardens.-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617270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Leeds Castle.-Culpepper Gardens.-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38436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2 Imagen" descr="Leeds Castle.-Culpeper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417257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Leeds Castle.-Culpeper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462582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Leeds Castle.-Culpep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77825"/>
            <a:ext cx="9144000" cy="610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572803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Leeds Castle.-Aviary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488811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Leeds Castle.-Aviar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060621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Leeds Castle.-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560480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Leeds Castle.-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115886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Leeds Castle.-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584642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Leeds Castle.-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203758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Leeds Castle.-13.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39419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Leeds Castle.-1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183466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Leeds Castle.-9.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454831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Leeds Castle.-9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219471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Leeds Castle.-8.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801955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Leeds Castle.-8 (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935974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Leeds Castle.-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185204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Leeds Castle.-7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681260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Leeds Castle.-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642689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2 Imagen" descr="Leeds Castle.-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832193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2 Imagen" descr="Leeds Castl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082586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Leeds Castle.-4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505031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3 Imagen" descr="Leeds Castle.-2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338073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Leeds Castle.-2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954610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Leeds Castle.-1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670979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Leeds Castle.-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166551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3 Imagen" descr="Leeds Castle..-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486964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Leeds.-Canal_Gardens_Aug_200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039600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Leds Castle.-Ken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864111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Leeds Castl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82378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2 Imagen" descr="Leeds Castle.-1 (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97239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TotalTime>
  <Words>1187</Words>
  <Application>Microsoft Office PowerPoint</Application>
  <PresentationFormat>Presentación en pantalla (4:3)</PresentationFormat>
  <Paragraphs>41</Paragraphs>
  <Slides>136</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136</vt:i4>
      </vt:variant>
    </vt:vector>
  </HeadingPairs>
  <TitlesOfParts>
    <vt:vector size="140" baseType="lpstr">
      <vt:lpstr>Century Schoolbook</vt:lpstr>
      <vt:lpstr>Wingdings</vt:lpstr>
      <vt:lpstr>Wingdings 2</vt:lpstr>
      <vt:lpstr>Default Theme</vt:lpstr>
      <vt:lpstr>EUROPA.-LA VUELTA AL MUNDO EN 885 JARDINES.-REINO UNIDO.- KENT.-III</vt:lpstr>
      <vt:lpstr>Penshurst Place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Marle Place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Leeds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9</cp:revision>
  <dcterms:created xsi:type="dcterms:W3CDTF">2013-09-08T06:06:48Z</dcterms:created>
  <dcterms:modified xsi:type="dcterms:W3CDTF">2018-03-09T09:59:15Z</dcterms:modified>
</cp:coreProperties>
</file>