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2"/>
  </p:notesMasterIdLst>
  <p:sldIdLst>
    <p:sldId id="256" r:id="rId2"/>
    <p:sldId id="257" r:id="rId3"/>
    <p:sldId id="258" r:id="rId4"/>
    <p:sldId id="384" r:id="rId5"/>
    <p:sldId id="259" r:id="rId6"/>
    <p:sldId id="260" r:id="rId7"/>
    <p:sldId id="261" r:id="rId8"/>
    <p:sldId id="262" r:id="rId9"/>
    <p:sldId id="263" r:id="rId10"/>
    <p:sldId id="264" r:id="rId11"/>
    <p:sldId id="265" r:id="rId12"/>
    <p:sldId id="266" r:id="rId13"/>
    <p:sldId id="267" r:id="rId14"/>
    <p:sldId id="268" r:id="rId15"/>
    <p:sldId id="385" r:id="rId16"/>
    <p:sldId id="269" r:id="rId17"/>
    <p:sldId id="270" r:id="rId18"/>
    <p:sldId id="271" r:id="rId19"/>
    <p:sldId id="272" r:id="rId20"/>
    <p:sldId id="386" r:id="rId21"/>
    <p:sldId id="387" r:id="rId22"/>
    <p:sldId id="273" r:id="rId23"/>
    <p:sldId id="388"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89" r:id="rId65"/>
    <p:sldId id="390" r:id="rId66"/>
    <p:sldId id="391" r:id="rId67"/>
    <p:sldId id="392" r:id="rId68"/>
    <p:sldId id="393" r:id="rId69"/>
    <p:sldId id="394" r:id="rId70"/>
    <p:sldId id="395" r:id="rId71"/>
    <p:sldId id="314" r:id="rId72"/>
    <p:sldId id="315" r:id="rId73"/>
    <p:sldId id="316" r:id="rId74"/>
    <p:sldId id="317" r:id="rId75"/>
    <p:sldId id="318" r:id="rId76"/>
    <p:sldId id="319" r:id="rId77"/>
    <p:sldId id="320" r:id="rId78"/>
    <p:sldId id="321" r:id="rId79"/>
    <p:sldId id="322" r:id="rId80"/>
    <p:sldId id="323" r:id="rId81"/>
    <p:sldId id="324"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356" r:id="rId114"/>
    <p:sldId id="357" r:id="rId115"/>
    <p:sldId id="358" r:id="rId116"/>
    <p:sldId id="359" r:id="rId117"/>
    <p:sldId id="360" r:id="rId118"/>
    <p:sldId id="361" r:id="rId119"/>
    <p:sldId id="362" r:id="rId120"/>
    <p:sldId id="363" r:id="rId121"/>
    <p:sldId id="364" r:id="rId122"/>
    <p:sldId id="365" r:id="rId123"/>
    <p:sldId id="366" r:id="rId124"/>
    <p:sldId id="367" r:id="rId125"/>
    <p:sldId id="368" r:id="rId126"/>
    <p:sldId id="369" r:id="rId127"/>
    <p:sldId id="370" r:id="rId128"/>
    <p:sldId id="371" r:id="rId129"/>
    <p:sldId id="372" r:id="rId130"/>
    <p:sldId id="373" r:id="rId131"/>
    <p:sldId id="374" r:id="rId132"/>
    <p:sldId id="375" r:id="rId133"/>
    <p:sldId id="376" r:id="rId134"/>
    <p:sldId id="379" r:id="rId135"/>
    <p:sldId id="377" r:id="rId136"/>
    <p:sldId id="382" r:id="rId137"/>
    <p:sldId id="378" r:id="rId138"/>
    <p:sldId id="380" r:id="rId139"/>
    <p:sldId id="381" r:id="rId140"/>
    <p:sldId id="383"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5EEFC6-FE2B-4AFD-8778-55A8FA381BA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567285-DBE0-412E-9E84-744B14CAA1FF}" type="slidenum">
              <a:rPr lang="es-ES" smtClean="0"/>
              <a:t>‹Nº›</a:t>
            </a:fld>
            <a:endParaRPr lang="es-ES" dirty="0"/>
          </a:p>
        </p:txBody>
      </p:sp>
    </p:spTree>
    <p:extLst>
      <p:ext uri="{BB962C8B-B14F-4D97-AF65-F5344CB8AC3E}">
        <p14:creationId xmlns:p14="http://schemas.microsoft.com/office/powerpoint/2010/main" val="2061103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F53065-B726-4077-A0D3-A6527290B863}"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0A1FBB-673F-4D7F-B633-D3C7CCE9677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2594B6-AA46-4A36-AC47-8B18DDE48B5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801179-14F8-421F-B35D-DAB29046593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9C117C-B616-4550-ABDC-C7FAC282A665}"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D23094-6543-47D5-A890-0946A94173D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Alexandra park</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41E74-25C8-49BA-A099-C610E7CCB43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1B3815C9-25C4-4AC9-9B39-F302CAE350D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Battersea PRK</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36AE97-E524-48BA-A77C-111C1A9A302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Battersea Park </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A7C0D9-56D6-41F7-AB2F-1722A1B7CF8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Battersea Park</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E7EB6F-BEB4-4F0C-9E9D-35CE440BB422}"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BATTERSEA PARK</a:t>
            </a:r>
          </a:p>
        </p:txBody>
      </p:sp>
      <p:sp>
        <p:nvSpPr>
          <p:cNvPr id="4" name="3 Marcador de número de diapositiva"/>
          <p:cNvSpPr>
            <a:spLocks noGrp="1"/>
          </p:cNvSpPr>
          <p:nvPr>
            <p:ph type="sldNum" sz="quarter" idx="10"/>
          </p:nvPr>
        </p:nvSpPr>
        <p:spPr/>
        <p:txBody>
          <a:bodyPr/>
          <a:lstStyle/>
          <a:p>
            <a:fld id="{40567285-DBE0-412E-9E84-744B14CAA1FF}" type="slidenum">
              <a:rPr lang="es-ES" smtClean="0"/>
              <a:t>20</a:t>
            </a:fld>
            <a:endParaRPr lang="es-ES" dirty="0"/>
          </a:p>
        </p:txBody>
      </p:sp>
    </p:spTree>
    <p:extLst>
      <p:ext uri="{BB962C8B-B14F-4D97-AF65-F5344CB8AC3E}">
        <p14:creationId xmlns:p14="http://schemas.microsoft.com/office/powerpoint/2010/main" val="1253228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BATTERSEA PARK</a:t>
            </a:r>
          </a:p>
        </p:txBody>
      </p:sp>
      <p:sp>
        <p:nvSpPr>
          <p:cNvPr id="4" name="3 Marcador de número de diapositiva"/>
          <p:cNvSpPr>
            <a:spLocks noGrp="1"/>
          </p:cNvSpPr>
          <p:nvPr>
            <p:ph type="sldNum" sz="quarter" idx="10"/>
          </p:nvPr>
        </p:nvSpPr>
        <p:spPr/>
        <p:txBody>
          <a:bodyPr/>
          <a:lstStyle/>
          <a:p>
            <a:fld id="{40567285-DBE0-412E-9E84-744B14CAA1FF}" type="slidenum">
              <a:rPr lang="es-ES" smtClean="0"/>
              <a:t>21</a:t>
            </a:fld>
            <a:endParaRPr lang="es-ES" dirty="0"/>
          </a:p>
        </p:txBody>
      </p:sp>
    </p:spTree>
    <p:extLst>
      <p:ext uri="{BB962C8B-B14F-4D97-AF65-F5344CB8AC3E}">
        <p14:creationId xmlns:p14="http://schemas.microsoft.com/office/powerpoint/2010/main" val="991218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Brompton Cementery</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3BAD53-80D1-4DAA-9E00-4D146F30E22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BATTERSEA PARK</a:t>
            </a:r>
          </a:p>
        </p:txBody>
      </p:sp>
      <p:sp>
        <p:nvSpPr>
          <p:cNvPr id="4" name="3 Marcador de número de diapositiva"/>
          <p:cNvSpPr>
            <a:spLocks noGrp="1"/>
          </p:cNvSpPr>
          <p:nvPr>
            <p:ph type="sldNum" sz="quarter" idx="10"/>
          </p:nvPr>
        </p:nvSpPr>
        <p:spPr/>
        <p:txBody>
          <a:bodyPr/>
          <a:lstStyle/>
          <a:p>
            <a:fld id="{40567285-DBE0-412E-9E84-744B14CAA1FF}" type="slidenum">
              <a:rPr lang="es-ES" smtClean="0"/>
              <a:t>23</a:t>
            </a:fld>
            <a:endParaRPr lang="es-ES" dirty="0"/>
          </a:p>
        </p:txBody>
      </p:sp>
    </p:spTree>
    <p:extLst>
      <p:ext uri="{BB962C8B-B14F-4D97-AF65-F5344CB8AC3E}">
        <p14:creationId xmlns:p14="http://schemas.microsoft.com/office/powerpoint/2010/main" val="3768125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Brompton Cementery</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9E3402-A4ED-434D-A54E-2371D037D014}"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Briompton Cementery</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07E67-D1C7-4CB1-924C-01A58443AE3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FD237-5799-43DA-86E2-EF66CDABD8E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AEA607-5B5D-4185-A5D8-36F25E5DBCA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B073FD-D91F-476A-9643-A47F410AC6C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333751-96B0-4504-B02C-D3B4EF57389A}"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8B6BDE-ED0A-42C7-ABC4-40DA4F7D940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6BB59A-286F-4168-A5E1-3474E4FAEC2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06B228-FEF5-417E-8263-4D6E8CCD39D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9DED65-73F9-42EB-AFB1-B5EF9A14FBEC}"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081B1-0755-4B72-8B1A-99B0ABCAC74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537EBF-D6AF-41F8-A8D2-E618FDDCE268}"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1F0DE6-7E5B-4454-A25D-519CA4F0134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ED25CA-2440-4C9D-8472-D4F3F9193DB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7455C-0AB1-4C70-943E-94129CEB1C0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7FD20F-BCA9-48D7-A232-8553F4135CF3}"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488424-E804-43D0-925A-BA7A332C5B0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8D3B2A-A03B-4860-82AB-F3602F1EEC1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2E109E44-13EC-423B-837A-18A9112A832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48297E29-B2B6-4A55-A8AC-06B19167BCA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1E4714BC-25B3-4E38-A73C-607650D839D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aPlace</a:t>
            </a:r>
          </a:p>
        </p:txBody>
      </p:sp>
      <p:sp>
        <p:nvSpPr>
          <p:cNvPr id="4" name="3 Marcador de número de diapositiva"/>
          <p:cNvSpPr>
            <a:spLocks noGrp="1"/>
          </p:cNvSpPr>
          <p:nvPr>
            <p:ph type="sldNum" sz="quarter" idx="5"/>
          </p:nvPr>
        </p:nvSpPr>
        <p:spPr/>
        <p:txBody>
          <a:bodyPr/>
          <a:lstStyle/>
          <a:p>
            <a:pPr>
              <a:defRPr/>
            </a:pPr>
            <a:fld id="{7DF7CF30-A048-4D84-B894-3AD093E8394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BF6C7441-D9CF-461F-8D58-B66E95EA6B7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C32334E5-AF08-431B-BD72-6EF7707C39F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89F96B19-9D7C-42EA-B71D-AD473E6078E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desde St.James PaRK</a:t>
            </a:r>
          </a:p>
        </p:txBody>
      </p:sp>
      <p:sp>
        <p:nvSpPr>
          <p:cNvPr id="4" name="3 Marcador de número de diapositiva"/>
          <p:cNvSpPr>
            <a:spLocks noGrp="1"/>
          </p:cNvSpPr>
          <p:nvPr>
            <p:ph type="sldNum" sz="quarter" idx="5"/>
          </p:nvPr>
        </p:nvSpPr>
        <p:spPr/>
        <p:txBody>
          <a:bodyPr/>
          <a:lstStyle/>
          <a:p>
            <a:pPr>
              <a:defRPr/>
            </a:pPr>
            <a:fld id="{B230D55A-AD19-4FA9-92E8-D00345DD691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A8444B59-9E47-46FD-8116-BA1E6E9F5E7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F3D125FB-F0E9-4447-A213-FAE8742A5717}"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F923F73E-08C4-4EFD-8A50-6868C9C6FE3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1A9DBBCB-FD72-4B82-9B89-4832ED76FC8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Buckingham Palace</a:t>
            </a:r>
          </a:p>
        </p:txBody>
      </p:sp>
      <p:sp>
        <p:nvSpPr>
          <p:cNvPr id="4" name="3 Marcador de número de diapositiva"/>
          <p:cNvSpPr>
            <a:spLocks noGrp="1"/>
          </p:cNvSpPr>
          <p:nvPr>
            <p:ph type="sldNum" sz="quarter" idx="5"/>
          </p:nvPr>
        </p:nvSpPr>
        <p:spPr/>
        <p:txBody>
          <a:bodyPr/>
          <a:lstStyle/>
          <a:p>
            <a:pPr>
              <a:defRPr/>
            </a:pPr>
            <a:fld id="{57480180-99C6-494B-9C9E-568AE5C18FD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Bushy Park</a:t>
            </a:r>
          </a:p>
        </p:txBody>
      </p:sp>
      <p:sp>
        <p:nvSpPr>
          <p:cNvPr id="4" name="3 Marcador de número de diapositiva"/>
          <p:cNvSpPr>
            <a:spLocks noGrp="1"/>
          </p:cNvSpPr>
          <p:nvPr>
            <p:ph type="sldNum" sz="quarter" idx="5"/>
          </p:nvPr>
        </p:nvSpPr>
        <p:spPr/>
        <p:txBody>
          <a:bodyPr/>
          <a:lstStyle/>
          <a:p>
            <a:pPr>
              <a:defRPr/>
            </a:pPr>
            <a:fld id="{8EE3AC92-13A0-4D1C-BE54-96C2E24CA14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Bushy Park</a:t>
            </a:r>
          </a:p>
        </p:txBody>
      </p:sp>
      <p:sp>
        <p:nvSpPr>
          <p:cNvPr id="4" name="3 Marcador de número de diapositiva"/>
          <p:cNvSpPr>
            <a:spLocks noGrp="1"/>
          </p:cNvSpPr>
          <p:nvPr>
            <p:ph type="sldNum" sz="quarter" idx="5"/>
          </p:nvPr>
        </p:nvSpPr>
        <p:spPr/>
        <p:txBody>
          <a:bodyPr/>
          <a:lstStyle/>
          <a:p>
            <a:pPr>
              <a:defRPr/>
            </a:pPr>
            <a:fld id="{3BDD115B-E5E6-4443-9FD4-1C4AC4C9F6E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Bushy Park</a:t>
            </a:r>
          </a:p>
        </p:txBody>
      </p:sp>
      <p:sp>
        <p:nvSpPr>
          <p:cNvPr id="4" name="3 Marcador de número de diapositiva"/>
          <p:cNvSpPr>
            <a:spLocks noGrp="1"/>
          </p:cNvSpPr>
          <p:nvPr>
            <p:ph type="sldNum" sz="quarter" idx="5"/>
          </p:nvPr>
        </p:nvSpPr>
        <p:spPr/>
        <p:txBody>
          <a:bodyPr/>
          <a:lstStyle/>
          <a:p>
            <a:pPr>
              <a:defRPr/>
            </a:pPr>
            <a:fld id="{143C117A-B62F-4C43-8169-468CF3F20C9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a:t>
            </a:r>
            <a:r>
              <a:rPr lang="es-ES" baseline="0" dirty="0"/>
              <a:t> Park</a:t>
            </a:r>
            <a:endParaRPr lang="es-ES" dirty="0"/>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64</a:t>
            </a:fld>
            <a:endParaRPr lang="es-ES" dirty="0"/>
          </a:p>
        </p:txBody>
      </p:sp>
    </p:spTree>
    <p:extLst>
      <p:ext uri="{BB962C8B-B14F-4D97-AF65-F5344CB8AC3E}">
        <p14:creationId xmlns:p14="http://schemas.microsoft.com/office/powerpoint/2010/main" val="38095307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Park.-Coloeus_monedula_-</a:t>
            </a:r>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65</a:t>
            </a:fld>
            <a:endParaRPr lang="es-ES" dirty="0"/>
          </a:p>
        </p:txBody>
      </p:sp>
    </p:spTree>
    <p:extLst>
      <p:ext uri="{BB962C8B-B14F-4D97-AF65-F5344CB8AC3E}">
        <p14:creationId xmlns:p14="http://schemas.microsoft.com/office/powerpoint/2010/main" val="2392464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a:t>
            </a:r>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66</a:t>
            </a:fld>
            <a:endParaRPr lang="es-ES" dirty="0"/>
          </a:p>
        </p:txBody>
      </p:sp>
    </p:spTree>
    <p:extLst>
      <p:ext uri="{BB962C8B-B14F-4D97-AF65-F5344CB8AC3E}">
        <p14:creationId xmlns:p14="http://schemas.microsoft.com/office/powerpoint/2010/main" val="3366115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a:t>
            </a:r>
          </a:p>
          <a:p>
            <a:endParaRPr lang="es-ES" dirty="0"/>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67</a:t>
            </a:fld>
            <a:endParaRPr lang="es-ES" dirty="0"/>
          </a:p>
        </p:txBody>
      </p:sp>
    </p:spTree>
    <p:extLst>
      <p:ext uri="{BB962C8B-B14F-4D97-AF65-F5344CB8AC3E}">
        <p14:creationId xmlns:p14="http://schemas.microsoft.com/office/powerpoint/2010/main" val="15684590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a:t>
            </a:r>
          </a:p>
          <a:p>
            <a:endParaRPr lang="es-ES" dirty="0"/>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68</a:t>
            </a:fld>
            <a:endParaRPr lang="es-ES" dirty="0"/>
          </a:p>
        </p:txBody>
      </p:sp>
    </p:spTree>
    <p:extLst>
      <p:ext uri="{BB962C8B-B14F-4D97-AF65-F5344CB8AC3E}">
        <p14:creationId xmlns:p14="http://schemas.microsoft.com/office/powerpoint/2010/main" val="19285688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a:t>
            </a:r>
          </a:p>
          <a:p>
            <a:endParaRPr lang="es-ES" dirty="0"/>
          </a:p>
        </p:txBody>
      </p:sp>
      <p:sp>
        <p:nvSpPr>
          <p:cNvPr id="4" name="3 Marcador de número de diapositiva"/>
          <p:cNvSpPr>
            <a:spLocks noGrp="1"/>
          </p:cNvSpPr>
          <p:nvPr>
            <p:ph type="sldNum" sz="quarter" idx="10"/>
          </p:nvPr>
        </p:nvSpPr>
        <p:spPr/>
        <p:txBody>
          <a:bodyPr/>
          <a:lstStyle/>
          <a:p>
            <a:fld id="{40567285-DBE0-412E-9E84-744B14CAA1FF}" type="slidenum">
              <a:rPr lang="es-ES" smtClean="0"/>
              <a:t>69</a:t>
            </a:fld>
            <a:endParaRPr lang="es-ES" dirty="0"/>
          </a:p>
        </p:txBody>
      </p:sp>
    </p:spTree>
    <p:extLst>
      <p:ext uri="{BB962C8B-B14F-4D97-AF65-F5344CB8AC3E}">
        <p14:creationId xmlns:p14="http://schemas.microsoft.com/office/powerpoint/2010/main" val="785736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Bushy Park</a:t>
            </a:r>
          </a:p>
          <a:p>
            <a:endParaRPr lang="es-ES" dirty="0"/>
          </a:p>
        </p:txBody>
      </p:sp>
      <p:sp>
        <p:nvSpPr>
          <p:cNvPr id="4" name="3 Marcador de número de diapositiva"/>
          <p:cNvSpPr>
            <a:spLocks noGrp="1"/>
          </p:cNvSpPr>
          <p:nvPr>
            <p:ph type="sldNum" sz="quarter" idx="10"/>
          </p:nvPr>
        </p:nvSpPr>
        <p:spPr/>
        <p:txBody>
          <a:bodyPr/>
          <a:lstStyle/>
          <a:p>
            <a:fld id="{40567285-DBE0-412E-9E84-744B14CAA1FF}" type="slidenum">
              <a:rPr lang="es-ES" smtClean="0"/>
              <a:t>70</a:t>
            </a:fld>
            <a:endParaRPr lang="es-ES" dirty="0"/>
          </a:p>
        </p:txBody>
      </p:sp>
    </p:spTree>
    <p:extLst>
      <p:ext uri="{BB962C8B-B14F-4D97-AF65-F5344CB8AC3E}">
        <p14:creationId xmlns:p14="http://schemas.microsoft.com/office/powerpoint/2010/main" val="4248846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Chelsea Physic Garden</a:t>
            </a:r>
          </a:p>
        </p:txBody>
      </p:sp>
      <p:sp>
        <p:nvSpPr>
          <p:cNvPr id="4" name="3 Marcador de número de diapositiva"/>
          <p:cNvSpPr>
            <a:spLocks noGrp="1"/>
          </p:cNvSpPr>
          <p:nvPr>
            <p:ph type="sldNum" sz="quarter" idx="5"/>
          </p:nvPr>
        </p:nvSpPr>
        <p:spPr/>
        <p:txBody>
          <a:bodyPr/>
          <a:lstStyle/>
          <a:p>
            <a:pPr>
              <a:defRPr/>
            </a:pPr>
            <a:fld id="{2559B21F-1C71-4E4B-922E-8ED64532163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Chelsea Physic Gardens</a:t>
            </a:r>
          </a:p>
        </p:txBody>
      </p:sp>
      <p:sp>
        <p:nvSpPr>
          <p:cNvPr id="4" name="3 Marcador de número de diapositiva"/>
          <p:cNvSpPr>
            <a:spLocks noGrp="1"/>
          </p:cNvSpPr>
          <p:nvPr>
            <p:ph type="sldNum" sz="quarter" idx="5"/>
          </p:nvPr>
        </p:nvSpPr>
        <p:spPr/>
        <p:txBody>
          <a:bodyPr/>
          <a:lstStyle/>
          <a:p>
            <a:pPr>
              <a:defRPr/>
            </a:pPr>
            <a:fld id="{040CD784-E25C-4435-B211-36574997F08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13826054-2E20-490B-8316-08A107DEF9E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2E690780-92DB-42C9-A31E-2381B092E799}"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7ADA2115-ECE4-4F84-A266-D0198101E1C9}"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AABC3DFF-C844-4996-AA78-41896EC188B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Physisc Garden</a:t>
            </a:r>
          </a:p>
        </p:txBody>
      </p:sp>
      <p:sp>
        <p:nvSpPr>
          <p:cNvPr id="4" name="3 Marcador de número de diapositiva"/>
          <p:cNvSpPr>
            <a:spLocks noGrp="1"/>
          </p:cNvSpPr>
          <p:nvPr>
            <p:ph type="sldNum" sz="quarter" idx="5"/>
          </p:nvPr>
        </p:nvSpPr>
        <p:spPr/>
        <p:txBody>
          <a:bodyPr/>
          <a:lstStyle/>
          <a:p>
            <a:pPr>
              <a:defRPr/>
            </a:pPr>
            <a:fld id="{E6F4819A-503A-408E-B551-988B0B7A611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514E12D7-CE58-4792-913F-DE19D5B2B43A}"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Physisc Garden</a:t>
            </a:r>
          </a:p>
        </p:txBody>
      </p:sp>
      <p:sp>
        <p:nvSpPr>
          <p:cNvPr id="4" name="3 Marcador de número de diapositiva"/>
          <p:cNvSpPr>
            <a:spLocks noGrp="1"/>
          </p:cNvSpPr>
          <p:nvPr>
            <p:ph type="sldNum" sz="quarter" idx="5"/>
          </p:nvPr>
        </p:nvSpPr>
        <p:spPr/>
        <p:txBody>
          <a:bodyPr/>
          <a:lstStyle/>
          <a:p>
            <a:pPr>
              <a:defRPr/>
            </a:pPr>
            <a:fld id="{3D7EC207-0495-4368-A076-957EBE2F562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Physisc Garden</a:t>
            </a:r>
          </a:p>
        </p:txBody>
      </p:sp>
      <p:sp>
        <p:nvSpPr>
          <p:cNvPr id="4" name="3 Marcador de número de diapositiva"/>
          <p:cNvSpPr>
            <a:spLocks noGrp="1"/>
          </p:cNvSpPr>
          <p:nvPr>
            <p:ph type="sldNum" sz="quarter" idx="5"/>
          </p:nvPr>
        </p:nvSpPr>
        <p:spPr/>
        <p:txBody>
          <a:bodyPr/>
          <a:lstStyle/>
          <a:p>
            <a:pPr>
              <a:defRPr/>
            </a:pPr>
            <a:fld id="{F4BB443B-8985-4819-ACE3-432741B7EC4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C1EB3B91-6372-4A7B-9457-D21F3AF2B15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9295F24E-4249-4827-BD8E-8C0ADCB4034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63B780C8-FD08-4641-BA8D-AD3D7F112C1E}"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22D842DF-34D6-4743-83BF-06C401E193E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3FDE66FE-A67E-46E8-893E-623238078F9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E88A2265-C2FC-4932-A32D-EA9DEF382F6F}"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D6B58791-FD53-42F3-A902-E09881745B2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Garden.-Carl Linnaeus</a:t>
            </a:r>
          </a:p>
        </p:txBody>
      </p:sp>
      <p:sp>
        <p:nvSpPr>
          <p:cNvPr id="4" name="3 Marcador de número de diapositiva"/>
          <p:cNvSpPr>
            <a:spLocks noGrp="1"/>
          </p:cNvSpPr>
          <p:nvPr>
            <p:ph type="sldNum" sz="quarter" idx="5"/>
          </p:nvPr>
        </p:nvSpPr>
        <p:spPr/>
        <p:txBody>
          <a:bodyPr/>
          <a:lstStyle/>
          <a:p>
            <a:pPr>
              <a:defRPr/>
            </a:pPr>
            <a:fld id="{05614825-E2DB-4681-8380-858AFE557F6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F96CF949-1C44-47D1-99A3-FFAFA6CB144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B114993B-1917-483A-80AB-3C62278211A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455533D3-00F3-4F31-9F15-666460B3735C}"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CA8DC212-06D8-464A-B1B8-5AC1240E4C0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70EC1027-8D6E-4AF1-84B0-1583ABB04E69}"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67861897-F449-4A94-B0C2-FE48A6A765E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75EC4666-D046-41A5-8C0A-92EC8DC0E62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BDB1DC4C-05E8-4627-9BDA-506C9C0D178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30AA14C4-7E32-4DEC-92A0-F55D6D18F8A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AFDA07CE-07E6-438E-9D86-83342E9D5A64}"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24F95431-69F1-4D15-8137-7CE5ADB79AB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E9314C2A-028A-4201-9D98-C5E81223F9F2}"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5F7F8761-F35E-4879-9C90-5FF33E96FA62}"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2A8424A3-8217-4FC4-84B8-A5979592769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F4C114F6-18AB-4F13-87DD-9903EA6BCED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A8229021-A2B8-4C6E-89CB-545AAE2F4E8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27D8E17E-38C5-47C5-8312-8669B3B39AF7}"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01E5090C-EB12-4395-90C9-F33DF14E689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AE67B4E2-DFCF-4BA8-BC8C-2BB76B32675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Gardens</a:t>
            </a:r>
          </a:p>
        </p:txBody>
      </p:sp>
      <p:sp>
        <p:nvSpPr>
          <p:cNvPr id="4" name="3 Marcador de número de diapositiva"/>
          <p:cNvSpPr>
            <a:spLocks noGrp="1"/>
          </p:cNvSpPr>
          <p:nvPr>
            <p:ph type="sldNum" sz="quarter" idx="5"/>
          </p:nvPr>
        </p:nvSpPr>
        <p:spPr/>
        <p:txBody>
          <a:bodyPr/>
          <a:lstStyle/>
          <a:p>
            <a:pPr>
              <a:defRPr/>
            </a:pPr>
            <a:fld id="{F578AC72-2B21-49BB-9BF0-2BF6097C3E6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FAD813FC-D288-4CD5-9A3C-7A6CAD2467C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a:t>
            </a:r>
          </a:p>
        </p:txBody>
      </p:sp>
      <p:sp>
        <p:nvSpPr>
          <p:cNvPr id="4" name="3 Marcador de número de diapositiva"/>
          <p:cNvSpPr>
            <a:spLocks noGrp="1"/>
          </p:cNvSpPr>
          <p:nvPr>
            <p:ph type="sldNum" sz="quarter" idx="5"/>
          </p:nvPr>
        </p:nvSpPr>
        <p:spPr/>
        <p:txBody>
          <a:bodyPr/>
          <a:lstStyle/>
          <a:p>
            <a:pPr>
              <a:defRPr/>
            </a:pPr>
            <a:fld id="{5D88B483-395F-4ADC-B4C5-5AF16672A3DB}"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Chelsea Physic Garden.-Ferns</a:t>
            </a:r>
          </a:p>
        </p:txBody>
      </p:sp>
      <p:sp>
        <p:nvSpPr>
          <p:cNvPr id="4" name="3 Marcador de número de diapositiva"/>
          <p:cNvSpPr>
            <a:spLocks noGrp="1"/>
          </p:cNvSpPr>
          <p:nvPr>
            <p:ph type="sldNum" sz="quarter" idx="5"/>
          </p:nvPr>
        </p:nvSpPr>
        <p:spPr/>
        <p:txBody>
          <a:bodyPr/>
          <a:lstStyle/>
          <a:p>
            <a:pPr>
              <a:defRPr/>
            </a:pPr>
            <a:fld id="{2A6E9BD3-1C7C-4FEB-8CCE-234BE7ADF07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36E3943E-B652-43B5-9942-BB1F7E507B48}"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B702A20C-6916-415B-A97D-1FC49D76DBD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A990B202-15A0-4F7E-9783-992E9784575B}"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5C46F4AD-6DDD-4A44-94F7-80BCB75F5F2C}"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4CE47A50-539E-4252-A18B-828A466569E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539C5584-5FAC-4C18-9FCE-1432461CBED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146D9484-428C-4E19-9019-9FCAE5083CC1}"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House.-Templo</a:t>
            </a:r>
          </a:p>
        </p:txBody>
      </p:sp>
      <p:sp>
        <p:nvSpPr>
          <p:cNvPr id="4" name="3 Marcador de número de diapositiva"/>
          <p:cNvSpPr>
            <a:spLocks noGrp="1"/>
          </p:cNvSpPr>
          <p:nvPr>
            <p:ph type="sldNum" sz="quarter" idx="5"/>
          </p:nvPr>
        </p:nvSpPr>
        <p:spPr/>
        <p:txBody>
          <a:bodyPr/>
          <a:lstStyle/>
          <a:p>
            <a:pPr>
              <a:defRPr/>
            </a:pPr>
            <a:fld id="{2844AFAB-2F14-4570-9FD9-CD8ADFC0680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73B05176-0E93-40CF-BE07-FB61B02D201C}"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2BFED069-A7F3-4CAD-908C-EDCA87766A0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House.-The Palladian Bridge</a:t>
            </a:r>
          </a:p>
        </p:txBody>
      </p:sp>
      <p:sp>
        <p:nvSpPr>
          <p:cNvPr id="4" name="3 Marcador de número de diapositiva"/>
          <p:cNvSpPr>
            <a:spLocks noGrp="1"/>
          </p:cNvSpPr>
          <p:nvPr>
            <p:ph type="sldNum" sz="quarter" idx="5"/>
          </p:nvPr>
        </p:nvSpPr>
        <p:spPr/>
        <p:txBody>
          <a:bodyPr/>
          <a:lstStyle/>
          <a:p>
            <a:pPr>
              <a:defRPr/>
            </a:pPr>
            <a:fld id="{FCD78B16-4B5D-465E-9E35-79643E19CE8A}"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5EA2BC87-7252-48B0-A37D-3D05D160130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19C3D264-9EEF-492A-97B2-130362103F0D}"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1296EC9F-71AC-4874-BDF2-E1D37F1481D5}"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26810520-898D-4895-A4D3-5B05925978F7}"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F4DBD207-257E-469C-9B4C-A2A8C1837B9A}"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849775C2-98FA-4057-8EB7-BE823580A2A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A598827F-6F86-4265-AB7E-A25AADD8A56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7C847CCC-EFE1-4043-AA9C-637C0D07AE88}"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09916E64-71E5-4F6C-8B3C-379EB6E48142}"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F464AC2B-46EA-418E-8D8C-530540B504A7}"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8168421F-D047-4CC1-8750-D5FB938E4BA4}" type="slidenum">
              <a:rPr lang="es-ES">
                <a:solidFill>
                  <a:prstClr val="black"/>
                </a:solidFill>
              </a:rPr>
              <a:pPr>
                <a:defRPr/>
              </a:pPr>
              <a:t>140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upload.wikimedia.org/wikipedia/commons/9/9d/Snow_in_bushy_park.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79976" cy="2448272"/>
          </a:xfrm>
        </p:spPr>
        <p:txBody>
          <a:bodyPr>
            <a:normAutofit fontScale="90000"/>
          </a:bodyPr>
          <a:lstStyle/>
          <a:p>
            <a:r>
              <a:rPr lang="es-ES" sz="3600" dirty="0"/>
              <a:t>EUROPA.-LA VUELTA AL MUNDO EN 885 JARDINES.-REINO UNIDO.-</a:t>
            </a:r>
            <a:br>
              <a:rPr lang="es-ES" sz="3600" dirty="0"/>
            </a:br>
            <a:r>
              <a:rPr lang="es-ES" sz="3600" dirty="0"/>
              <a:t>LONDRES</a:t>
            </a:r>
            <a:br>
              <a:rPr lang="es-ES" dirty="0"/>
            </a:br>
            <a:endParaRPr lang="es-ES" dirty="0"/>
          </a:p>
        </p:txBody>
      </p:sp>
      <p:sp>
        <p:nvSpPr>
          <p:cNvPr id="3" name="2 Subtítulo"/>
          <p:cNvSpPr>
            <a:spLocks noGrp="1"/>
          </p:cNvSpPr>
          <p:nvPr>
            <p:ph type="subTitle" idx="1"/>
          </p:nvPr>
        </p:nvSpPr>
        <p:spPr>
          <a:xfrm>
            <a:off x="4320988" y="4437112"/>
            <a:ext cx="4390256" cy="1371600"/>
          </a:xfrm>
        </p:spPr>
        <p:txBody>
          <a:bodyPr>
            <a:normAutofit fontScale="92500"/>
          </a:bodyPr>
          <a:lstStyle/>
          <a:p>
            <a:r>
              <a:rPr lang="es-ES" dirty="0"/>
              <a:t>Selección de textos y fotografías por</a:t>
            </a:r>
          </a:p>
          <a:p>
            <a:r>
              <a:rPr lang="es-ES" sz="2800" dirty="0"/>
              <a:t>JOSE ELIAS BONELLS </a:t>
            </a:r>
          </a:p>
          <a:p>
            <a:endParaRPr lang="es-ES" sz="2800"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ALEXANDRA PARK</a:t>
            </a:r>
          </a:p>
        </p:txBody>
      </p:sp>
      <p:sp>
        <p:nvSpPr>
          <p:cNvPr id="7171" name="4 Marcador de contenido"/>
          <p:cNvSpPr>
            <a:spLocks noGrp="1"/>
          </p:cNvSpPr>
          <p:nvPr>
            <p:ph sz="quarter" idx="1"/>
          </p:nvPr>
        </p:nvSpPr>
        <p:spPr/>
        <p:txBody>
          <a:bodyPr/>
          <a:lstStyle/>
          <a:p>
            <a:pPr eaLnBrk="1" hangingPunct="1"/>
            <a:r>
              <a:rPr lang="es-ES" sz="2400" b="1" dirty="0"/>
              <a:t>Alexandra Park</a:t>
            </a:r>
            <a:r>
              <a:rPr lang="es-ES" sz="2400" dirty="0"/>
              <a:t> es un  parque paisajístico de 80 hectáreas, el Premio Bandera Verde y Patrimonio Verde ganado por  el municipio de Haringey en el norte de Londres .</a:t>
            </a:r>
          </a:p>
          <a:p>
            <a:r>
              <a:rPr lang="es-ES" sz="2400" dirty="0"/>
              <a:t>Alexandra Park se divide entre el terreno montañoso  y el  zona plana del suelo. </a:t>
            </a:r>
          </a:p>
          <a:p>
            <a:r>
              <a:rPr lang="es-ES" sz="2400" dirty="0"/>
              <a:t>Está dominado por el palacio de Alexandra .</a:t>
            </a:r>
          </a:p>
          <a:p>
            <a:r>
              <a:rPr lang="es-ES" sz="2400" dirty="0"/>
              <a:t>De 1936 a 1981, la BBC transmitió programas TV desde un mástil de altura construido sobre una de las torres del palacio. </a:t>
            </a:r>
          </a:p>
          <a:p>
            <a:r>
              <a:rPr lang="es-ES" sz="2400" dirty="0"/>
              <a:t>En 1980, la mayor parte del palacio fue destruida por un gran incendio. </a:t>
            </a:r>
          </a:p>
        </p:txBody>
      </p:sp>
    </p:spTree>
    <p:extLst>
      <p:ext uri="{BB962C8B-B14F-4D97-AF65-F5344CB8AC3E}">
        <p14:creationId xmlns:p14="http://schemas.microsoft.com/office/powerpoint/2010/main" val="2646729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sz="quarter" idx="1"/>
          </p:nvPr>
        </p:nvSpPr>
        <p:spPr>
          <a:xfrm>
            <a:off x="914400" y="980728"/>
            <a:ext cx="7113984" cy="5039072"/>
          </a:xfrm>
        </p:spPr>
        <p:txBody>
          <a:bodyPr>
            <a:normAutofit/>
          </a:bodyPr>
          <a:lstStyle/>
          <a:p>
            <a:r>
              <a:rPr lang="es-ES" dirty="0"/>
              <a:t>El edificio ha sido restaurado y ahora es un centro de conferencias y exposiciones. </a:t>
            </a:r>
          </a:p>
          <a:p>
            <a:r>
              <a:rPr lang="es-ES" dirty="0"/>
              <a:t>La amplia y arbolada colina inclinada tiene amplias vistas sobre Londres. </a:t>
            </a:r>
          </a:p>
          <a:p>
            <a:r>
              <a:rPr lang="es-ES" dirty="0"/>
              <a:t>En un día claro, el transmisor del Palacio de Cristal en el extremo sur-este de Londres es visible. </a:t>
            </a:r>
          </a:p>
          <a:p>
            <a:r>
              <a:rPr lang="es-ES" dirty="0"/>
              <a:t>Hasta septiembre de 1970, Alexandra Park acogió las carreras de caballos, incluidas las reuniones de la tarde muchas fueron televisadas por la BBC. </a:t>
            </a:r>
          </a:p>
          <a:p>
            <a:endParaRPr lang="es-ES" dirty="0"/>
          </a:p>
          <a:p>
            <a:pPr eaLnBrk="1" hangingPunct="1"/>
            <a:endParaRPr lang="es-ES" dirty="0"/>
          </a:p>
          <a:p>
            <a:endParaRPr lang="es-ES" dirty="0"/>
          </a:p>
        </p:txBody>
      </p:sp>
    </p:spTree>
    <p:extLst>
      <p:ext uri="{BB962C8B-B14F-4D97-AF65-F5344CB8AC3E}">
        <p14:creationId xmlns:p14="http://schemas.microsoft.com/office/powerpoint/2010/main" val="1988319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hipódromo en los terrenos del parque fue apodada "la sartén", debido a su forma, y ​​se jactó de una tribuna adornada Victoria y barandillas de hierro fundido. </a:t>
            </a:r>
          </a:p>
          <a:p>
            <a:r>
              <a:rPr lang="es-ES" dirty="0"/>
              <a:t>Su carrera más prestigiosa es la Copa de Londres. </a:t>
            </a:r>
          </a:p>
          <a:p>
            <a:endParaRPr lang="es-ES" dirty="0"/>
          </a:p>
        </p:txBody>
      </p:sp>
    </p:spTree>
    <p:extLst>
      <p:ext uri="{BB962C8B-B14F-4D97-AF65-F5344CB8AC3E}">
        <p14:creationId xmlns:p14="http://schemas.microsoft.com/office/powerpoint/2010/main" val="676606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Alexandra Park.-Penhart.-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697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Alexandra Park.-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991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Alexandra Park.-2_redimensionar.jpg"/>
          <p:cNvPicPr>
            <a:picLocks noChangeAspect="1"/>
          </p:cNvPicPr>
          <p:nvPr/>
        </p:nvPicPr>
        <p:blipFill rotWithShape="1">
          <a:blip r:embed="rId3">
            <a:extLst>
              <a:ext uri="{28A0092B-C50C-407E-A947-70E740481C1C}">
                <a14:useLocalDpi xmlns:a14="http://schemas.microsoft.com/office/drawing/2010/main" val="0"/>
              </a:ext>
            </a:extLst>
          </a:blip>
          <a:srcRect l="-1" r="-1030" b="16863"/>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321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Alexandra Park.-Penarth_redimensionar.jpg"/>
          <p:cNvPicPr>
            <a:picLocks noChangeAspect="1"/>
          </p:cNvPicPr>
          <p:nvPr/>
        </p:nvPicPr>
        <p:blipFill rotWithShape="1">
          <a:blip r:embed="rId3">
            <a:extLst>
              <a:ext uri="{28A0092B-C50C-407E-A947-70E740481C1C}">
                <a14:useLocalDpi xmlns:a14="http://schemas.microsoft.com/office/drawing/2010/main" val="0"/>
              </a:ext>
            </a:extLst>
          </a:blip>
          <a:srcRect b="1647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032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lexandra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058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Alexandra_Park,_North_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16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lexandra_park_aven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2613"/>
            <a:ext cx="451953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2212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ES" dirty="0"/>
              <a:t>BATTERSEA PARK</a:t>
            </a:r>
          </a:p>
        </p:txBody>
      </p:sp>
      <p:sp>
        <p:nvSpPr>
          <p:cNvPr id="16387" name="4 Marcador de contenido"/>
          <p:cNvSpPr>
            <a:spLocks noGrp="1"/>
          </p:cNvSpPr>
          <p:nvPr>
            <p:ph sz="quarter" idx="1"/>
          </p:nvPr>
        </p:nvSpPr>
        <p:spPr>
          <a:xfrm>
            <a:off x="914400" y="1447800"/>
            <a:ext cx="7185992" cy="4789488"/>
          </a:xfrm>
        </p:spPr>
        <p:txBody>
          <a:bodyPr>
            <a:normAutofit fontScale="92500"/>
          </a:bodyPr>
          <a:lstStyle/>
          <a:p>
            <a:r>
              <a:rPr lang="es-ES" b="1" dirty="0"/>
              <a:t>Battersea Park</a:t>
            </a:r>
            <a:r>
              <a:rPr lang="es-ES" dirty="0"/>
              <a:t> es un parque de (83 hectáreas) de espacio verde en Battersea , en el distrito londinense de Wandsworth , en Inglaterra . </a:t>
            </a:r>
          </a:p>
          <a:p>
            <a:r>
              <a:rPr lang="es-ES" dirty="0"/>
              <a:t>Está situado en la orilla sur del río Támesis, frente a Chelsea, y fue inaugurado en 1858.  </a:t>
            </a:r>
          </a:p>
          <a:p>
            <a:r>
              <a:rPr lang="es-ES" dirty="0"/>
              <a:t> El parque ocupa una mezcla de marismas ganadas al río Támesis, y las tierras dedicadas anteriormente a la huerta que servía a la población de Londres.</a:t>
            </a:r>
          </a:p>
          <a:p>
            <a:r>
              <a:rPr lang="es-ES" dirty="0"/>
              <a:t>Antes de 1846, el área ahora cubierta por el parque era conocido como </a:t>
            </a:r>
            <a:r>
              <a:rPr lang="es-ES" b="1" dirty="0"/>
              <a:t>los campos de Battersea,</a:t>
            </a:r>
            <a:r>
              <a:rPr lang="es-ES" dirty="0"/>
              <a:t> y que una vez fue un lugar popular para los duelos.</a:t>
            </a:r>
          </a:p>
          <a:p>
            <a:pPr eaLnBrk="1" hangingPunct="1"/>
            <a:endParaRPr lang="es-ES" dirty="0"/>
          </a:p>
        </p:txBody>
      </p:sp>
    </p:spTree>
    <p:extLst>
      <p:ext uri="{BB962C8B-B14F-4D97-AF65-F5344CB8AC3E}">
        <p14:creationId xmlns:p14="http://schemas.microsoft.com/office/powerpoint/2010/main" val="378489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76250"/>
            <a:ext cx="7041976" cy="6049094"/>
          </a:xfrm>
        </p:spPr>
        <p:txBody>
          <a:bodyPr>
            <a:normAutofit fontScale="92500"/>
          </a:bodyPr>
          <a:lstStyle/>
          <a:p>
            <a:r>
              <a:rPr lang="es-ES" dirty="0"/>
              <a:t>En 1951, el parque se transformó en el "Pleasure Gardens", como parte del Festival de Gran Bretaña . </a:t>
            </a:r>
          </a:p>
          <a:p>
            <a:r>
              <a:rPr lang="es-ES" dirty="0"/>
              <a:t>Así como un nuevo jardín acuático y las fuentes, de nuevas características incluidas un "árbol-Walk", que consistió en una serie de pasarelas de madera levantadas unidos entre sí por la casa del árbol , como las plataformas suspendidas entre las ramas de un número de árboles.</a:t>
            </a:r>
          </a:p>
          <a:p>
            <a:r>
              <a:rPr lang="es-ES" dirty="0"/>
              <a:t>Otra parte de la transformación fue la incorporación del Parque de Atracciones de Battersea: montañas rusas, columpios, tiovivos y la diversión en general para toda la familia. </a:t>
            </a:r>
          </a:p>
          <a:p>
            <a:r>
              <a:rPr lang="es-ES" dirty="0"/>
              <a:t>Paseo más espectacular de la feria fue una montaña rusa llamada </a:t>
            </a:r>
            <a:r>
              <a:rPr lang="es-ES" i="1" dirty="0"/>
              <a:t>La Osa Mayor,</a:t>
            </a:r>
            <a:r>
              <a:rPr lang="es-ES" dirty="0"/>
              <a:t> que abrió sus puertas en 1951</a:t>
            </a:r>
          </a:p>
        </p:txBody>
      </p:sp>
    </p:spTree>
    <p:extLst>
      <p:ext uri="{BB962C8B-B14F-4D97-AF65-F5344CB8AC3E}">
        <p14:creationId xmlns:p14="http://schemas.microsoft.com/office/powerpoint/2010/main" val="2071687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620713"/>
            <a:ext cx="7113984" cy="5832475"/>
          </a:xfrm>
        </p:spPr>
        <p:txBody>
          <a:bodyPr>
            <a:normAutofit/>
          </a:bodyPr>
          <a:lstStyle/>
          <a:p>
            <a:r>
              <a:rPr lang="es-ES" dirty="0"/>
              <a:t>Era una construcción de madera y sufrió un gran incendio en 1970. </a:t>
            </a:r>
          </a:p>
          <a:p>
            <a:r>
              <a:rPr lang="es-ES" dirty="0"/>
              <a:t>Que fue cerrado de forma permanente hasta después de cinco niños murieron y otros trece resultaron heridos en un accidente el 30 de mayo de 1972 cuando uno de los trenes se desprendió de la cuerda de arrastre, antes de retroceder a la estación (el mecanismo anti-retroceso no funciono) y choco con el otro tren. </a:t>
            </a:r>
            <a:endParaRPr lang="es-ES" baseline="30000" dirty="0"/>
          </a:p>
          <a:p>
            <a:r>
              <a:rPr lang="es-ES" dirty="0"/>
              <a:t>La falta de un mayor atractivo condujo a la caída de la popularidad de la feria y su cierre definitivo en 1974. </a:t>
            </a:r>
          </a:p>
        </p:txBody>
      </p:sp>
    </p:spTree>
    <p:extLst>
      <p:ext uri="{BB962C8B-B14F-4D97-AF65-F5344CB8AC3E}">
        <p14:creationId xmlns:p14="http://schemas.microsoft.com/office/powerpoint/2010/main" val="384027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lo largo de 2002-4, el parque fue objeto de una remodelación £ 11 millones financiado en parte por el Heritage Lottery Fund , y fue re-inaugurado el 2 de junio de 2004 por el Príncipe Felipe.</a:t>
            </a:r>
          </a:p>
          <a:p>
            <a:endParaRPr lang="es-ES" dirty="0"/>
          </a:p>
        </p:txBody>
      </p:sp>
    </p:spTree>
    <p:extLst>
      <p:ext uri="{BB962C8B-B14F-4D97-AF65-F5344CB8AC3E}">
        <p14:creationId xmlns:p14="http://schemas.microsoft.com/office/powerpoint/2010/main" val="2261700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ttersea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35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attersea_Park_gazeb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323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ttersea-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799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pPr eaLnBrk="1" hangingPunct="1"/>
            <a:r>
              <a:rPr lang="es-ES" dirty="0"/>
              <a:t>BROMPTON CEMENTERY</a:t>
            </a:r>
          </a:p>
        </p:txBody>
      </p:sp>
      <p:sp>
        <p:nvSpPr>
          <p:cNvPr id="22531" name="2 Marcador de contenido"/>
          <p:cNvSpPr>
            <a:spLocks noGrp="1"/>
          </p:cNvSpPr>
          <p:nvPr>
            <p:ph sz="quarter" idx="1"/>
          </p:nvPr>
        </p:nvSpPr>
        <p:spPr/>
        <p:txBody>
          <a:bodyPr/>
          <a:lstStyle/>
          <a:p>
            <a:pPr eaLnBrk="1" hangingPunct="1"/>
            <a:r>
              <a:rPr lang="es-ES" b="1" dirty="0"/>
              <a:t>Brompton Cemetery</a:t>
            </a:r>
            <a:r>
              <a:rPr lang="es-ES" dirty="0"/>
              <a:t> está situado cerca de Earls Court en el suroeste de Londres, Inglaterra </a:t>
            </a:r>
          </a:p>
          <a:p>
            <a:pPr eaLnBrk="1" hangingPunct="1"/>
            <a:r>
              <a:rPr lang="es-ES" dirty="0"/>
              <a:t>Es administrado por la Royal Parks y es uno de los siete magníficos . </a:t>
            </a:r>
          </a:p>
          <a:p>
            <a:pPr eaLnBrk="1" hangingPunct="1"/>
            <a:r>
              <a:rPr lang="es-ES" dirty="0"/>
              <a:t>Establecido por ley del Parlamento, que se inauguró en 1840 y fue originalmente conocido como el oeste de Londres y el cementerio de Westminster. </a:t>
            </a:r>
          </a:p>
          <a:p>
            <a:pPr eaLnBrk="1" hangingPunct="1"/>
            <a:r>
              <a:rPr lang="es-ES" dirty="0"/>
              <a:t>Mientras que el cementerio está abierto de vez en cuando nuevos entierros, hoy en día más personas lo utilizan como un parque público que como un lugar de luto a los muertos.</a:t>
            </a:r>
          </a:p>
        </p:txBody>
      </p:sp>
    </p:spTree>
    <p:extLst>
      <p:ext uri="{BB962C8B-B14F-4D97-AF65-F5344CB8AC3E}">
        <p14:creationId xmlns:p14="http://schemas.microsoft.com/office/powerpoint/2010/main" val="1212402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819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515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rompton_Cemetery.-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987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61"/>
          <a:stretch/>
        </p:blipFill>
        <p:spPr>
          <a:xfrm>
            <a:off x="0" y="0"/>
            <a:ext cx="9144000" cy="6858000"/>
          </a:xfrm>
          <a:prstGeom prst="rect">
            <a:avLst/>
          </a:prstGeom>
        </p:spPr>
      </p:pic>
    </p:spTree>
    <p:extLst>
      <p:ext uri="{BB962C8B-B14F-4D97-AF65-F5344CB8AC3E}">
        <p14:creationId xmlns:p14="http://schemas.microsoft.com/office/powerpoint/2010/main" val="4145241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rompton_Cemetery_Main_Aven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64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rompton_Cemetery_on_the_Old_Brompton_Ro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544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BUCKINGHAM PALACE</a:t>
            </a:r>
          </a:p>
        </p:txBody>
      </p:sp>
      <p:sp>
        <p:nvSpPr>
          <p:cNvPr id="26627" name="2 Marcador de contenido"/>
          <p:cNvSpPr>
            <a:spLocks noGrp="1"/>
          </p:cNvSpPr>
          <p:nvPr>
            <p:ph sz="quarter" idx="1"/>
          </p:nvPr>
        </p:nvSpPr>
        <p:spPr/>
        <p:txBody>
          <a:bodyPr>
            <a:normAutofit/>
          </a:bodyPr>
          <a:lstStyle/>
          <a:p>
            <a:pPr eaLnBrk="1" hangingPunct="1"/>
            <a:r>
              <a:rPr lang="es-ES" dirty="0"/>
              <a:t>El </a:t>
            </a:r>
            <a:r>
              <a:rPr lang="es-ES" b="1" dirty="0"/>
              <a:t>Palacio de Buckingham</a:t>
            </a:r>
            <a:r>
              <a:rPr lang="es-ES" dirty="0"/>
              <a:t> </a:t>
            </a:r>
            <a:r>
              <a:rPr lang="es-ES" i="1" dirty="0"/>
              <a:t>(Buckingham Palace)</a:t>
            </a:r>
            <a:r>
              <a:rPr lang="es-ES" dirty="0"/>
              <a:t> es la residencia oficial del monarca británico en Londres. </a:t>
            </a:r>
          </a:p>
          <a:p>
            <a:pPr eaLnBrk="1" hangingPunct="1"/>
            <a:r>
              <a:rPr lang="es-ES" dirty="0"/>
              <a:t>El palacio es usado para ceremonias y visitas de Estado, visitas turísticas y como residencia por parte de la reina Isabel II, y es además la sede principal de la colección real de arte (</a:t>
            </a:r>
            <a:r>
              <a:rPr lang="es-ES" i="1" dirty="0"/>
              <a:t>Royal Collection</a:t>
            </a:r>
            <a:r>
              <a:rPr lang="es-ES" dirty="0"/>
              <a:t>), cuyas principales joyas se exhiben al público. </a:t>
            </a:r>
          </a:p>
          <a:p>
            <a:pPr eaLnBrk="1" hangingPunct="1"/>
            <a:r>
              <a:rPr lang="es-ES" dirty="0"/>
              <a:t>El palacio es un punto de reunión de los británicos en tiempos de crisis y de festividad.</a:t>
            </a:r>
          </a:p>
        </p:txBody>
      </p:sp>
    </p:spTree>
    <p:extLst>
      <p:ext uri="{BB962C8B-B14F-4D97-AF65-F5344CB8AC3E}">
        <p14:creationId xmlns:p14="http://schemas.microsoft.com/office/powerpoint/2010/main" val="312606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sz="quarter" idx="1"/>
          </p:nvPr>
        </p:nvSpPr>
        <p:spPr>
          <a:xfrm>
            <a:off x="914400" y="981075"/>
            <a:ext cx="6969968" cy="5472261"/>
          </a:xfrm>
        </p:spPr>
        <p:txBody>
          <a:bodyPr>
            <a:normAutofit lnSpcReduction="10000"/>
          </a:bodyPr>
          <a:lstStyle/>
          <a:p>
            <a:r>
              <a:rPr lang="es-ES" dirty="0"/>
              <a:t>Los turistas se agolpan al exterior del Palacio para ver el cambio de la Guardia,los jardines están siempre llenos de flores.</a:t>
            </a:r>
          </a:p>
          <a:p>
            <a:r>
              <a:rPr lang="es-ES" dirty="0"/>
              <a:t>El Cambio de Guardia o </a:t>
            </a:r>
            <a:r>
              <a:rPr lang="es-ES" i="1" dirty="0"/>
              <a:t>Guard Mounting</a:t>
            </a:r>
            <a:r>
              <a:rPr lang="es-ES" dirty="0"/>
              <a:t> frente al</a:t>
            </a:r>
            <a:r>
              <a:rPr lang="es-ES" b="1" dirty="0"/>
              <a:t> </a:t>
            </a:r>
            <a:r>
              <a:rPr lang="es-ES" dirty="0"/>
              <a:t>Palacio de Buckingham en Londres, es el proceso que lleva a cabo la nueva guardia real que intercambia posiciones con el grupo que estuvo a cargo hasta ese momento, de la seguridad y custodia del acceso a la residencia real.</a:t>
            </a:r>
          </a:p>
          <a:p>
            <a:r>
              <a:rPr lang="es-ES" dirty="0"/>
              <a:t>La Guardia que custodia el Palacio de Buckingham se denomina “</a:t>
            </a:r>
            <a:r>
              <a:rPr lang="es-ES" i="1" dirty="0"/>
              <a:t>Queen’ Guard</a:t>
            </a:r>
            <a:r>
              <a:rPr lang="es-ES" dirty="0"/>
              <a:t>“ o Guardia de la Reina y está dividida en 2 destacamentos: el del Palacio de Buckingham y el del Palacio de St.James</a:t>
            </a:r>
          </a:p>
        </p:txBody>
      </p:sp>
    </p:spTree>
    <p:extLst>
      <p:ext uri="{BB962C8B-B14F-4D97-AF65-F5344CB8AC3E}">
        <p14:creationId xmlns:p14="http://schemas.microsoft.com/office/powerpoint/2010/main" val="1736507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620713"/>
            <a:ext cx="7113984" cy="5399087"/>
          </a:xfrm>
        </p:spPr>
        <p:txBody>
          <a:bodyPr/>
          <a:lstStyle/>
          <a:p>
            <a:r>
              <a:rPr lang="es-ES" dirty="0"/>
              <a:t>Los equipos están formados por batallones de la División de Caballería y, en ocasiones, por otros batallones de infantería.</a:t>
            </a:r>
          </a:p>
          <a:p>
            <a:r>
              <a:rPr lang="es-ES" dirty="0"/>
              <a:t>Cuando los guardias están de servicio, van vestidos con el uniforme de uno de los 5 regimientos del Ejército británico: la Guardia Escocesa, la Irlandesa, la galesa, los Granaderos reales y los Coldstream.</a:t>
            </a:r>
          </a:p>
          <a:p>
            <a:r>
              <a:rPr lang="es-ES" dirty="0"/>
              <a:t> Estos últimos son los más usuales y reconocibles por sus simpáticos gorros de piel negra y su uniforme rojo.</a:t>
            </a:r>
          </a:p>
          <a:p>
            <a:endParaRPr lang="es-ES" dirty="0"/>
          </a:p>
          <a:p>
            <a:endParaRPr lang="es-ES" b="1" dirty="0"/>
          </a:p>
        </p:txBody>
      </p:sp>
    </p:spTree>
    <p:extLst>
      <p:ext uri="{BB962C8B-B14F-4D97-AF65-F5344CB8AC3E}">
        <p14:creationId xmlns:p14="http://schemas.microsoft.com/office/powerpoint/2010/main" val="1558330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uckingham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846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uckingham_Palace.-Jarr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376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uckingham_Palace_Garden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261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uckingham _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690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uckingham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68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uckingham Palac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549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uckingham Palace.-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996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uckingham Palace.-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947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uckingham Palace.-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348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uckingham Palace.-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221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uckingham Palace.-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400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uckingham Palac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92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uckingham Palace.-1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896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uckingham Palace.-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112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uckingham Palac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638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uckingham Palac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4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uckingham Palac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500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uckingham Palac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89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uckingham Palac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38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uckingham Palace.-1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749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uckingham Palace.-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6939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uckingham Palace.-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211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uckingham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460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uckingham Palace.-Queen Victoria Memorial Garden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313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uckingham Palace (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496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uckingham Pa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847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uckingham Palac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485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uckingham Palace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028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uckingham Palace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4854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uckingham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191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uckingham-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6175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lstStyle/>
          <a:p>
            <a:pPr eaLnBrk="1" hangingPunct="1"/>
            <a:r>
              <a:rPr lang="es-ES" dirty="0"/>
              <a:t>BUSHY PARK</a:t>
            </a:r>
          </a:p>
        </p:txBody>
      </p:sp>
      <p:sp>
        <p:nvSpPr>
          <p:cNvPr id="61443" name="2 Marcador de contenido"/>
          <p:cNvSpPr>
            <a:spLocks noGrp="1"/>
          </p:cNvSpPr>
          <p:nvPr>
            <p:ph sz="quarter" idx="1"/>
          </p:nvPr>
        </p:nvSpPr>
        <p:spPr/>
        <p:txBody>
          <a:bodyPr>
            <a:normAutofit lnSpcReduction="10000"/>
          </a:bodyPr>
          <a:lstStyle/>
          <a:p>
            <a:r>
              <a:rPr lang="es-ES" dirty="0"/>
              <a:t>El </a:t>
            </a:r>
            <a:r>
              <a:rPr lang="es-ES" b="1" dirty="0"/>
              <a:t>Bushy Park</a:t>
            </a:r>
            <a:r>
              <a:rPr lang="es-ES" dirty="0"/>
              <a:t> es el segundo parque más grande de los Parques Reales de Londres. Se encuentra en el condado de Richmond upon Thames en el suroeste de Londres, cerca de Kingston upon Thames, Teddington y el parque de Hampton Court, parte del palacio de Hampton Court.</a:t>
            </a:r>
          </a:p>
          <a:p>
            <a:r>
              <a:rPr lang="es-ES" dirty="0"/>
              <a:t>La mayor parte de este parque de 450 hectáreas es de libre acceso al público, aunque hay áreas cerradas que permiten conservar la vida silvestre de la zona. </a:t>
            </a:r>
          </a:p>
          <a:p>
            <a:r>
              <a:rPr lang="es-ES" dirty="0"/>
              <a:t>Las manadas de ciervos salvajes son uno de los atractivos del parque.</a:t>
            </a:r>
          </a:p>
          <a:p>
            <a:pPr eaLnBrk="1" hangingPunct="1"/>
            <a:endParaRPr lang="es-ES" dirty="0"/>
          </a:p>
        </p:txBody>
      </p:sp>
    </p:spTree>
    <p:extLst>
      <p:ext uri="{BB962C8B-B14F-4D97-AF65-F5344CB8AC3E}">
        <p14:creationId xmlns:p14="http://schemas.microsoft.com/office/powerpoint/2010/main" val="8468809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ushy_Park_Water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913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ushyParkAutu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4033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chivo:Snow in bushy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4706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3417420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13" y="0"/>
            <a:ext cx="9115173" cy="6858000"/>
          </a:xfrm>
          <a:prstGeom prst="rect">
            <a:avLst/>
          </a:prstGeom>
        </p:spPr>
      </p:pic>
    </p:spTree>
    <p:extLst>
      <p:ext uri="{BB962C8B-B14F-4D97-AF65-F5344CB8AC3E}">
        <p14:creationId xmlns:p14="http://schemas.microsoft.com/office/powerpoint/2010/main" val="25653748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80078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8325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741382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0144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742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CHELSEA PHYSIC GARDEN</a:t>
            </a:r>
          </a:p>
        </p:txBody>
      </p:sp>
      <p:sp>
        <p:nvSpPr>
          <p:cNvPr id="65539" name="2 Marcador de contenido"/>
          <p:cNvSpPr>
            <a:spLocks noGrp="1"/>
          </p:cNvSpPr>
          <p:nvPr>
            <p:ph sz="quarter" idx="1"/>
          </p:nvPr>
        </p:nvSpPr>
        <p:spPr>
          <a:xfrm>
            <a:off x="457200" y="1600200"/>
            <a:ext cx="7467600" cy="5141168"/>
          </a:xfrm>
        </p:spPr>
        <p:txBody>
          <a:bodyPr>
            <a:normAutofit fontScale="92500"/>
          </a:bodyPr>
          <a:lstStyle/>
          <a:p>
            <a:r>
              <a:rPr lang="es-ES" dirty="0"/>
              <a:t>El </a:t>
            </a:r>
            <a:r>
              <a:rPr lang="es-ES" b="1" dirty="0"/>
              <a:t>Chelsea Physic Garden</a:t>
            </a:r>
            <a:r>
              <a:rPr lang="es-ES" dirty="0"/>
              <a:t> se estableció como el </a:t>
            </a:r>
            <a:r>
              <a:rPr lang="es-ES" b="1" dirty="0"/>
              <a:t>jardín de</a:t>
            </a:r>
            <a:r>
              <a:rPr lang="es-ES" dirty="0"/>
              <a:t> los </a:t>
            </a:r>
            <a:r>
              <a:rPr lang="es-ES" b="1" dirty="0"/>
              <a:t>boticarios</a:t>
            </a:r>
            <a:r>
              <a:rPr lang="es-ES" dirty="0"/>
              <a:t> en Londres , Inglaterra en 1673. </a:t>
            </a:r>
          </a:p>
          <a:p>
            <a:r>
              <a:rPr lang="es-ES" dirty="0"/>
              <a:t>(La palabra "física" se refiere aquí a la ciencia de la curación.) Es el segundo más antiguo jardín botánico en Gran Bretaña , después del de  la Universidad de Oxford Jardín  , que fue fundado en 1621. </a:t>
            </a:r>
          </a:p>
          <a:p>
            <a:r>
              <a:rPr lang="es-ES" dirty="0"/>
              <a:t>Su jardín de rocalla es el jardín más antiguo de Inglaterra dedicada a las plantas alpinas. </a:t>
            </a:r>
          </a:p>
          <a:p>
            <a:r>
              <a:rPr lang="es-ES" dirty="0"/>
              <a:t>El mayor olivo en el Reino Unido está allí, protegido por la que atrapan el calor altos muros de ladrillo del jardín, junto con lo que es, sin duda, al norte del mundo toronja al aire libre cada vez mayor. </a:t>
            </a:r>
          </a:p>
        </p:txBody>
      </p:sp>
    </p:spTree>
    <p:extLst>
      <p:ext uri="{BB962C8B-B14F-4D97-AF65-F5344CB8AC3E}">
        <p14:creationId xmlns:p14="http://schemas.microsoft.com/office/powerpoint/2010/main" val="2638296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171450"/>
            <a:ext cx="7041976" cy="6696075"/>
          </a:xfrm>
        </p:spPr>
        <p:txBody>
          <a:bodyPr>
            <a:normAutofit lnSpcReduction="10000"/>
          </a:bodyPr>
          <a:lstStyle/>
          <a:p>
            <a:pPr eaLnBrk="1" hangingPunct="1"/>
            <a:endParaRPr lang="es-ES" dirty="0"/>
          </a:p>
          <a:p>
            <a:r>
              <a:rPr lang="es-ES" dirty="0"/>
              <a:t>La Venerable Sociedad de Boticarios establecida inicialmente el jardín en un sitio arrendado de Sir John Danvers bien establecida "jardín en Chelsea, Londres . </a:t>
            </a:r>
          </a:p>
          <a:p>
            <a:r>
              <a:rPr lang="es-ES" dirty="0"/>
              <a:t>Esta casa, llamada Casa Danvers, contiguo a la mansión que había sido la casa de Sir Thomas More . </a:t>
            </a:r>
          </a:p>
          <a:p>
            <a:r>
              <a:rPr lang="es-ES" dirty="0"/>
              <a:t>La casa Danvers  fue demolida en 1696 para dar cabida a Danvers Street.</a:t>
            </a:r>
          </a:p>
          <a:p>
            <a:r>
              <a:rPr lang="es-ES" dirty="0"/>
              <a:t>En 1713, el Dr. Hans Sloane adquirió la mansión de Charles Cheyne  al lado de Chelsea , cerca de (1,6 hectáreas), que había arrendado en 1722 a la Sociedad de Boticarios de £ 5 un año a perpetuidad, que sólo requiere que la fuente del jardín de la Real la sociedad , de la que era director, con 50 buenas muestras de herbario  por año, hasta un total de 2.000 plantas.</a:t>
            </a:r>
          </a:p>
        </p:txBody>
      </p:sp>
    </p:spTree>
    <p:extLst>
      <p:ext uri="{BB962C8B-B14F-4D97-AF65-F5344CB8AC3E}">
        <p14:creationId xmlns:p14="http://schemas.microsoft.com/office/powerpoint/2010/main" val="31360169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549274"/>
            <a:ext cx="7041976" cy="6048077"/>
          </a:xfrm>
        </p:spPr>
        <p:txBody>
          <a:bodyPr>
            <a:normAutofit fontScale="92500"/>
          </a:bodyPr>
          <a:lstStyle/>
          <a:p>
            <a:r>
              <a:rPr lang="es-ES" dirty="0"/>
              <a:t>Isaac Rand , un miembro  de la Royal Society publicó un catálogo condensado del Jardín en 1730, el </a:t>
            </a:r>
            <a:r>
              <a:rPr lang="es-ES" i="1" dirty="0"/>
              <a:t>Índice de plantarum officinalium, quas ad materiae medicae scientiam promovendam, en horto Chelseiano.</a:t>
            </a:r>
            <a:r>
              <a:rPr lang="es-ES" dirty="0"/>
              <a:t> </a:t>
            </a:r>
          </a:p>
          <a:p>
            <a:r>
              <a:rPr lang="es-ES" dirty="0"/>
              <a:t>Elizabeth Blackwell es </a:t>
            </a:r>
            <a:r>
              <a:rPr lang="es-ES" i="1" dirty="0"/>
              <a:t>un curioso a base de plantas</a:t>
            </a:r>
            <a:r>
              <a:rPr lang="es-ES" dirty="0"/>
              <a:t> (desde 1737 hasta 1739) se puso de manifiesto en parte a partir de muestras tomadas del Chelsea Physic Garden.  Partes de este jardín clásico se han perdido para el "desarrollo" - la orilla del río durante el 1874 la construcción del terraplén del Chelsea en la orilla norte del río Támesis  y una franja del jardín para permitir la ampliación de la carretera del Hospital Real . Lo que queda es  (1,4 hectáreas) de jardin en el corazón de Londres .</a:t>
            </a:r>
          </a:p>
          <a:p>
            <a:r>
              <a:rPr lang="es-ES" dirty="0"/>
              <a:t> </a:t>
            </a:r>
          </a:p>
        </p:txBody>
      </p:sp>
    </p:spTree>
    <p:extLst>
      <p:ext uri="{BB962C8B-B14F-4D97-AF65-F5344CB8AC3E}">
        <p14:creationId xmlns:p14="http://schemas.microsoft.com/office/powerpoint/2010/main" val="1558317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elsea_phys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4666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helsea_Physic_Garden_with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2031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Chelsea Phis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038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elsea Phisic Garden.-lunchtime-brea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383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elsea Phisic Garden.-lush-woodland-path-planting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127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elsea Phisic Garden.-woodland-wal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9119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elsea Phisic Gardens.-sunny-seat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25138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elsea Phisisc garden-border-pat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740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elsea Physic.-gravel-garden-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6954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elsea Physic.-inner-city-garde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7176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elsea Physic.-kowhai-petals-bergen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48114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elsea Physic Garden..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2439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elsea Phys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608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elsea Physic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6849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elsea Physic Gard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4044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elsea Physic Garde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8684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elsea Phys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8754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elsea Phys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2 Imagen" descr="Chelsea Physic Garden.-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7679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elsea Physic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3467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elsea Physic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0906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helsea Physic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7127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elsea Phys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2744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elsea Phys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7718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elsea PHysic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2320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Chelsea Physic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6037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elsea Physic Garden.-border-garden-bed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2997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elsea Phys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8124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elsea Physic Garden.-Lond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0696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elsea Physic Garden.-Long-gravel-path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0443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elsea Physic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9433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elsea Phys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749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2 Imagen" descr="chelsea Physic Garden.-x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4820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elsea Physic Garden.-x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8969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elsea Physic Garden.-x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4509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helsea Physic Garden.-x1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0039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elsea Physic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0277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elsea Physic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1714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elsea Physic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1719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elsea Physi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9955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Chelsea_physic_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1573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helsea-physic-fern-hous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3163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Título"/>
          <p:cNvSpPr>
            <a:spLocks noGrp="1"/>
          </p:cNvSpPr>
          <p:nvPr>
            <p:ph type="title"/>
          </p:nvPr>
        </p:nvSpPr>
        <p:spPr/>
        <p:txBody>
          <a:bodyPr/>
          <a:lstStyle/>
          <a:p>
            <a:r>
              <a:rPr lang="es-ES" dirty="0"/>
              <a:t>Chiswick House</a:t>
            </a:r>
          </a:p>
        </p:txBody>
      </p:sp>
      <p:sp>
        <p:nvSpPr>
          <p:cNvPr id="110595" name="3 Marcador de contenido"/>
          <p:cNvSpPr>
            <a:spLocks noGrp="1"/>
          </p:cNvSpPr>
          <p:nvPr>
            <p:ph sz="quarter" idx="1"/>
          </p:nvPr>
        </p:nvSpPr>
        <p:spPr/>
        <p:txBody>
          <a:bodyPr>
            <a:normAutofit lnSpcReduction="10000"/>
          </a:bodyPr>
          <a:lstStyle/>
          <a:p>
            <a:r>
              <a:rPr lang="es-ES" b="1" dirty="0"/>
              <a:t>Chiswick House</a:t>
            </a:r>
            <a:r>
              <a:rPr lang="es-ES" dirty="0"/>
              <a:t> es una villa palladiana en Burlington Lane, Londres, Inglaterra. </a:t>
            </a:r>
          </a:p>
          <a:p>
            <a:r>
              <a:rPr lang="es-ES" dirty="0"/>
              <a:t>La casa perteneció a Richard Boyle, mejor conocido como </a:t>
            </a:r>
            <a:r>
              <a:rPr lang="es-ES" i="1" dirty="0"/>
              <a:t>Lord Burlington</a:t>
            </a:r>
            <a:r>
              <a:rPr lang="es-ES" dirty="0"/>
              <a:t>, cuyo buen gusto y conocimientos de arquitectura son frecuentemente reconocidos. </a:t>
            </a:r>
          </a:p>
          <a:p>
            <a:r>
              <a:rPr lang="es-ES" dirty="0"/>
              <a:t>El conde-arquitecto la diseñó en 1729 con jardines copiados de William Kent. </a:t>
            </a:r>
          </a:p>
          <a:p>
            <a:r>
              <a:rPr lang="es-ES" dirty="0"/>
              <a:t>La hija de Burlington, Charlotte, contrajo matrimonio con William Cavendish, cuarto duque de Devonshire, y la casa y los jardines pasaron a la familia Cavendish después de su temprana muerte.</a:t>
            </a:r>
          </a:p>
        </p:txBody>
      </p:sp>
    </p:spTree>
    <p:extLst>
      <p:ext uri="{BB962C8B-B14F-4D97-AF65-F5344CB8AC3E}">
        <p14:creationId xmlns:p14="http://schemas.microsoft.com/office/powerpoint/2010/main" val="26915628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14400" y="476250"/>
            <a:ext cx="7185992" cy="5543550"/>
          </a:xfrm>
        </p:spPr>
        <p:txBody>
          <a:bodyPr>
            <a:normAutofit fontScale="92500"/>
          </a:bodyPr>
          <a:lstStyle/>
          <a:p>
            <a:r>
              <a:rPr lang="es-ES" dirty="0"/>
              <a:t>Víctor Cavendish, noveno duque de Devonshire, vendió Chiswick al Consejo de Brentford en 1929. </a:t>
            </a:r>
          </a:p>
          <a:p>
            <a:r>
              <a:rPr lang="es-ES" dirty="0"/>
              <a:t>La casa y los jardines son considerados patrimonio de Inglaterra, y los jardines están abiertos gratuitamente al público.</a:t>
            </a:r>
            <a:endParaRPr lang="es-ES" b="1" dirty="0"/>
          </a:p>
          <a:p>
            <a:r>
              <a:rPr lang="es-ES" dirty="0"/>
              <a:t>El remanente de los jardines italianos originales ocupa un área abierta al norte de la villa. </a:t>
            </a:r>
          </a:p>
          <a:p>
            <a:r>
              <a:rPr lang="es-ES" dirty="0"/>
              <a:t>Varios magníficos cedros, (</a:t>
            </a:r>
            <a:r>
              <a:rPr lang="es-ES" i="1" dirty="0"/>
              <a:t>Cedrus libani</a:t>
            </a:r>
            <a:r>
              <a:rPr lang="es-ES" dirty="0"/>
              <a:t> Barrel. ) forman el perímetro de un semicírculo que encierra a la fachada norte.</a:t>
            </a:r>
          </a:p>
          <a:p>
            <a:r>
              <a:rPr lang="es-ES" dirty="0"/>
              <a:t> Estos árboles crecieron de semillas traídas de los cedros plantados en 1683 en el Jardín de Chelsea, en Londres, aunque la última de las plantas originales murió en 1904.</a:t>
            </a:r>
          </a:p>
          <a:p>
            <a:endParaRPr lang="es-ES" dirty="0"/>
          </a:p>
        </p:txBody>
      </p:sp>
    </p:spTree>
    <p:extLst>
      <p:ext uri="{BB962C8B-B14F-4D97-AF65-F5344CB8AC3E}">
        <p14:creationId xmlns:p14="http://schemas.microsoft.com/office/powerpoint/2010/main" val="41789136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620713"/>
            <a:ext cx="6897960" cy="5399087"/>
          </a:xfrm>
        </p:spPr>
        <p:txBody>
          <a:bodyPr/>
          <a:lstStyle/>
          <a:p>
            <a:r>
              <a:rPr lang="es-ES" dirty="0"/>
              <a:t>La presencia de otras plantas mediterráneas como los cipreses, y el diseño geométrico del jardín italiano, diseñado inicialmente por Charles Bridgeman, contrastan fuertemente con el resto del jardín, obra del arquitecto y paisajista William Kent, cuyo diseño fue uno de los precursores del futuro estilo de "jardín inglés".</a:t>
            </a:r>
          </a:p>
          <a:p>
            <a:r>
              <a:rPr lang="es-ES" dirty="0"/>
              <a:t>El grupo Británico "The Beatles" grabó varios videos promocionales en estos jardines.</a:t>
            </a:r>
          </a:p>
          <a:p>
            <a:endParaRPr lang="es-ES" dirty="0"/>
          </a:p>
          <a:p>
            <a:endParaRPr lang="es-ES" dirty="0"/>
          </a:p>
        </p:txBody>
      </p:sp>
    </p:spTree>
    <p:extLst>
      <p:ext uri="{BB962C8B-B14F-4D97-AF65-F5344CB8AC3E}">
        <p14:creationId xmlns:p14="http://schemas.microsoft.com/office/powerpoint/2010/main" val="8750259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hiswick House.-Term_statues_to_the_front_of_the_V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Chiswick House.-Venus_on_Doric_colum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3303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iswick_House_view_from_fore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1844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isbick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5859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hisbick House Gardens.-ñ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7247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hisbick House Gardens.-West London.-U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8773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iswick House.-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9414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hiswick House.-Londres.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1772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iswick House.-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3678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hiswick House.-Temp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3487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iswick House.-The  Brent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6053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iswick House.-The Bren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1614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iswick House.-The Palladian Bridg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08034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iswick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0293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iswick Hou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6598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iswick Hous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1272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iswick Hous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2835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2 Imagen" descr="Chiswick House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7486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iswick House.-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1119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iswick_House_.-ced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5169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2 Imagen" descr="Chiswick House Garden.-Great Londo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41296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hiswick House Garde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062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iswick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1356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iswick_House_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0413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TotalTime>
  <Words>2151</Words>
  <Application>Microsoft Office PowerPoint</Application>
  <PresentationFormat>Presentación en pantalla (4:3)</PresentationFormat>
  <Paragraphs>310</Paragraphs>
  <Slides>140</Slides>
  <Notes>119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140</vt:i4>
      </vt:variant>
    </vt:vector>
  </HeadingPairs>
  <TitlesOfParts>
    <vt:vector size="145" baseType="lpstr">
      <vt:lpstr>Calibri</vt:lpstr>
      <vt:lpstr>Century Schoolbook</vt:lpstr>
      <vt:lpstr>Wingdings</vt:lpstr>
      <vt:lpstr>Wingdings 2</vt:lpstr>
      <vt:lpstr>Default Theme</vt:lpstr>
      <vt:lpstr>EUROPA.-LA VUELTA AL MUNDO EN 885 JARDINES.-REINO UNIDO.- LONDRES </vt:lpstr>
      <vt:lpstr>ALEXANDRA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BATTERSEA PARK</vt:lpstr>
      <vt:lpstr>Presentación de PowerPoint</vt:lpstr>
      <vt:lpstr>Presentación de PowerPoint</vt:lpstr>
      <vt:lpstr>Presentación de PowerPoint</vt:lpstr>
      <vt:lpstr>Presentación de PowerPoint</vt:lpstr>
      <vt:lpstr>Presentación de PowerPoint</vt:lpstr>
      <vt:lpstr>Presentación de PowerPoint</vt:lpstr>
      <vt:lpstr>BROMPTON CEMENTERY</vt:lpstr>
      <vt:lpstr>Presentación de PowerPoint</vt:lpstr>
      <vt:lpstr>Presentación de PowerPoint</vt:lpstr>
      <vt:lpstr>Presentación de PowerPoint</vt:lpstr>
      <vt:lpstr>Presentación de PowerPoint</vt:lpstr>
      <vt:lpstr>Presentación de PowerPoint</vt:lpstr>
      <vt:lpstr>Presentación de PowerPoint</vt:lpstr>
      <vt:lpstr>BUCKINGHAM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BUSHY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PHYSIC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Chiswick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2018-03-09T09:27:37Z</dcterms:modified>
</cp:coreProperties>
</file>