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4"/>
  </p:notesMasterIdLst>
  <p:sldIdLst>
    <p:sldId id="256" r:id="rId2"/>
    <p:sldId id="257" r:id="rId3"/>
    <p:sldId id="258" r:id="rId4"/>
    <p:sldId id="415"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416"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 id="352"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5" r:id="rId113"/>
    <p:sldId id="366" r:id="rId114"/>
    <p:sldId id="367" r:id="rId115"/>
    <p:sldId id="368" r:id="rId116"/>
    <p:sldId id="369" r:id="rId117"/>
    <p:sldId id="370" r:id="rId118"/>
    <p:sldId id="371" r:id="rId119"/>
    <p:sldId id="372" r:id="rId120"/>
    <p:sldId id="373" r:id="rId121"/>
    <p:sldId id="374" r:id="rId122"/>
    <p:sldId id="375" r:id="rId123"/>
    <p:sldId id="376" r:id="rId124"/>
    <p:sldId id="377" r:id="rId125"/>
    <p:sldId id="378" r:id="rId126"/>
    <p:sldId id="379" r:id="rId127"/>
    <p:sldId id="380" r:id="rId128"/>
    <p:sldId id="381" r:id="rId129"/>
    <p:sldId id="382" r:id="rId130"/>
    <p:sldId id="383" r:id="rId131"/>
    <p:sldId id="384" r:id="rId132"/>
    <p:sldId id="385" r:id="rId133"/>
    <p:sldId id="386" r:id="rId134"/>
    <p:sldId id="387" r:id="rId135"/>
    <p:sldId id="388" r:id="rId136"/>
    <p:sldId id="389" r:id="rId137"/>
    <p:sldId id="390" r:id="rId138"/>
    <p:sldId id="391" r:id="rId139"/>
    <p:sldId id="392" r:id="rId140"/>
    <p:sldId id="393" r:id="rId141"/>
    <p:sldId id="394" r:id="rId142"/>
    <p:sldId id="395" r:id="rId143"/>
    <p:sldId id="396" r:id="rId144"/>
    <p:sldId id="397" r:id="rId145"/>
    <p:sldId id="398" r:id="rId146"/>
    <p:sldId id="399" r:id="rId147"/>
    <p:sldId id="400" r:id="rId148"/>
    <p:sldId id="401" r:id="rId149"/>
    <p:sldId id="402" r:id="rId150"/>
    <p:sldId id="403" r:id="rId151"/>
    <p:sldId id="404" r:id="rId152"/>
    <p:sldId id="405" r:id="rId153"/>
    <p:sldId id="417" r:id="rId154"/>
    <p:sldId id="406" r:id="rId155"/>
    <p:sldId id="407" r:id="rId156"/>
    <p:sldId id="408" r:id="rId157"/>
    <p:sldId id="409" r:id="rId158"/>
    <p:sldId id="410" r:id="rId159"/>
    <p:sldId id="411" r:id="rId160"/>
    <p:sldId id="412" r:id="rId161"/>
    <p:sldId id="413" r:id="rId162"/>
    <p:sldId id="414" r:id="rId1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presProps" Target="pres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873C2C-E983-4DB3-8714-35F1561E6EA4}"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6FD4A4-1F71-423A-B71A-F12793D0914F}" type="slidenum">
              <a:rPr lang="es-ES" smtClean="0"/>
              <a:t>‹Nº›</a:t>
            </a:fld>
            <a:endParaRPr lang="es-ES" dirty="0"/>
          </a:p>
        </p:txBody>
      </p:sp>
    </p:spTree>
    <p:extLst>
      <p:ext uri="{BB962C8B-B14F-4D97-AF65-F5344CB8AC3E}">
        <p14:creationId xmlns:p14="http://schemas.microsoft.com/office/powerpoint/2010/main" val="1539762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Physic Garden</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CE63A6-EFF1-4B0F-90C0-19BB0C162D5D}"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Physic Garden</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A21915-3FE3-4F9D-8CB1-A2A074AABD52}"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Physic Garden</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0AA892-6500-4960-BCC4-0ADAA0A05DAF}"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Physic Garden</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C9B2D2-9E11-4D91-BFA6-734BBAB076AD}"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Physic Garden</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3BE9D6-511C-46B7-B011-A1CFF2DE36E9}"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Physic Garden</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3E16CF-7F70-43C5-9C34-34FB18205965}"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Physic Garden</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ABB06D-A826-4DC5-B0C2-C63312620A72}"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Physic Garden</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8C6C10-002D-4628-8AE6-CE370AF39C81}"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Physic Garden</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8D8FDE-3F3B-40E9-BFDF-BD8F266B5627}"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Physic Garden</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EB0B3E-D24D-4720-BE65-966BBFEEA648}"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Physic Garden</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587202-BABB-49F6-8D98-7A054CA557F7}"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Physic Gardens</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2779BC-70AA-4AEE-92F7-0EA94EDC51F8}"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Physic Garden</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C92C8B-9715-45BA-863D-87AD80BA4611}"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Physic Garden</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3EAD2F-3E2D-4EAA-956E-70A41487EB1D}"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Physic Garden</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E3690B-52B3-4641-8C6E-2D70088C186F}"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Physic Garden</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752156-C906-44A2-A20F-3747B99ADAA0}"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Physic Gardens</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4552FA-2016-4A31-9CAF-3039BEB8AD88}"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Physic Garden</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235146-33B5-42FE-804D-B8FFD31861A6}"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Chelsea Physic Gardens</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42148F-6B64-48B7-B97D-F399E69212DE}"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Chiswick House.-Inigo Jones Gateway</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B7FC82-8EF3-40CD-8A87-A884B1EA9DFA}"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Chiswick House.-The Brenta</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E2A894-FB50-42C0-B1DF-BA3EF2862453}"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Chiswik House.-The Brenta</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99B3B4-FCF2-4907-9253-0CB8C60B623B}"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Chiswick House.-Antic Bridge</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41A652-B934-4678-8B59-9BC6AA0370AA}"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Chiswick House.-Temple</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8CCA35-64C1-447D-BAA6-06F88D04733A}"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Chiswick House.-Obelisco</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91A58C-7BAC-4B9E-9C98-3924C19C2CCC}"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Chiswick House.-</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1E612E-426C-4D41-BFFF-7C51BBA2621E}"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Chiswick House.-Cascade de William Kent</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54C4EE-50F0-4DA4-BAF0-8D3F9A0F4782}"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Chiswick House</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15BC9E-004A-44E2-ADF3-23FCBA92CE9B}"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Chiswick House</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C854B9-C18C-42AB-98F1-28C200E6E889}"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Chiswick House</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EEADFB-6C49-4D73-9A91-2891B670844E}"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Chiswick House</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B6ED5F-FABB-4621-A4BB-9E4EF89B35F0}"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Chiswick House</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FBBF15-E6A8-4A5E-88E8-0F33A4814418}"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Chiswick House.-Conservatory</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E978EE-0ACE-410D-AF36-E2DFEF5A9E31}"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Chiswick House</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02A77C-C5D5-4C46-A7BF-5FF9AEC5EC5C}"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Chiswick House</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CF5160-E802-4B7E-807A-185A4EE60DC2}"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Green Park</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3DFD29-1F77-437E-AEFE-0CD0A92F8F39}"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Green Park</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836B04-6F94-4534-A55F-A5902CBDAAFF}"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Green Park</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EB664D-004D-496F-9537-D547783B0B7D}"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Green Park</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987741-F72C-4E20-A7FE-AF72E27FBEA6}"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Green Park</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099E7C-E473-4D5D-9325-B7257CAC9208}"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Green Park.-</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FBF3BEE-703B-4E53-8067-9D41573FD275}"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Green Park</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D1F3AB-4651-44C5-8223-F8C1F85B7511}"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Green Park</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2A535F-0AE4-4F4A-B77A-AE3B9C976F50}"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Green Park</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BA9EC2-7DB6-4496-B4EA-91664554187F}"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Green Park</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99DA5A-30D0-4E73-BD30-14B3D4907EDB}"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Holland Park</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72C569-AB70-4E51-BFA2-FCA1DDADEE30}"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Holland Park</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46F75B-F55E-4CF0-8D80-2F24F8A0A706}"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Holland Park</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02B27C-5D27-470C-9B6D-3B3E7C5E73A2}"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Holland Park</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B1A5E0-FDDC-4B4D-94B5-5AB4336D6BB7}"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Holland Partk</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057348-1487-4DB2-83B5-91524164EA0C}"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Holland Park</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A8DADAC-B833-4506-82A8-0159AAB77F61}"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Holland Park</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5F93B9-3C15-4AE0-8183-099688C256D5}"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Holland Park</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3A1DD3-A8EC-49C5-80B6-B05784275D9F}"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Holland Park</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6E81A4-F690-4CB0-9749-2F597192944D}"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Holland Park</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6A7AD1-A86F-444E-9E09-8770A1FC316B}"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Holland Park.-Formal Gardens</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E78472-57D5-490B-B33A-1609088AB959}"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Holland Park</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F454E7-3FD3-4168-9DF0-E773CEE894DA}"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Holland Park</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5F66D2-32A5-428A-9CC8-A9609FF51185}"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Holland Park</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5BCC7F-C5F5-4050-9BE3-B7CA45FFBAAD}"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Holland Park.-Lord Holland</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667DBC-18F6-4328-8DB0-D98E205187C0}"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Holland Park</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562D33-3FF8-4BBB-8390-18DCA6F96E7F}"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Holland Park</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D05E32-56DA-47BA-B1D3-57F142B50C60}"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Holland Park</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1D4A07-8E84-44CD-AAD2-3078CCB48295}"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Holland Park</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7E7FE1-B2A2-4C54-B299-4A6BF750F322}"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Holland Park</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E1E827-B664-45C8-83D3-3480FCA645F2}"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Holland Park</a:t>
            </a:r>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A12072-7F86-41CF-AD79-4F3CB3E2879F}"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Hyde Park</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099387-94AC-4C5E-AED3-621D404E1A3D}"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Hyde Park</a:t>
            </a:r>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CFCB5C-2EA1-4270-8D80-EEA448AC7F8E}"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Hyde Park</a:t>
            </a:r>
          </a:p>
        </p:txBody>
      </p:sp>
      <p:sp>
        <p:nvSpPr>
          <p:cNvPr id="239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7D8D88-8823-44D2-8432-C8D078623CB8}"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Hyde Park.-Italian Garden</a:t>
            </a:r>
          </a:p>
        </p:txBody>
      </p:sp>
      <p:sp>
        <p:nvSpPr>
          <p:cNvPr id="240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22A3550-9333-47B6-9173-B5B00454A9B6}"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Hyde Park.-Speakers Corner</a:t>
            </a:r>
          </a:p>
        </p:txBody>
      </p:sp>
      <p:sp>
        <p:nvSpPr>
          <p:cNvPr id="241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3ADE2D-38B6-40CB-8AC7-1022BC1CE5A3}"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Hyde Park.-Tumbonas</a:t>
            </a:r>
          </a:p>
        </p:txBody>
      </p:sp>
      <p:sp>
        <p:nvSpPr>
          <p:cNvPr id="242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4376EE-1174-4AD8-9BC0-717BC2D230B9}"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Hyde Park</a:t>
            </a:r>
          </a:p>
        </p:txBody>
      </p:sp>
      <p:sp>
        <p:nvSpPr>
          <p:cNvPr id="243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35D2AE5-5C84-4944-94C8-4F8DBA10E8B8}"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Kensington Palace</a:t>
            </a:r>
          </a:p>
        </p:txBody>
      </p:sp>
      <p:sp>
        <p:nvSpPr>
          <p:cNvPr id="244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35CE3E-E7CF-44B1-A6CA-4B16BDCD8FBE}"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Kensington Palace.-Ilex aquifolia</a:t>
            </a:r>
          </a:p>
        </p:txBody>
      </p:sp>
      <p:sp>
        <p:nvSpPr>
          <p:cNvPr id="245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7EA531-BFB0-4DB9-8012-05945EC96BD8}"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Kensington Palace</a:t>
            </a:r>
          </a:p>
        </p:txBody>
      </p:sp>
      <p:sp>
        <p:nvSpPr>
          <p:cNvPr id="246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48030F-98A3-421B-9E00-5132EA0C645F}"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Kensington Palace</a:t>
            </a:r>
          </a:p>
        </p:txBody>
      </p:sp>
      <p:sp>
        <p:nvSpPr>
          <p:cNvPr id="247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A7BD15-2B9E-47AE-A816-4BC1CA43D322}"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Kensington Palace</a:t>
            </a:r>
          </a:p>
        </p:txBody>
      </p:sp>
      <p:sp>
        <p:nvSpPr>
          <p:cNvPr id="248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CEFC6A7-F5AC-49A5-8230-82959DDFAA60}"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Kensington Palace</a:t>
            </a:r>
          </a:p>
        </p:txBody>
      </p:sp>
      <p:sp>
        <p:nvSpPr>
          <p:cNvPr id="249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C41261-B341-4DAE-A8C1-1BDA1FD52719}"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Princess Diana Memorial</a:t>
            </a:r>
          </a:p>
        </p:txBody>
      </p:sp>
      <p:sp>
        <p:nvSpPr>
          <p:cNvPr id="250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B0CE2E-523B-4D52-AC4D-E47840EC7C1D}"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Kensington Palace</a:t>
            </a:r>
          </a:p>
        </p:txBody>
      </p:sp>
      <p:sp>
        <p:nvSpPr>
          <p:cNvPr id="251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746EE8-559F-4502-B202-4C1FB126BA6B}"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Kensington Palace</a:t>
            </a:r>
          </a:p>
        </p:txBody>
      </p:sp>
      <p:sp>
        <p:nvSpPr>
          <p:cNvPr id="252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15AD51-12C8-47DE-9D70-36870BC36990}"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53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548016-5041-4B12-8635-3E41AE498BDF}"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54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FDE799-AF82-4A9F-B52B-590BF8E355CA}"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56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B165D6-F3AD-4F3C-9E6B-1D82131D2875}"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Park.-Paseo Central</a:t>
            </a:r>
          </a:p>
        </p:txBody>
      </p:sp>
      <p:sp>
        <p:nvSpPr>
          <p:cNvPr id="257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FC511C-3490-4FFD-BA12-48B77AEE12CF}"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58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AC1E25-ADE1-4933-97DF-8D59ECF457F2}"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59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8D26E4-7FE8-478F-AB05-1EEF6BDF161F}"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60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D70A436-83E0-4B70-9D5C-B2C4E84C8A88}"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61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17E52D-767A-4ED7-B47C-2228F3D16DA4}"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62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0768A2-E43A-4E22-B2D8-0FFBFF179814}"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63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434C9B-B6B3-4D72-B33C-1400A3643EB4}"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64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4E32B1-66DC-4D4F-94C4-AB9EB673B31A}"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65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2C7C2D-C70F-45C0-B477-7021D35E58AC}"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66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BADF65-6C4C-473B-AEC2-E91362A0AF60}"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67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FB279D-05CC-40EE-A508-FC87FA16043C}"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68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F7148D-043B-4CE1-9855-6A88C8E033D6}"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69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874AF9-1BF9-4C24-863E-8F0FD07F07FB}"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70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FC1ABB-E97E-4FE5-93FC-C3F5D69AD5C7}"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71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877F43-2B14-4CB8-AE19-27619286FBFE}"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72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039413-0011-4480-BFD8-BDA59EBC0CFD}"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73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F40787-C1A4-48D3-BB7B-EC9CD9B31D9A}"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74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D57FF0-716A-49FC-A362-2486D9DA01C7}"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75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79F2EE-B4E0-4422-AF8C-339499B4069F}"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76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45F372-D53D-4611-A614-06C706C7F6C4}"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77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7411C2-386D-4059-97BE-A08A2AB0E1C9}"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78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E953BA-F615-4A65-81B1-63A11D79A958}"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79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202B9D-8C6C-4B18-B51F-E4BBE5F5757F}"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80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0AB08A-B7C8-4D02-BBDD-F6BB3BB600FD}"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81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43B30A-06AB-4562-A0DC-99FF207EA16B}"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82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E9732B-61C9-4E47-B1C9-008EFAE7AD89}"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83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A6D410-B931-4633-8454-055C2D778FFB}"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84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CC2688-606D-45D8-984C-19FE1638827D}"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Regent´s Park</a:t>
            </a:r>
          </a:p>
        </p:txBody>
      </p:sp>
      <p:sp>
        <p:nvSpPr>
          <p:cNvPr id="285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E94211-D3DD-441B-BBCA-E7C537673E83}"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286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0CF7DF-F11D-43F0-8D0D-F2FF224794A3}"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287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2E0C0A-2EB3-4207-99F3-97FE5A8CAF46}"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288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E303A2-2521-4E5B-9DD9-0199121D3ED5}"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289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CCC163-C542-4405-BDB4-A6D649AFF556}"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290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EE2348-7C37-473D-A5DE-6B5A9FDA6716}"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291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BFF3B19-D44D-4829-80EA-3C12ECF82317}" type="slidenum">
              <a:rPr lang="es-ES">
                <a:solidFill>
                  <a:prstClr val="black"/>
                </a:solidFill>
              </a:rPr>
              <a:pPr>
                <a:defRPr/>
              </a:pPr>
              <a:t>143</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292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E6342C-6D94-4158-9D45-BCFC792E0538}" type="slidenum">
              <a:rPr lang="es-ES">
                <a:solidFill>
                  <a:prstClr val="black"/>
                </a:solidFill>
              </a:rPr>
              <a:pPr>
                <a:defRPr/>
              </a:pPr>
              <a:t>144</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293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9E30FA-7D05-4442-B78A-76E80F149DE3}" type="slidenum">
              <a:rPr lang="es-ES">
                <a:solidFill>
                  <a:prstClr val="black"/>
                </a:solidFill>
              </a:rPr>
              <a:pPr>
                <a:defRPr/>
              </a:pPr>
              <a:t>145</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294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91F0407-C80D-4123-8CD7-92E9A88C9416}" type="slidenum">
              <a:rPr lang="es-ES">
                <a:solidFill>
                  <a:prstClr val="black"/>
                </a:solidFill>
              </a:rPr>
              <a:pPr>
                <a:defRPr/>
              </a:pPr>
              <a:t>146</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295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35D8D0-2C7C-4853-A31C-3F9FD45B4AA6}" type="slidenum">
              <a:rPr lang="es-ES">
                <a:solidFill>
                  <a:prstClr val="black"/>
                </a:solidFill>
              </a:rPr>
              <a:pPr>
                <a:defRPr/>
              </a:pPr>
              <a:t>147</a:t>
            </a:fld>
            <a:endParaRPr lang="es-ES" dirty="0">
              <a:solidFill>
                <a:prstClr val="black"/>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296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BE9656-5246-4D48-A909-93576B064EA2}" type="slidenum">
              <a:rPr lang="es-ES">
                <a:solidFill>
                  <a:prstClr val="black"/>
                </a:solidFill>
              </a:rPr>
              <a:pPr>
                <a:defRPr/>
              </a:pPr>
              <a:t>149</a:t>
            </a:fld>
            <a:endParaRPr lang="es-ES" dirty="0">
              <a:solidFill>
                <a:prstClr val="black"/>
              </a:solidFil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297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30A2BD-3C30-4D8B-B70D-A894A2A18BA8}" type="slidenum">
              <a:rPr lang="es-ES">
                <a:solidFill>
                  <a:prstClr val="black"/>
                </a:solidFill>
              </a:rPr>
              <a:pPr>
                <a:defRPr/>
              </a:pPr>
              <a:t>150</a:t>
            </a:fld>
            <a:endParaRPr lang="es-ES" dirty="0">
              <a:solidFill>
                <a:prstClr val="black"/>
              </a:solidFil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St.James Park</a:t>
            </a:r>
          </a:p>
        </p:txBody>
      </p:sp>
      <p:sp>
        <p:nvSpPr>
          <p:cNvPr id="299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06A249-7C29-47EC-827E-4DAD8AFF8639}" type="slidenum">
              <a:rPr lang="es-ES">
                <a:solidFill>
                  <a:prstClr val="black"/>
                </a:solidFill>
              </a:rPr>
              <a:pPr>
                <a:defRPr/>
              </a:pPr>
              <a:t>151</a:t>
            </a:fld>
            <a:endParaRPr lang="es-ES" dirty="0">
              <a:solidFill>
                <a:prstClr val="black"/>
              </a:solidFill>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300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7A74B9-347D-4157-88CF-462854B30B25}" type="slidenum">
              <a:rPr lang="es-ES">
                <a:solidFill>
                  <a:prstClr val="black"/>
                </a:solidFill>
              </a:rPr>
              <a:pPr>
                <a:defRPr/>
              </a:pPr>
              <a:t>154</a:t>
            </a:fld>
            <a:endParaRPr lang="es-ES" dirty="0">
              <a:solidFill>
                <a:prstClr val="black"/>
              </a:solidFill>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1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301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988564-5FC5-4631-B4D2-947D79D95E91}" type="slidenum">
              <a:rPr lang="es-ES">
                <a:solidFill>
                  <a:prstClr val="black"/>
                </a:solidFill>
              </a:rPr>
              <a:pPr>
                <a:defRPr/>
              </a:pPr>
              <a:t>156</a:t>
            </a:fld>
            <a:endParaRPr lang="es-ES" dirty="0">
              <a:solidFill>
                <a:prstClr val="black"/>
              </a:solidFill>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302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15ACAF-9523-4716-8473-D3D2C076B408}" type="slidenum">
              <a:rPr lang="es-ES">
                <a:solidFill>
                  <a:prstClr val="black"/>
                </a:solidFill>
              </a:rPr>
              <a:pPr>
                <a:defRPr/>
              </a:pPr>
              <a:t>157</a:t>
            </a:fld>
            <a:endParaRPr lang="es-ES" dirty="0">
              <a:solidFill>
                <a:prstClr val="black"/>
              </a:solidFill>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3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Thomas Barrier</a:t>
            </a:r>
          </a:p>
        </p:txBody>
      </p:sp>
      <p:sp>
        <p:nvSpPr>
          <p:cNvPr id="303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FBD403-3F45-4921-9284-D85B61EFC60C}" type="slidenum">
              <a:rPr lang="es-ES">
                <a:solidFill>
                  <a:prstClr val="black"/>
                </a:solidFill>
              </a:rPr>
              <a:pPr>
                <a:defRPr/>
              </a:pPr>
              <a:t>158</a:t>
            </a:fld>
            <a:endParaRPr lang="es-ES" dirty="0">
              <a:solidFill>
                <a:prstClr val="black"/>
              </a:solidFill>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304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A1B06D-9000-45B5-B2D0-C0550786FB35}" type="slidenum">
              <a:rPr lang="es-ES">
                <a:solidFill>
                  <a:prstClr val="black"/>
                </a:solidFill>
              </a:rPr>
              <a:pPr>
                <a:defRPr/>
              </a:pPr>
              <a:t>159</a:t>
            </a:fld>
            <a:endParaRPr lang="es-ES" dirty="0">
              <a:solidFill>
                <a:prstClr val="black"/>
              </a:solidFill>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5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305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DB218A-8711-4450-99E0-ED68E9E39DF2}" type="slidenum">
              <a:rPr lang="es-ES">
                <a:solidFill>
                  <a:prstClr val="black"/>
                </a:solidFill>
              </a:rPr>
              <a:pPr>
                <a:defRPr/>
              </a:pPr>
              <a:t>160</a:t>
            </a:fld>
            <a:endParaRPr lang="es-ES" dirty="0">
              <a:solidFill>
                <a:prstClr val="black"/>
              </a:solidFill>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6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306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914DC7-9A19-4B4D-B136-B02741DC1689}" type="slidenum">
              <a:rPr lang="es-ES">
                <a:solidFill>
                  <a:prstClr val="black"/>
                </a:solidFill>
              </a:rPr>
              <a:pPr>
                <a:defRPr/>
              </a:pPr>
              <a:t>161</a:t>
            </a:fld>
            <a:endParaRPr lang="es-ES" dirty="0">
              <a:solidFill>
                <a:prstClr val="black"/>
              </a:solidFill>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Thames Barrier</a:t>
            </a:r>
          </a:p>
        </p:txBody>
      </p:sp>
      <p:sp>
        <p:nvSpPr>
          <p:cNvPr id="307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A1DC5D-61CF-4F5C-BB51-4B7CD01826DB}" type="slidenum">
              <a:rPr lang="es-ES">
                <a:solidFill>
                  <a:prstClr val="black"/>
                </a:solidFill>
              </a:rPr>
              <a:pPr>
                <a:defRPr/>
              </a:pPr>
              <a:t>162</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90456" cy="2160240"/>
          </a:xfrm>
        </p:spPr>
        <p:txBody>
          <a:bodyPr>
            <a:normAutofit fontScale="90000"/>
          </a:bodyPr>
          <a:lstStyle/>
          <a:p>
            <a:r>
              <a:rPr lang="es-ES" sz="3600" dirty="0"/>
              <a:t>EUROPA.-LA VUELTA AL MUNDO EN 885 JARDINES.-REINO UNIDO.-</a:t>
            </a:r>
            <a:br>
              <a:rPr lang="es-ES" sz="3600" dirty="0"/>
            </a:br>
            <a:r>
              <a:rPr lang="es-ES" sz="3600" dirty="0"/>
              <a:t>LONDRES.-A</a:t>
            </a:r>
            <a:br>
              <a:rPr lang="es-ES" dirty="0"/>
            </a:br>
            <a:endParaRPr lang="es-ES" dirty="0"/>
          </a:p>
        </p:txBody>
      </p:sp>
      <p:sp>
        <p:nvSpPr>
          <p:cNvPr id="3" name="2 Subtítulo"/>
          <p:cNvSpPr>
            <a:spLocks noGrp="1"/>
          </p:cNvSpPr>
          <p:nvPr>
            <p:ph type="subTitle" idx="1"/>
          </p:nvPr>
        </p:nvSpPr>
        <p:spPr>
          <a:xfrm>
            <a:off x="4427984" y="4437112"/>
            <a:ext cx="4390256"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Chelsea Physic Garden</a:t>
            </a:r>
          </a:p>
        </p:txBody>
      </p:sp>
      <p:sp>
        <p:nvSpPr>
          <p:cNvPr id="7171" name="2 Marcador de contenido"/>
          <p:cNvSpPr>
            <a:spLocks noGrp="1"/>
          </p:cNvSpPr>
          <p:nvPr>
            <p:ph sz="quarter" idx="1"/>
          </p:nvPr>
        </p:nvSpPr>
        <p:spPr/>
        <p:txBody>
          <a:bodyPr/>
          <a:lstStyle/>
          <a:p>
            <a:pPr eaLnBrk="1" hangingPunct="1"/>
            <a:r>
              <a:rPr lang="es-ES" sz="2400" dirty="0"/>
              <a:t>El </a:t>
            </a:r>
            <a:r>
              <a:rPr lang="es-ES" sz="2400" b="1" dirty="0"/>
              <a:t>Jardín Botánico de Chelsea</a:t>
            </a:r>
            <a:r>
              <a:rPr lang="es-ES" sz="2400" dirty="0"/>
              <a:t> (The Chelsea Physic Garden) fue fundado como el Jardín de los Boticarios, en el barrio londinense de Chelsea, en 1673. </a:t>
            </a:r>
          </a:p>
          <a:p>
            <a:pPr eaLnBrk="1" hangingPunct="1"/>
            <a:r>
              <a:rPr lang="es-ES" sz="2400" dirty="0"/>
              <a:t>(La palabra ‘Physic’ se usa aquí en referencia a las ciencias curativas). Es el segundo jardín botánico más antiguo de Inglaterra, después del Jardín Botánico de la Universidad de Oxford, que fue fundado en 1621.</a:t>
            </a:r>
          </a:p>
          <a:p>
            <a:pPr eaLnBrk="1" hangingPunct="1"/>
            <a:r>
              <a:rPr lang="es-ES" sz="2400" dirty="0"/>
              <a:t>En su interior se conserva el más antiguo jardín de Inglaterra dedicado a las plantas alpinas. </a:t>
            </a:r>
          </a:p>
          <a:p>
            <a:pPr eaLnBrk="1" hangingPunct="1"/>
            <a:endParaRPr lang="es-ES" dirty="0"/>
          </a:p>
        </p:txBody>
      </p:sp>
    </p:spTree>
    <p:extLst>
      <p:ext uri="{BB962C8B-B14F-4D97-AF65-F5344CB8AC3E}">
        <p14:creationId xmlns:p14="http://schemas.microsoft.com/office/powerpoint/2010/main" val="2851319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476250"/>
            <a:ext cx="7041976" cy="5543550"/>
          </a:xfrm>
        </p:spPr>
        <p:txBody>
          <a:bodyPr>
            <a:normAutofit/>
          </a:bodyPr>
          <a:lstStyle/>
          <a:p>
            <a:pPr eaLnBrk="1" hangingPunct="1"/>
            <a:r>
              <a:rPr lang="es-ES" sz="2400" dirty="0"/>
              <a:t>Igualmente, el mayor olivo de Gran Bretaña está en este Jardín, protegido por sus altas paredes de ladrillo, junto con lo que, sin duda, es la vid cultivada en el exterior más al norte de todo el mundo. </a:t>
            </a:r>
          </a:p>
          <a:p>
            <a:pPr eaLnBrk="1" hangingPunct="1"/>
            <a:r>
              <a:rPr lang="es-ES" sz="2400" dirty="0"/>
              <a:t>Celosamente mantenido por la Society of Apothecaries, el Jardín fue abierto al público por primera vez en 1983.</a:t>
            </a:r>
          </a:p>
          <a:p>
            <a:pPr eaLnBrk="1" hangingPunct="1"/>
            <a:r>
              <a:rPr lang="es-ES" sz="2400" dirty="0"/>
              <a:t>La "Society of Apothecaries", instaló inicialmente el Jardín en un jardín prestado por Sir John Danver en Chelsea, Londres. Esta casa, llamada Casa de Danver, estaba junto a la mansión que una vez perteneció a Sir Thomas More.</a:t>
            </a:r>
          </a:p>
        </p:txBody>
      </p:sp>
    </p:spTree>
    <p:extLst>
      <p:ext uri="{BB962C8B-B14F-4D97-AF65-F5344CB8AC3E}">
        <p14:creationId xmlns:p14="http://schemas.microsoft.com/office/powerpoint/2010/main" val="2116872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La Casa Danver fue derruida en 1696 para dejar espacio para la construcción de la calle Danvers.</a:t>
            </a:r>
          </a:p>
          <a:p>
            <a:r>
              <a:rPr lang="es-ES" dirty="0"/>
              <a:t>En 1713 el doctor Hans Sloane adquirió de Charles Cheyne la finca solariega de Chelsea, de aproximadamente 1.6 hectáreas, arrendándola en 1722 a la Society of Apothecaries por 5 libras anuales a perpetuidad, con la única condición de que el Jardín suministrara a la Royal Society, de quien era uno de sus directores, 50 herbarios por año, hasta un total de 2.000 plantas.</a:t>
            </a:r>
          </a:p>
          <a:p>
            <a:r>
              <a:rPr lang="es-ES" dirty="0"/>
              <a:t>Así comenzó la edad de oro del Jardín Botánico de Chelsea, bajo la dirección de Philip Miller (1722–1770), cuando se convirtió en el jardín mejor provisto del mundo.. </a:t>
            </a:r>
          </a:p>
          <a:p>
            <a:endParaRPr lang="es-ES" dirty="0"/>
          </a:p>
        </p:txBody>
      </p:sp>
    </p:spTree>
    <p:extLst>
      <p:ext uri="{BB962C8B-B14F-4D97-AF65-F5344CB8AC3E}">
        <p14:creationId xmlns:p14="http://schemas.microsoft.com/office/powerpoint/2010/main" val="918980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813"/>
            <a:ext cx="7041976" cy="5614987"/>
          </a:xfrm>
        </p:spPr>
        <p:txBody>
          <a:bodyPr>
            <a:normAutofit/>
          </a:bodyPr>
          <a:lstStyle/>
          <a:p>
            <a:pPr marL="274320" indent="-274320" eaLnBrk="1" fontAlgn="auto" hangingPunct="1">
              <a:spcBef>
                <a:spcPts val="580"/>
              </a:spcBef>
              <a:spcAft>
                <a:spcPts val="0"/>
              </a:spcAft>
              <a:buFont typeface="Wingdings 2"/>
              <a:buChar char=""/>
              <a:defRPr/>
            </a:pPr>
            <a:r>
              <a:rPr lang="es-ES" dirty="0"/>
              <a:t>El mayor acontecimiento del programa de intercambio de semillas se considera que es la introducción del algodón en la antigua colonia americana de Georgia y, más recientemente, la difusión mundial de la vinca de Madagascar (Catharanthus roseus).</a:t>
            </a:r>
          </a:p>
        </p:txBody>
      </p:sp>
    </p:spTree>
    <p:extLst>
      <p:ext uri="{BB962C8B-B14F-4D97-AF65-F5344CB8AC3E}">
        <p14:creationId xmlns:p14="http://schemas.microsoft.com/office/powerpoint/2010/main" val="1776600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3 Imagen" descr="Chelsea Phisic Gardens.-sunny-seat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1946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Chelsea Physic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0893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The Chelsea garden-border-path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521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Chelsea Physic Gar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92471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3 Imagen" descr="Chelsea Physic Garden.-Border-garden-bed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2517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Chelsea Physic Garden.-Long-gravel-path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231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Chelsea Physic Garden.-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20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Chelsea Physic Garden.-lush-woodland-path-planting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134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Chelsea Physic Garden.-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32894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Chelsea Physic Garden.-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6836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Chelsea Physic Garden.-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95554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Chelsea Physic Garden.-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48722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Chelsea Physic Garden.-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71938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chelsea Physic Garden.-x8.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15483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Chelsea Physic Garden.-x9.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5277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Chelsea Physic Garden.-x10.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24307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Chelsea Physic Garden.-x1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83429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Chelsea Physic Gardens.-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3229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Chelsea-physic-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85224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Título"/>
          <p:cNvSpPr>
            <a:spLocks noGrp="1"/>
          </p:cNvSpPr>
          <p:nvPr>
            <p:ph type="title"/>
          </p:nvPr>
        </p:nvSpPr>
        <p:spPr/>
        <p:txBody>
          <a:bodyPr/>
          <a:lstStyle/>
          <a:p>
            <a:pPr eaLnBrk="1" hangingPunct="1"/>
            <a:r>
              <a:rPr lang="es-ES" dirty="0"/>
              <a:t>Chiswick House</a:t>
            </a:r>
          </a:p>
        </p:txBody>
      </p:sp>
      <p:sp>
        <p:nvSpPr>
          <p:cNvPr id="3" name="2 Marcador de contenido"/>
          <p:cNvSpPr>
            <a:spLocks noGrp="1"/>
          </p:cNvSpPr>
          <p:nvPr>
            <p:ph sz="quarter" idx="1"/>
          </p:nvPr>
        </p:nvSpPr>
        <p:spPr/>
        <p:txBody>
          <a:bodyPr>
            <a:normAutofit lnSpcReduction="10000"/>
          </a:bodyPr>
          <a:lstStyle/>
          <a:p>
            <a:pPr marL="274320" indent="-274320" eaLnBrk="1" fontAlgn="auto" hangingPunct="1">
              <a:spcBef>
                <a:spcPts val="580"/>
              </a:spcBef>
              <a:spcAft>
                <a:spcPts val="0"/>
              </a:spcAft>
              <a:buFont typeface="Wingdings 2"/>
              <a:buChar char=""/>
              <a:defRPr/>
            </a:pPr>
            <a:r>
              <a:rPr lang="es-ES" sz="2400" b="1" dirty="0"/>
              <a:t>Chiswick House</a:t>
            </a:r>
            <a:r>
              <a:rPr lang="es-ES" sz="2400" dirty="0"/>
              <a:t> es una villa palladiana en Burlington Lane, Londres, Inglaterra. </a:t>
            </a:r>
          </a:p>
          <a:p>
            <a:pPr marL="274320" indent="-274320" eaLnBrk="1" fontAlgn="auto" hangingPunct="1">
              <a:spcBef>
                <a:spcPts val="580"/>
              </a:spcBef>
              <a:spcAft>
                <a:spcPts val="0"/>
              </a:spcAft>
              <a:buFont typeface="Wingdings 2"/>
              <a:buChar char=""/>
              <a:defRPr/>
            </a:pPr>
            <a:r>
              <a:rPr lang="es-ES" sz="2400" dirty="0"/>
              <a:t>La casa perteneció a Richard Boyle, mejor conocido como </a:t>
            </a:r>
            <a:r>
              <a:rPr lang="es-ES" sz="2400" i="1" dirty="0"/>
              <a:t>Lord Burlington</a:t>
            </a:r>
            <a:r>
              <a:rPr lang="es-ES" sz="2400" dirty="0"/>
              <a:t>, cuyo buen gusto y conocimientos de arquitectura son frecuentemente reconocidos.</a:t>
            </a:r>
          </a:p>
          <a:p>
            <a:pPr marL="274320" indent="-274320" eaLnBrk="1" fontAlgn="auto" hangingPunct="1">
              <a:spcBef>
                <a:spcPts val="580"/>
              </a:spcBef>
              <a:spcAft>
                <a:spcPts val="0"/>
              </a:spcAft>
              <a:buFont typeface="Wingdings 2"/>
              <a:buChar char=""/>
              <a:defRPr/>
            </a:pPr>
            <a:r>
              <a:rPr lang="es-ES" sz="2400" dirty="0"/>
              <a:t> El conde-arquitecto la diseñó en 1729 con jardines copiados de William Kent. </a:t>
            </a:r>
          </a:p>
          <a:p>
            <a:pPr marL="274320" indent="-274320" eaLnBrk="1" fontAlgn="auto" hangingPunct="1">
              <a:spcBef>
                <a:spcPts val="580"/>
              </a:spcBef>
              <a:spcAft>
                <a:spcPts val="0"/>
              </a:spcAft>
              <a:buFont typeface="Wingdings 2"/>
              <a:buChar char=""/>
              <a:defRPr/>
            </a:pPr>
            <a:r>
              <a:rPr lang="es-ES" sz="2400" dirty="0"/>
              <a:t>La hija de Burlington, Charlotte, contrajo matrimonio con William Cavendish, cuarto duque de Devonshire, y la casa y los jardines pasaron a la familia Cavendish luego de su temprana muerte</a:t>
            </a:r>
            <a:r>
              <a:rPr lang="es-ES" dirty="0"/>
              <a:t>.</a:t>
            </a:r>
          </a:p>
        </p:txBody>
      </p:sp>
    </p:spTree>
    <p:extLst>
      <p:ext uri="{BB962C8B-B14F-4D97-AF65-F5344CB8AC3E}">
        <p14:creationId xmlns:p14="http://schemas.microsoft.com/office/powerpoint/2010/main" val="5675695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2 Marcador de contenido"/>
          <p:cNvSpPr>
            <a:spLocks noGrp="1"/>
          </p:cNvSpPr>
          <p:nvPr>
            <p:ph sz="quarter" idx="1"/>
          </p:nvPr>
        </p:nvSpPr>
        <p:spPr>
          <a:xfrm>
            <a:off x="914400" y="404813"/>
            <a:ext cx="7185992" cy="5614987"/>
          </a:xfrm>
        </p:spPr>
        <p:txBody>
          <a:bodyPr>
            <a:normAutofit fontScale="92500"/>
          </a:bodyPr>
          <a:lstStyle/>
          <a:p>
            <a:pPr eaLnBrk="1" hangingPunct="1"/>
            <a:r>
              <a:rPr lang="es-ES" sz="2400" dirty="0"/>
              <a:t>El remanente de los jardines italianos originales ocupa un área abierta al norte de la villa. </a:t>
            </a:r>
          </a:p>
          <a:p>
            <a:pPr eaLnBrk="1" hangingPunct="1"/>
            <a:r>
              <a:rPr lang="es-ES" sz="2400" dirty="0"/>
              <a:t>Varios magníficos cedros, (</a:t>
            </a:r>
            <a:r>
              <a:rPr lang="es-ES" sz="2400" i="1" dirty="0"/>
              <a:t>Cedrus libani</a:t>
            </a:r>
            <a:r>
              <a:rPr lang="es-ES" sz="2400" dirty="0"/>
              <a:t> Barrel. ) forman el perímetro de un semicírculo que encierra a la fachada norte. Estos árboles crecieron de semillas traídas de los cedros plantados en 1683 en el Jardín de Chelsea, en Londres, aunque la última de las plantas originales murió en 1904.</a:t>
            </a:r>
          </a:p>
          <a:p>
            <a:pPr eaLnBrk="1" hangingPunct="1"/>
            <a:r>
              <a:rPr lang="es-ES" sz="2400" dirty="0"/>
              <a:t>La presencia de otras plantas mediterráneas como los cipreses, y el diseño geométrico del jardín italiano, diseñado inicialmente por Charles Bridgeman, contrastan fuertemente con el resto del jardín, obra del arquitecto y paisajista William Kent, cuyo diseño fue uno de los precursores del futuro estilo de "jardín inglés".</a:t>
            </a:r>
          </a:p>
          <a:p>
            <a:pPr eaLnBrk="1" hangingPunct="1"/>
            <a:endParaRPr lang="es-ES" dirty="0"/>
          </a:p>
        </p:txBody>
      </p:sp>
    </p:spTree>
    <p:extLst>
      <p:ext uri="{BB962C8B-B14F-4D97-AF65-F5344CB8AC3E}">
        <p14:creationId xmlns:p14="http://schemas.microsoft.com/office/powerpoint/2010/main" val="41377900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Chiswick House.-Inigo Gatewa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79701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Chiswick House.-The  Brenta.-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81150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Chiswick House.-The Bren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73184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Chiswick House.-Clasic Bri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40131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Chiswick House.-Temple.-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5586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Chiswick House.-Temple.-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74007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Chiswick House.-Temp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51656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Chiswick House.-The Cascade by William Ke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92472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Chiswick House.-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10736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Chiswick House.-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43435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Chiswick House.-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12323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Chiswick House.-x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08257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Chiswick House.-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98049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Chiswick House.-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95511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Chiswick House.-Conservato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55618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Chisbick House Gardens.-ñ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20620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Chiswick House Garde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60608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Título"/>
          <p:cNvSpPr>
            <a:spLocks noGrp="1"/>
          </p:cNvSpPr>
          <p:nvPr>
            <p:ph type="title"/>
          </p:nvPr>
        </p:nvSpPr>
        <p:spPr/>
        <p:txBody>
          <a:bodyPr/>
          <a:lstStyle/>
          <a:p>
            <a:pPr eaLnBrk="1" hangingPunct="1"/>
            <a:r>
              <a:rPr lang="es-ES" dirty="0"/>
              <a:t>Green Park</a:t>
            </a:r>
          </a:p>
        </p:txBody>
      </p:sp>
      <p:sp>
        <p:nvSpPr>
          <p:cNvPr id="3" name="2 Marcador de contenido"/>
          <p:cNvSpPr>
            <a:spLocks noGrp="1"/>
          </p:cNvSpPr>
          <p:nvPr>
            <p:ph sz="quarter" idx="1"/>
          </p:nvPr>
        </p:nvSpPr>
        <p:spPr>
          <a:xfrm>
            <a:off x="914400" y="1447800"/>
            <a:ext cx="7185992" cy="5076825"/>
          </a:xfrm>
        </p:spPr>
        <p:txBody>
          <a:bodyPr>
            <a:normAutofit lnSpcReduction="10000"/>
          </a:bodyPr>
          <a:lstStyle/>
          <a:p>
            <a:pPr marL="274320" indent="-274320" eaLnBrk="1" fontAlgn="auto" hangingPunct="1">
              <a:spcBef>
                <a:spcPts val="580"/>
              </a:spcBef>
              <a:spcAft>
                <a:spcPts val="0"/>
              </a:spcAft>
              <a:buFont typeface="Wingdings 2"/>
              <a:buChar char=""/>
              <a:defRPr/>
            </a:pPr>
            <a:r>
              <a:rPr lang="es-ES" b="1" dirty="0"/>
              <a:t>Green Park</a:t>
            </a:r>
            <a:r>
              <a:rPr lang="es-ES" dirty="0"/>
              <a:t> (oficialmente The Green Park) es uno de los Parques Reales de Londres. </a:t>
            </a:r>
          </a:p>
          <a:p>
            <a:pPr marL="274320" indent="-274320" eaLnBrk="1" fontAlgn="auto" hangingPunct="1">
              <a:spcBef>
                <a:spcPts val="580"/>
              </a:spcBef>
              <a:spcAft>
                <a:spcPts val="0"/>
              </a:spcAft>
              <a:buFont typeface="Wingdings 2"/>
              <a:buChar char=""/>
              <a:defRPr/>
            </a:pPr>
            <a:r>
              <a:rPr lang="es-ES" dirty="0"/>
              <a:t>Con un área de extensión de 21 hectáreas, está ubicado entre el Hyde Park y el St. Jame´s Park.</a:t>
            </a:r>
          </a:p>
          <a:p>
            <a:pPr marL="274320" indent="-274320" eaLnBrk="1" fontAlgn="auto" hangingPunct="1">
              <a:spcBef>
                <a:spcPts val="580"/>
              </a:spcBef>
              <a:spcAft>
                <a:spcPts val="0"/>
              </a:spcAft>
              <a:buFont typeface="Wingdings 2"/>
              <a:buChar char=""/>
              <a:defRPr/>
            </a:pPr>
            <a:r>
              <a:rPr lang="es-ES" dirty="0"/>
              <a:t> Todos ellos juntos con el Kensington Gardens y los jardines de Buckingham Palace forman una casi continua explanada de tierra abierta llegando desde Whitehall y la Victoria Station hasta Kensington y Notting Hill.</a:t>
            </a:r>
          </a:p>
          <a:p>
            <a:pPr marL="274320" indent="-274320" eaLnBrk="1" fontAlgn="auto" hangingPunct="1">
              <a:spcBef>
                <a:spcPts val="580"/>
              </a:spcBef>
              <a:spcAft>
                <a:spcPts val="0"/>
              </a:spcAft>
              <a:buFont typeface="Wingdings 2"/>
              <a:buChar char=""/>
              <a:defRPr/>
            </a:pPr>
            <a:r>
              <a:rPr lang="es-ES" dirty="0"/>
              <a:t>En comparación con sus vecinos, Green Park no posee lagos ni estatuas o fuentes (exceptuando  el  Memorial de Pierre Granche), al contrario éste consiste de praderas con árboles.</a:t>
            </a:r>
          </a:p>
        </p:txBody>
      </p:sp>
    </p:spTree>
    <p:extLst>
      <p:ext uri="{BB962C8B-B14F-4D97-AF65-F5344CB8AC3E}">
        <p14:creationId xmlns:p14="http://schemas.microsoft.com/office/powerpoint/2010/main" val="2109615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Green Park.-x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48043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Green Park.-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65266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Green Park.-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2365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Green Park .-.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8478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Green Park .-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82386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Green Park .-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18575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Green-park.-x.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24641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Green_park_2__london_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36212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Green_Park,_London_-_DSC0426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26860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Green Park en Lond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82421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Green_Park,_London,_Engla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37976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Título"/>
          <p:cNvSpPr>
            <a:spLocks noGrp="1"/>
          </p:cNvSpPr>
          <p:nvPr>
            <p:ph type="title"/>
          </p:nvPr>
        </p:nvSpPr>
        <p:spPr/>
        <p:txBody>
          <a:bodyPr/>
          <a:lstStyle/>
          <a:p>
            <a:pPr eaLnBrk="1" hangingPunct="1"/>
            <a:r>
              <a:rPr lang="es-ES" dirty="0"/>
              <a:t>Holland Park</a:t>
            </a:r>
          </a:p>
        </p:txBody>
      </p:sp>
      <p:sp>
        <p:nvSpPr>
          <p:cNvPr id="61443" name="2 Marcador de contenido"/>
          <p:cNvSpPr>
            <a:spLocks noGrp="1"/>
          </p:cNvSpPr>
          <p:nvPr>
            <p:ph sz="quarter" idx="1"/>
          </p:nvPr>
        </p:nvSpPr>
        <p:spPr/>
        <p:txBody>
          <a:bodyPr>
            <a:normAutofit lnSpcReduction="10000"/>
          </a:bodyPr>
          <a:lstStyle/>
          <a:p>
            <a:pPr eaLnBrk="1" hangingPunct="1"/>
            <a:r>
              <a:rPr lang="es-ES" sz="2400" b="1" dirty="0"/>
              <a:t>Holland Park</a:t>
            </a:r>
            <a:r>
              <a:rPr lang="es-ES" sz="2400" dirty="0"/>
              <a:t> es un barrio y un parque público en el distrito de Kensington y Chelsea , en el centro oeste de Londres en Inglaterra. </a:t>
            </a:r>
          </a:p>
          <a:p>
            <a:pPr eaLnBrk="1" hangingPunct="1"/>
            <a:r>
              <a:rPr lang="es-ES" sz="2400" dirty="0"/>
              <a:t>Holland Park tiene fama de ser una zona próspera y de moda, conocido por atractivas casas victorianas grandes, y tiendas de alta clase y restaurantes. </a:t>
            </a:r>
          </a:p>
          <a:p>
            <a:pPr eaLnBrk="1" hangingPunct="1"/>
            <a:r>
              <a:rPr lang="es-ES" sz="2400" dirty="0"/>
              <a:t>Hay muchos destinos de compras populares situados alrededor de Holland Park, tales como High Street Kensington , Notting Hill , Holland Park Avenue, el mercado de Portobello , Westbourne Grove , la Cruz de Clarendon , y por carretera Ledbury.</a:t>
            </a:r>
          </a:p>
          <a:p>
            <a:pPr eaLnBrk="1" hangingPunct="1"/>
            <a:endParaRPr lang="es-ES" dirty="0"/>
          </a:p>
        </p:txBody>
      </p:sp>
    </p:spTree>
    <p:extLst>
      <p:ext uri="{BB962C8B-B14F-4D97-AF65-F5344CB8AC3E}">
        <p14:creationId xmlns:p14="http://schemas.microsoft.com/office/powerpoint/2010/main" val="32901929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2 Marcador de contenido"/>
          <p:cNvSpPr>
            <a:spLocks noGrp="1"/>
          </p:cNvSpPr>
          <p:nvPr>
            <p:ph sz="quarter" idx="1"/>
          </p:nvPr>
        </p:nvSpPr>
        <p:spPr>
          <a:xfrm>
            <a:off x="914400" y="620713"/>
            <a:ext cx="7185992" cy="5399087"/>
          </a:xfrm>
        </p:spPr>
        <p:txBody>
          <a:bodyPr>
            <a:normAutofit lnSpcReduction="10000"/>
          </a:bodyPr>
          <a:lstStyle/>
          <a:p>
            <a:pPr eaLnBrk="1" hangingPunct="1"/>
            <a:r>
              <a:rPr lang="es-ES" sz="2400" dirty="0"/>
              <a:t>Holland Park es de aproximadamente 22 hectáreas  en el área  y es considerado uno de los románticos y tranquilos parques más del centro de Londres.</a:t>
            </a:r>
          </a:p>
          <a:p>
            <a:pPr eaLnBrk="1" hangingPunct="1"/>
            <a:r>
              <a:rPr lang="es-ES" sz="2400" dirty="0"/>
              <a:t> La mitad norte más o menos del parque es bosque semi-salvaje, la sección central en torno a las ruinas de Holland House es más formal con varias zonas ajardinadas, y la sección sur se utiliza para el deporte. </a:t>
            </a:r>
          </a:p>
          <a:p>
            <a:pPr eaLnBrk="1" hangingPunct="1"/>
            <a:r>
              <a:rPr lang="es-ES" sz="2400" dirty="0"/>
              <a:t>Holland House es ahora una ruina parcial, de haber sido devastada por los bombardeos incendiarios en 1940 , pero las ruinas y los terrenos fueron comprados por el Consejo del Condado de Londres en 1952 desde el último propietario privado, el  6º Conde de Ilchester. </a:t>
            </a:r>
          </a:p>
        </p:txBody>
      </p:sp>
    </p:spTree>
    <p:extLst>
      <p:ext uri="{BB962C8B-B14F-4D97-AF65-F5344CB8AC3E}">
        <p14:creationId xmlns:p14="http://schemas.microsoft.com/office/powerpoint/2010/main" val="25340771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2 Marcador de contenido"/>
          <p:cNvSpPr>
            <a:spLocks noGrp="1"/>
          </p:cNvSpPr>
          <p:nvPr>
            <p:ph sz="quarter" idx="1"/>
          </p:nvPr>
        </p:nvSpPr>
        <p:spPr>
          <a:xfrm>
            <a:off x="914400" y="333375"/>
            <a:ext cx="7113984" cy="5686425"/>
          </a:xfrm>
        </p:spPr>
        <p:txBody>
          <a:bodyPr>
            <a:normAutofit lnSpcReduction="10000"/>
          </a:bodyPr>
          <a:lstStyle/>
          <a:p>
            <a:pPr eaLnBrk="1" hangingPunct="1"/>
            <a:r>
              <a:rPr lang="es-ES" sz="2400" dirty="0"/>
              <a:t>El parque contiene una famosa Orangerie , pistas de tenis, un jardín japonés , un albergue juvenil , uno de los mejor dotado de juegos para niños , ardillas </a:t>
            </a:r>
            <a:r>
              <a:rPr lang="es-ES" dirty="0"/>
              <a:t>e </a:t>
            </a:r>
            <a:r>
              <a:rPr lang="es-ES" sz="2400" dirty="0"/>
              <a:t>impresionantes pavos reales para un parque de Londres .</a:t>
            </a:r>
          </a:p>
          <a:p>
            <a:pPr eaLnBrk="1" hangingPunct="1"/>
            <a:r>
              <a:rPr lang="es-ES" sz="2400" dirty="0"/>
              <a:t> En 2010, el parque  realiza su trabajo en los próximos 12 meses para recuperar la zona de ortigas, etc., con el fin de crear otra zona de prados de flores silvestres y fauna.</a:t>
            </a:r>
          </a:p>
          <a:p>
            <a:pPr eaLnBrk="1" hangingPunct="1"/>
            <a:r>
              <a:rPr lang="es-ES" sz="2400" dirty="0"/>
              <a:t> Hoy en día los restos de la casa forman un telón de fondo para  Holland Park Theatre al aire libre, que es la casa de la Opera Holland Park . </a:t>
            </a:r>
          </a:p>
          <a:p>
            <a:pPr eaLnBrk="1" hangingPunct="1"/>
            <a:r>
              <a:rPr lang="es-ES" sz="2400" dirty="0"/>
              <a:t>El verde con techo del Instituto Libre se encuentra al sur. </a:t>
            </a:r>
          </a:p>
        </p:txBody>
      </p:sp>
    </p:spTree>
    <p:extLst>
      <p:ext uri="{BB962C8B-B14F-4D97-AF65-F5344CB8AC3E}">
        <p14:creationId xmlns:p14="http://schemas.microsoft.com/office/powerpoint/2010/main" val="6663775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Holland Park.-.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71867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2 Imagen" descr="Holland Park.-Arcades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80676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Holland Park.-Formal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82251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Holland Park.-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35499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Holland Park.-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39615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Holland Park.-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66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17236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Holland Park.-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35570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Holland Park.-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28004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Holland Park.-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634961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Holland Park.-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99644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Holland-Park-formal-garden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25754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Holland Park.-x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52231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Holland Park.-x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18407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2 Imagen" descr="Holland Park.-x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98295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Holland_park_lord_holla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080549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Holland-park-03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95551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Holland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74187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Holland Park.-6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638828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Holland Park.-Kyoto Garden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805362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Holland Park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74915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Holland Park.-Londre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395242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Título"/>
          <p:cNvSpPr>
            <a:spLocks noGrp="1"/>
          </p:cNvSpPr>
          <p:nvPr>
            <p:ph type="title"/>
          </p:nvPr>
        </p:nvSpPr>
        <p:spPr/>
        <p:txBody>
          <a:bodyPr/>
          <a:lstStyle/>
          <a:p>
            <a:pPr eaLnBrk="1" hangingPunct="1"/>
            <a:r>
              <a:rPr lang="es-ES" dirty="0"/>
              <a:t>Hyde Park</a:t>
            </a:r>
          </a:p>
        </p:txBody>
      </p:sp>
      <p:sp>
        <p:nvSpPr>
          <p:cNvPr id="3" name="2 Marcador de contenido"/>
          <p:cNvSpPr>
            <a:spLocks noGrp="1"/>
          </p:cNvSpPr>
          <p:nvPr>
            <p:ph sz="quarter" idx="1"/>
          </p:nvPr>
        </p:nvSpPr>
        <p:spPr>
          <a:xfrm>
            <a:off x="914400" y="1447800"/>
            <a:ext cx="7185992" cy="5149850"/>
          </a:xfrm>
        </p:spPr>
        <p:txBody>
          <a:bodyPr>
            <a:normAutofit/>
          </a:bodyPr>
          <a:lstStyle/>
          <a:p>
            <a:pPr marL="274320" indent="-274320" eaLnBrk="1" fontAlgn="auto" hangingPunct="1">
              <a:spcBef>
                <a:spcPts val="580"/>
              </a:spcBef>
              <a:spcAft>
                <a:spcPts val="0"/>
              </a:spcAft>
              <a:buFont typeface="Wingdings 2"/>
              <a:buChar char=""/>
              <a:defRPr/>
            </a:pPr>
            <a:r>
              <a:rPr lang="es-ES" b="1" dirty="0"/>
              <a:t>Hyde Park</a:t>
            </a:r>
            <a:r>
              <a:rPr lang="es-ES" dirty="0"/>
              <a:t> es uno de los parques más grandes en Londres central, Inglaterra y uno de los Parques Reales de Londres, famoso por su Speakers' Corner.</a:t>
            </a:r>
          </a:p>
          <a:p>
            <a:pPr marL="274320" indent="-274320" eaLnBrk="1" fontAlgn="auto" hangingPunct="1">
              <a:spcBef>
                <a:spcPts val="580"/>
              </a:spcBef>
              <a:spcAft>
                <a:spcPts val="0"/>
              </a:spcAft>
              <a:buFont typeface="Wingdings 2"/>
              <a:buChar char=""/>
              <a:defRPr/>
            </a:pPr>
            <a:r>
              <a:rPr lang="es-ES" dirty="0"/>
              <a:t>El parque está dividido en dos por el lago Serpentine.</a:t>
            </a:r>
          </a:p>
          <a:p>
            <a:pPr marL="274320" indent="-274320" eaLnBrk="1" fontAlgn="auto" hangingPunct="1">
              <a:spcBef>
                <a:spcPts val="580"/>
              </a:spcBef>
              <a:spcAft>
                <a:spcPts val="0"/>
              </a:spcAft>
              <a:buFont typeface="Wingdings 2"/>
              <a:buChar char=""/>
              <a:defRPr/>
            </a:pPr>
            <a:r>
              <a:rPr lang="es-ES" dirty="0"/>
              <a:t> El parque es contiguo con los Kensington Gardens; aunque a veces se asume que son parte de Hyde Park, los Kensington Gardens han estado técnicamente separados desde 1728, cuando la Reina Carolina hizo una división entre los dos.</a:t>
            </a:r>
          </a:p>
          <a:p>
            <a:pPr marL="274320" indent="-274320" eaLnBrk="1" fontAlgn="auto" hangingPunct="1">
              <a:spcBef>
                <a:spcPts val="580"/>
              </a:spcBef>
              <a:spcAft>
                <a:spcPts val="0"/>
              </a:spcAft>
              <a:buFont typeface="Wingdings 2"/>
              <a:buChar char=""/>
              <a:defRPr/>
            </a:pPr>
            <a:r>
              <a:rPr lang="es-ES" dirty="0"/>
              <a:t> </a:t>
            </a:r>
          </a:p>
        </p:txBody>
      </p:sp>
    </p:spTree>
    <p:extLst>
      <p:ext uri="{BB962C8B-B14F-4D97-AF65-F5344CB8AC3E}">
        <p14:creationId xmlns:p14="http://schemas.microsoft.com/office/powerpoint/2010/main" val="31153101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r>
              <a:rPr lang="es-ES" dirty="0"/>
              <a:t> Hyde Park tiene una dimensión de 140 ha. y los Kensington Gardens de 110 ha. resultando en un área total de 250 ha, haciéndolo más grande que el Principado de Mónaco 1,96 km². </a:t>
            </a:r>
          </a:p>
          <a:p>
            <a:endParaRPr lang="es-ES" dirty="0"/>
          </a:p>
        </p:txBody>
      </p:sp>
    </p:spTree>
    <p:extLst>
      <p:ext uri="{BB962C8B-B14F-4D97-AF65-F5344CB8AC3E}">
        <p14:creationId xmlns:p14="http://schemas.microsoft.com/office/powerpoint/2010/main" val="14871043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Hyde-Park.-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34568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Hyde park.-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81643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Hyde-park-london-england.-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498758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Hyde_Park_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25345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Hyde-Park-londo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260544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Hyde-Park-lond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291606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Hyde Park.-Speaker´s Corne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936143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Hyde Park.-Lond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734583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Hyde Park.-12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310509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1 Título"/>
          <p:cNvSpPr>
            <a:spLocks noGrp="1"/>
          </p:cNvSpPr>
          <p:nvPr>
            <p:ph type="title"/>
          </p:nvPr>
        </p:nvSpPr>
        <p:spPr/>
        <p:txBody>
          <a:bodyPr/>
          <a:lstStyle/>
          <a:p>
            <a:pPr eaLnBrk="1" hangingPunct="1"/>
            <a:r>
              <a:rPr lang="es-ES" dirty="0"/>
              <a:t>Kensington Palace</a:t>
            </a:r>
          </a:p>
        </p:txBody>
      </p:sp>
      <p:sp>
        <p:nvSpPr>
          <p:cNvPr id="96259" name="2 Marcador de contenido"/>
          <p:cNvSpPr>
            <a:spLocks noGrp="1"/>
          </p:cNvSpPr>
          <p:nvPr>
            <p:ph sz="quarter" idx="1"/>
          </p:nvPr>
        </p:nvSpPr>
        <p:spPr/>
        <p:txBody>
          <a:bodyPr/>
          <a:lstStyle/>
          <a:p>
            <a:pPr eaLnBrk="1" hangingPunct="1"/>
            <a:r>
              <a:rPr lang="es-ES" sz="2400" dirty="0"/>
              <a:t>El </a:t>
            </a:r>
            <a:r>
              <a:rPr lang="es-ES" sz="2400" b="1" dirty="0"/>
              <a:t>Palacio de Kensington</a:t>
            </a:r>
            <a:r>
              <a:rPr lang="es-ES" sz="2400" dirty="0"/>
              <a:t> es una residencia real, localizada en los jardines del mismo nombre, en la ciudad de Londres, Inglaterra. </a:t>
            </a:r>
          </a:p>
          <a:p>
            <a:pPr eaLnBrk="1" hangingPunct="1"/>
            <a:r>
              <a:rPr lang="es-ES" sz="2400" dirty="0"/>
              <a:t>En él se alojan varios miembros de la realeza británica como los Duques de Gloucester y el príncipe Michael de Kent. </a:t>
            </a:r>
          </a:p>
          <a:p>
            <a:pPr eaLnBrk="1" hangingPunct="1"/>
            <a:r>
              <a:rPr lang="es-ES" sz="2400" dirty="0"/>
              <a:t>Anteriormente también fue la residencia oficial hasta el día de su muerte de Diana, Princesa de Gales.</a:t>
            </a:r>
          </a:p>
          <a:p>
            <a:pPr eaLnBrk="1" hangingPunct="1"/>
            <a:r>
              <a:rPr lang="es-ES" sz="2400" dirty="0"/>
              <a:t> Actualmente está abierta al público una exposición fotográfica sobre la fallecida princesa</a:t>
            </a:r>
            <a:r>
              <a:rPr lang="es-ES" dirty="0"/>
              <a:t>.</a:t>
            </a:r>
          </a:p>
        </p:txBody>
      </p:sp>
    </p:spTree>
    <p:extLst>
      <p:ext uri="{BB962C8B-B14F-4D97-AF65-F5344CB8AC3E}">
        <p14:creationId xmlns:p14="http://schemas.microsoft.com/office/powerpoint/2010/main" val="16769296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Kensington-2006-A-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500149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Kensington Palace.-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52326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Kensington Palace.-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443979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Kensington palace garden.-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824703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Kensington Palace Garden.-x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837128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Kensington Palace Gardens..-x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544542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Kensington Palace Gardens.-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675038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Princess Diana Memorial Fountai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758613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2 Imagen" descr="Kensington.-Dutch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350"/>
            <a:ext cx="91440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35039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Kensington Palac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321723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1 Título"/>
          <p:cNvSpPr>
            <a:spLocks noGrp="1"/>
          </p:cNvSpPr>
          <p:nvPr>
            <p:ph type="title"/>
          </p:nvPr>
        </p:nvSpPr>
        <p:spPr/>
        <p:txBody>
          <a:bodyPr/>
          <a:lstStyle/>
          <a:p>
            <a:pPr eaLnBrk="1" hangingPunct="1"/>
            <a:r>
              <a:rPr lang="es-ES" dirty="0"/>
              <a:t>Regent´s Park</a:t>
            </a:r>
          </a:p>
        </p:txBody>
      </p:sp>
      <p:sp>
        <p:nvSpPr>
          <p:cNvPr id="107523" name="2 Marcador de contenido"/>
          <p:cNvSpPr>
            <a:spLocks noGrp="1"/>
          </p:cNvSpPr>
          <p:nvPr>
            <p:ph sz="quarter" idx="1"/>
          </p:nvPr>
        </p:nvSpPr>
        <p:spPr/>
        <p:txBody>
          <a:bodyPr/>
          <a:lstStyle/>
          <a:p>
            <a:pPr eaLnBrk="1" hangingPunct="1"/>
            <a:r>
              <a:rPr lang="es-ES" sz="2400" dirty="0"/>
              <a:t>El </a:t>
            </a:r>
            <a:r>
              <a:rPr lang="es-ES" sz="2400" b="1" i="1" dirty="0"/>
              <a:t>Regent's Park</a:t>
            </a:r>
            <a:r>
              <a:rPr lang="es-ES" sz="2400" dirty="0"/>
              <a:t> (oficialmente </a:t>
            </a:r>
            <a:r>
              <a:rPr lang="es-ES" sz="2400" b="1" i="1" dirty="0"/>
              <a:t>The Regent's Park</a:t>
            </a:r>
            <a:r>
              <a:rPr lang="es-ES" sz="2400" dirty="0"/>
              <a:t>) es uno de los parques reales de Londres. </a:t>
            </a:r>
          </a:p>
          <a:p>
            <a:pPr eaLnBrk="1" hangingPunct="1"/>
            <a:r>
              <a:rPr lang="es-ES" sz="2400" dirty="0"/>
              <a:t>Está en la zona norte del centro de la ciudad, parte en </a:t>
            </a:r>
            <a:r>
              <a:rPr lang="es-ES" sz="2400" i="1" dirty="0"/>
              <a:t>City of Westminster</a:t>
            </a:r>
            <a:r>
              <a:rPr lang="es-ES" sz="2400" dirty="0"/>
              <a:t> y parte en el </a:t>
            </a:r>
            <a:r>
              <a:rPr lang="es-ES" sz="2400" i="1" dirty="0"/>
              <a:t>London Borough of Camden</a:t>
            </a:r>
            <a:r>
              <a:rPr lang="es-ES" sz="2400" dirty="0"/>
              <a:t>.</a:t>
            </a:r>
          </a:p>
          <a:p>
            <a:pPr eaLnBrk="1" hangingPunct="1"/>
            <a:r>
              <a:rPr lang="es-ES" sz="2400" dirty="0"/>
              <a:t>El parque tiene una ronda exterior llamada el </a:t>
            </a:r>
            <a:r>
              <a:rPr lang="es-ES" sz="2400" i="1" dirty="0"/>
              <a:t>Outer Circle</a:t>
            </a:r>
            <a:r>
              <a:rPr lang="es-ES" sz="2400" dirty="0"/>
              <a:t> (4,3 km) y una ronda interior llamada el </a:t>
            </a:r>
            <a:r>
              <a:rPr lang="es-ES" sz="2400" i="1" dirty="0"/>
              <a:t>Inner Circle</a:t>
            </a:r>
            <a:r>
              <a:rPr lang="es-ES" sz="2400" dirty="0"/>
              <a:t>, que rodea el área más cuidada del parque, </a:t>
            </a:r>
            <a:r>
              <a:rPr lang="es-ES" sz="2400" i="1" dirty="0"/>
              <a:t>Queen Mary's Gardens</a:t>
            </a:r>
            <a:r>
              <a:rPr lang="es-ES" sz="2400" dirty="0"/>
              <a:t>.</a:t>
            </a:r>
          </a:p>
          <a:p>
            <a:pPr eaLnBrk="1" hangingPunct="1"/>
            <a:r>
              <a:rPr lang="es-ES" sz="2400" dirty="0"/>
              <a:t> Aparte de dos ramales de enlace entre éstas dos, el parque está reservado para peatones</a:t>
            </a:r>
            <a:r>
              <a:rPr lang="es-ES" dirty="0"/>
              <a:t>.</a:t>
            </a:r>
          </a:p>
        </p:txBody>
      </p:sp>
    </p:spTree>
    <p:extLst>
      <p:ext uri="{BB962C8B-B14F-4D97-AF65-F5344CB8AC3E}">
        <p14:creationId xmlns:p14="http://schemas.microsoft.com/office/powerpoint/2010/main" val="15881185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2 Marcador de contenido"/>
          <p:cNvSpPr>
            <a:spLocks noGrp="1"/>
          </p:cNvSpPr>
          <p:nvPr>
            <p:ph sz="quarter" idx="1"/>
          </p:nvPr>
        </p:nvSpPr>
        <p:spPr>
          <a:xfrm>
            <a:off x="914400" y="333375"/>
            <a:ext cx="7185992" cy="5686425"/>
          </a:xfrm>
        </p:spPr>
        <p:txBody>
          <a:bodyPr>
            <a:normAutofit fontScale="92500"/>
          </a:bodyPr>
          <a:lstStyle/>
          <a:p>
            <a:pPr eaLnBrk="1" hangingPunct="1"/>
            <a:r>
              <a:rPr lang="es-ES" sz="2400" dirty="0"/>
              <a:t>Los lados sur, este y gran parte del oeste están rodeados de elegantes hileras de casas blancas adosadas  diseñadas por John Nash. </a:t>
            </a:r>
          </a:p>
          <a:p>
            <a:pPr eaLnBrk="1" hangingPunct="1"/>
            <a:r>
              <a:rPr lang="es-ES" sz="2400" dirty="0"/>
              <a:t>En el límite norte se encuentra el </a:t>
            </a:r>
            <a:r>
              <a:rPr lang="es-ES" sz="2400" i="1" dirty="0"/>
              <a:t>Regent's Canal</a:t>
            </a:r>
            <a:r>
              <a:rPr lang="es-ES" sz="2400" dirty="0"/>
              <a:t> que conecta el </a:t>
            </a:r>
            <a:r>
              <a:rPr lang="es-ES" sz="2400" i="1" dirty="0"/>
              <a:t>Grand Unicon Canal</a:t>
            </a:r>
            <a:r>
              <a:rPr lang="es-ES" sz="2400" dirty="0"/>
              <a:t> con los </a:t>
            </a:r>
            <a:r>
              <a:rPr lang="es-ES" sz="2400" i="1" dirty="0"/>
              <a:t>London Docks</a:t>
            </a:r>
            <a:r>
              <a:rPr lang="es-ES" sz="2400" dirty="0"/>
              <a:t>, el antiguo puerto de Londres.</a:t>
            </a:r>
          </a:p>
          <a:p>
            <a:pPr eaLnBrk="1" hangingPunct="1"/>
            <a:r>
              <a:rPr lang="es-ES" sz="2400" dirty="0"/>
              <a:t>El parque, de 2 km², está compuesto principalmente por zonas verdes abiertas en las que se encuentra una amplia gama de instalaciones y servicios de tiempo libre incluyendo jardines, un lago con aves acuáticas y un área para botes, campos de deporte y zonas infantiles. </a:t>
            </a:r>
          </a:p>
          <a:p>
            <a:pPr eaLnBrk="1" hangingPunct="1"/>
            <a:r>
              <a:rPr lang="es-ES" sz="2400" dirty="0"/>
              <a:t>El extremo nordeste del parque alberga el </a:t>
            </a:r>
            <a:r>
              <a:rPr lang="es-ES" sz="2400" i="1" dirty="0"/>
              <a:t>London Zoo</a:t>
            </a:r>
            <a:r>
              <a:rPr lang="es-ES" sz="2400" dirty="0"/>
              <a:t>, el parque zoológico más antiguo del mundo. </a:t>
            </a:r>
          </a:p>
        </p:txBody>
      </p:sp>
    </p:spTree>
    <p:extLst>
      <p:ext uri="{BB962C8B-B14F-4D97-AF65-F5344CB8AC3E}">
        <p14:creationId xmlns:p14="http://schemas.microsoft.com/office/powerpoint/2010/main" val="200047727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2 Marcador de contenido"/>
          <p:cNvSpPr>
            <a:spLocks noGrp="1"/>
          </p:cNvSpPr>
          <p:nvPr>
            <p:ph sz="quarter" idx="1"/>
          </p:nvPr>
        </p:nvSpPr>
        <p:spPr>
          <a:xfrm>
            <a:off x="914400" y="620713"/>
            <a:ext cx="7041976" cy="5399087"/>
          </a:xfrm>
        </p:spPr>
        <p:txBody>
          <a:bodyPr/>
          <a:lstStyle/>
          <a:p>
            <a:pPr eaLnBrk="1" hangingPunct="1"/>
            <a:r>
              <a:rPr lang="es-ES" sz="2400" dirty="0"/>
              <a:t>Regent's Park dispone también de jardines florales y botánicos entre los que destacan los </a:t>
            </a:r>
            <a:r>
              <a:rPr lang="es-ES" sz="2400" i="1" dirty="0"/>
              <a:t>Queen Mary's Gardens</a:t>
            </a:r>
            <a:r>
              <a:rPr lang="es-ES" sz="2400" dirty="0"/>
              <a:t>, dentro del </a:t>
            </a:r>
            <a:r>
              <a:rPr lang="es-ES" sz="2400" i="1" dirty="0"/>
              <a:t>Inner Circle</a:t>
            </a:r>
            <a:r>
              <a:rPr lang="es-ES" sz="2400" dirty="0"/>
              <a:t>, donde también se encuentra el </a:t>
            </a:r>
            <a:r>
              <a:rPr lang="es-ES" sz="2400" i="1" dirty="0"/>
              <a:t>Open Air Theatre</a:t>
            </a:r>
            <a:r>
              <a:rPr lang="es-ES" sz="2400" dirty="0"/>
              <a:t>. </a:t>
            </a:r>
          </a:p>
          <a:p>
            <a:pPr eaLnBrk="1" hangingPunct="1"/>
            <a:r>
              <a:rPr lang="es-ES" sz="2400" dirty="0"/>
              <a:t>Por otra parte, en el parque también se encuentran la </a:t>
            </a:r>
            <a:r>
              <a:rPr lang="es-ES" sz="2400" i="1" dirty="0"/>
              <a:t>London Central Mosque</a:t>
            </a:r>
            <a:r>
              <a:rPr lang="es-ES" sz="2400" dirty="0"/>
              <a:t>, conocida también como la mezquita de </a:t>
            </a:r>
            <a:r>
              <a:rPr lang="es-ES" sz="2400" i="1" dirty="0"/>
              <a:t>Regent's Park</a:t>
            </a:r>
            <a:r>
              <a:rPr lang="es-ES" sz="2400" dirty="0"/>
              <a:t>, y la </a:t>
            </a:r>
            <a:r>
              <a:rPr lang="es-ES" sz="2400" i="1" dirty="0"/>
              <a:t>Winfield House</a:t>
            </a:r>
            <a:r>
              <a:rPr lang="es-ES" sz="2400" dirty="0"/>
              <a:t>, residencia oficial del embajador de Estados Unidos en el Reino Unido y el </a:t>
            </a:r>
            <a:r>
              <a:rPr lang="es-ES" sz="2400" i="1" dirty="0"/>
              <a:t>Regent's College</a:t>
            </a:r>
            <a:r>
              <a:rPr lang="es-ES" sz="2400" dirty="0"/>
              <a:t>, que alberga distintas instituciones de educación superior.</a:t>
            </a:r>
          </a:p>
        </p:txBody>
      </p:sp>
    </p:spTree>
    <p:extLst>
      <p:ext uri="{BB962C8B-B14F-4D97-AF65-F5344CB8AC3E}">
        <p14:creationId xmlns:p14="http://schemas.microsoft.com/office/powerpoint/2010/main" val="349482473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Regent´s Park.-cheshunt 0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183264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Regent´s Park.-ChineseVisa Rendez vo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907900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Regent´s Park.-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45282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Regent´s Park.-x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954566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Regent´s Park.-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437022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Regent´s Pàrk.-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023188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Regent-park.-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530214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Regent´s Park.-x 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989809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Regents park.-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038061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Regents Park.-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524054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Regents park.-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461624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Regents_park.-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491103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Regents Park.-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235145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Regents Park 03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204819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Regents_park..-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403127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Regent's_Park_bandsta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908537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Regents-park.-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0325"/>
            <a:ext cx="9144000" cy="673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639022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Regents-park.-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209324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Regent-s-park-londo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457909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Regents-park_256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879261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Regents-park_1616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237574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Regents-park_1616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156691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Regents-park_1616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083750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Regents-park_50809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671315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Regents-park_50809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826625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Regents-park_50809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577578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Regents-park_50809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114787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Regents-park_50809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15610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Regents-park_134303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790908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2 Imagen" descr="Regent´s Park.-5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869787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Regent´s Park,.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223802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Regent´s Park.-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00815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Título"/>
          <p:cNvSpPr>
            <a:spLocks noGrp="1"/>
          </p:cNvSpPr>
          <p:nvPr>
            <p:ph type="title"/>
          </p:nvPr>
        </p:nvSpPr>
        <p:spPr/>
        <p:txBody>
          <a:bodyPr/>
          <a:lstStyle/>
          <a:p>
            <a:pPr eaLnBrk="1" hangingPunct="1"/>
            <a:r>
              <a:rPr lang="es-ES" dirty="0"/>
              <a:t>St. James Park</a:t>
            </a:r>
          </a:p>
        </p:txBody>
      </p:sp>
      <p:sp>
        <p:nvSpPr>
          <p:cNvPr id="143363" name="2 Marcador de contenido"/>
          <p:cNvSpPr>
            <a:spLocks noGrp="1"/>
          </p:cNvSpPr>
          <p:nvPr>
            <p:ph sz="quarter" idx="1"/>
          </p:nvPr>
        </p:nvSpPr>
        <p:spPr/>
        <p:txBody>
          <a:bodyPr/>
          <a:lstStyle/>
          <a:p>
            <a:pPr eaLnBrk="1" hangingPunct="1"/>
            <a:r>
              <a:rPr lang="es-ES" sz="2400" dirty="0"/>
              <a:t>El </a:t>
            </a:r>
            <a:r>
              <a:rPr lang="es-ES" sz="2400" b="1" dirty="0"/>
              <a:t>Parque de Santiago</a:t>
            </a:r>
            <a:r>
              <a:rPr lang="es-ES" sz="2400" dirty="0"/>
              <a:t>, San Jaime, San Jacobo o </a:t>
            </a:r>
            <a:r>
              <a:rPr lang="es-ES" sz="2400" b="1" dirty="0"/>
              <a:t>St. James’s Park</a:t>
            </a:r>
            <a:r>
              <a:rPr lang="es-ES" sz="2400" dirty="0"/>
              <a:t> es una extensión de 23 hectáreas en la zona de Westminster, en el centro de Londres (R.U.), es el más antiguo de los Parques reales de la ciudad.</a:t>
            </a:r>
          </a:p>
          <a:p>
            <a:pPr eaLnBrk="1" hangingPunct="1"/>
            <a:r>
              <a:rPr lang="es-ES" sz="2400" dirty="0"/>
              <a:t> Se encuentra en el extremo sur de la zona de St. James’s, que fue nombrado en honor de un hospital de leprosos dedicado a Santiago el Menor.</a:t>
            </a:r>
          </a:p>
        </p:txBody>
      </p:sp>
    </p:spTree>
    <p:extLst>
      <p:ext uri="{BB962C8B-B14F-4D97-AF65-F5344CB8AC3E}">
        <p14:creationId xmlns:p14="http://schemas.microsoft.com/office/powerpoint/2010/main" val="192524659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St.James.Park.-Londo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485805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St. James Park.-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187427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St.James Park.- London 05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010771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St.James Park.- London 14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99104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St.James Park.-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59324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2 Imagen" descr="St James Park 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997130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st__james_park_.-x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13672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st_James Park.-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503931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st-james-park.-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583409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St-james-park-en-londre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249456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St-James-s-Park--Londo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355292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St.James Park.-Pato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10274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St James Park.-Lond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351689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2 Imagen" descr="St.James Park.-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237798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Título"/>
          <p:cNvSpPr>
            <a:spLocks noGrp="1"/>
          </p:cNvSpPr>
          <p:nvPr>
            <p:ph type="title"/>
          </p:nvPr>
        </p:nvSpPr>
        <p:spPr/>
        <p:txBody>
          <a:bodyPr/>
          <a:lstStyle/>
          <a:p>
            <a:pPr eaLnBrk="1" hangingPunct="1"/>
            <a:r>
              <a:rPr lang="es-ES" dirty="0"/>
              <a:t>Thames Barrier Park</a:t>
            </a:r>
          </a:p>
        </p:txBody>
      </p:sp>
      <p:sp>
        <p:nvSpPr>
          <p:cNvPr id="3" name="2 Marcador de contenido"/>
          <p:cNvSpPr>
            <a:spLocks noGrp="1"/>
          </p:cNvSpPr>
          <p:nvPr>
            <p:ph sz="quarter" idx="1"/>
          </p:nvPr>
        </p:nvSpPr>
        <p:spPr/>
        <p:txBody>
          <a:bodyPr>
            <a:normAutofit/>
          </a:bodyPr>
          <a:lstStyle/>
          <a:p>
            <a:pPr marL="274320" indent="-274320" eaLnBrk="1" fontAlgn="auto" hangingPunct="1">
              <a:spcBef>
                <a:spcPts val="580"/>
              </a:spcBef>
              <a:spcAft>
                <a:spcPts val="0"/>
              </a:spcAft>
              <a:buFont typeface="Wingdings 2"/>
              <a:buChar char=""/>
              <a:defRPr/>
            </a:pPr>
            <a:r>
              <a:rPr lang="es-ES" sz="2400" dirty="0"/>
              <a:t>El </a:t>
            </a:r>
            <a:r>
              <a:rPr lang="es-ES" sz="2400" b="1" dirty="0"/>
              <a:t>Thames Barrier Park</a:t>
            </a:r>
            <a:r>
              <a:rPr lang="es-ES" sz="2400" dirty="0"/>
              <a:t> es un parque de 8,9 hectáreas) en la ' zona portuaria , llamada así por su ubicación en el lado norte del río Támesis, al lado de la Barrera del Támesis.</a:t>
            </a:r>
          </a:p>
          <a:p>
            <a:pPr marL="274320" indent="-274320" eaLnBrk="1" fontAlgn="auto" hangingPunct="1">
              <a:spcBef>
                <a:spcPts val="580"/>
              </a:spcBef>
              <a:spcAft>
                <a:spcPts val="0"/>
              </a:spcAft>
              <a:buFont typeface="Wingdings 2"/>
              <a:buChar char=""/>
              <a:defRPr/>
            </a:pPr>
            <a:r>
              <a:rPr lang="es-ES" sz="2400" dirty="0"/>
              <a:t> Su objetivo es ayudar a la regeneración de la zona mediante la creación de un espacio publico atractivo  junto con los desarrollos residenciales y comerciales. </a:t>
            </a:r>
          </a:p>
          <a:p>
            <a:pPr marL="274320" indent="-274320" eaLnBrk="1" fontAlgn="auto" hangingPunct="1">
              <a:spcBef>
                <a:spcPts val="580"/>
              </a:spcBef>
              <a:spcAft>
                <a:spcPts val="0"/>
              </a:spcAft>
              <a:buFont typeface="Wingdings 2"/>
              <a:buChar char=""/>
              <a:defRPr/>
            </a:pPr>
            <a:r>
              <a:rPr lang="es-ES" sz="2400" dirty="0"/>
              <a:t> Alain Provost de Groupe Signes ganó el concurso internacional para diseñar el parque en 1995.</a:t>
            </a:r>
          </a:p>
          <a:p>
            <a:pPr marL="274320" indent="-274320" eaLnBrk="1" fontAlgn="auto" hangingPunct="1">
              <a:spcBef>
                <a:spcPts val="580"/>
              </a:spcBef>
              <a:spcAft>
                <a:spcPts val="0"/>
              </a:spcAft>
              <a:buFont typeface="Wingdings 2"/>
              <a:buChar char=""/>
              <a:defRPr/>
            </a:pPr>
            <a:r>
              <a:rPr lang="es-ES" sz="2400" dirty="0"/>
              <a:t> </a:t>
            </a:r>
            <a:endParaRPr lang="es-ES" dirty="0"/>
          </a:p>
        </p:txBody>
      </p:sp>
    </p:spTree>
    <p:extLst>
      <p:ext uri="{BB962C8B-B14F-4D97-AF65-F5344CB8AC3E}">
        <p14:creationId xmlns:p14="http://schemas.microsoft.com/office/powerpoint/2010/main" val="301918179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r>
              <a:rPr lang="es-ES" dirty="0"/>
              <a:t> El primer diseño en gran medida post-moderno en Londres, el parque cuenta con una nueva mirada moderna con la plantaciones y fuentes de aguas danzantes.</a:t>
            </a:r>
          </a:p>
          <a:p>
            <a:endParaRPr lang="es-ES" dirty="0"/>
          </a:p>
          <a:p>
            <a:endParaRPr lang="es-ES" dirty="0"/>
          </a:p>
        </p:txBody>
      </p:sp>
    </p:spTree>
    <p:extLst>
      <p:ext uri="{BB962C8B-B14F-4D97-AF65-F5344CB8AC3E}">
        <p14:creationId xmlns:p14="http://schemas.microsoft.com/office/powerpoint/2010/main" val="153546336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Thames Barrier.-Silvertown.-Londo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291144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Thames Barrier.-Silvertown.-London.-x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499155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Thames Barrier.-Silverst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032467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Thames Barrier.-Silvertown.-Lond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570765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Thames Barrier.-Silvertown.-x.-Lond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528639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2 Imagen" descr="Thames Barrier Park.-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428879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Thames-Barrier-Park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367671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Thames Barrier Park.-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031053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2 Imagen" descr="Thames Barrier Park.-3_redimensionar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11296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TotalTime>
  <Words>2317</Words>
  <Application>Microsoft Office PowerPoint</Application>
  <PresentationFormat>Presentación en pantalla (4:3)</PresentationFormat>
  <Paragraphs>339</Paragraphs>
  <Slides>162</Slides>
  <Notes>135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162</vt:i4>
      </vt:variant>
    </vt:vector>
  </HeadingPairs>
  <TitlesOfParts>
    <vt:vector size="167" baseType="lpstr">
      <vt:lpstr>Calibri</vt:lpstr>
      <vt:lpstr>Century Schoolbook</vt:lpstr>
      <vt:lpstr>Wingdings</vt:lpstr>
      <vt:lpstr>Wingdings 2</vt:lpstr>
      <vt:lpstr>Default Theme</vt:lpstr>
      <vt:lpstr>EUROPA.-LA VUELTA AL MUNDO EN 885 JARDINES.-REINO UNIDO.- LONDRES.-A </vt:lpstr>
      <vt:lpstr>Chelsea Physic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Chiswick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Green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Holland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Hyde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Kensington Palace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Regent´s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St. James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Thames Barrier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7</cp:revision>
  <dcterms:created xsi:type="dcterms:W3CDTF">2013-09-08T06:06:48Z</dcterms:created>
  <dcterms:modified xsi:type="dcterms:W3CDTF">2018-03-13T15:39:16Z</dcterms:modified>
</cp:coreProperties>
</file>