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384"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67744" y="1124744"/>
            <a:ext cx="6336704" cy="2667744"/>
          </a:xfrm>
        </p:spPr>
        <p:txBody>
          <a:bodyPr>
            <a:normAutofit fontScale="90000"/>
          </a:bodyPr>
          <a:lstStyle/>
          <a:p>
            <a:r>
              <a:rPr lang="es-ES" sz="3600" dirty="0"/>
              <a:t>EUROPA.-LA VUELTA AL MUNDO EN 885 JARDINES.-REINO UNIDO.-</a:t>
            </a:r>
            <a:br>
              <a:rPr lang="es-ES" sz="3600" dirty="0"/>
            </a:br>
            <a:r>
              <a:rPr lang="es-ES" sz="3600" dirty="0"/>
              <a:t>NORFOLK</a:t>
            </a:r>
            <a:br>
              <a:rPr lang="es-ES" dirty="0"/>
            </a:br>
            <a:endParaRPr lang="es-ES" dirty="0"/>
          </a:p>
        </p:txBody>
      </p:sp>
      <p:sp>
        <p:nvSpPr>
          <p:cNvPr id="3" name="2 Subtítulo"/>
          <p:cNvSpPr>
            <a:spLocks noGrp="1"/>
          </p:cNvSpPr>
          <p:nvPr>
            <p:ph type="subTitle" idx="1"/>
          </p:nvPr>
        </p:nvSpPr>
        <p:spPr>
          <a:xfrm>
            <a:off x="4427984" y="4149080"/>
            <a:ext cx="439025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Blikling Hall</a:t>
            </a:r>
          </a:p>
        </p:txBody>
      </p:sp>
      <p:sp>
        <p:nvSpPr>
          <p:cNvPr id="7171" name="2 Marcador de contenido"/>
          <p:cNvSpPr>
            <a:spLocks noGrp="1"/>
          </p:cNvSpPr>
          <p:nvPr>
            <p:ph sz="quarter" idx="1"/>
          </p:nvPr>
        </p:nvSpPr>
        <p:spPr/>
        <p:txBody>
          <a:bodyPr/>
          <a:lstStyle/>
          <a:p>
            <a:pPr eaLnBrk="1" hangingPunct="1"/>
            <a:r>
              <a:rPr lang="es-ES" sz="2400" b="1" dirty="0"/>
              <a:t>Blickling Hall</a:t>
            </a:r>
            <a:r>
              <a:rPr lang="es-ES" sz="2400" dirty="0"/>
              <a:t> es una casa señorial en el pueblo de Blickling norte de Aylsham en Norfolk , Inglaterra, que ha estado en el cuidado del National Trust desde 1940.</a:t>
            </a:r>
          </a:p>
          <a:p>
            <a:pPr eaLnBrk="1" hangingPunct="1"/>
            <a:r>
              <a:rPr lang="es-ES" sz="2400" dirty="0"/>
              <a:t>Una casa y el jardín existían en Blickling antes de que la finca fuera adquirida por la familia Bolena  en la década de 1450, pero no hay registros para dar una indicación de su apariencia. </a:t>
            </a:r>
          </a:p>
          <a:p>
            <a:pPr eaLnBrk="1" hangingPunct="1"/>
            <a:r>
              <a:rPr lang="es-ES" sz="2400" dirty="0"/>
              <a:t>Después de Sir Henry Hobart adquirió la finca en 1616, se remodeló el jardín para incluir a los estanques, el desierto y un parterre </a:t>
            </a:r>
            <a:r>
              <a:rPr lang="es-ES" dirty="0"/>
              <a:t>.</a:t>
            </a:r>
          </a:p>
        </p:txBody>
      </p:sp>
    </p:spTree>
    <p:extLst>
      <p:ext uri="{BB962C8B-B14F-4D97-AF65-F5344CB8AC3E}">
        <p14:creationId xmlns:p14="http://schemas.microsoft.com/office/powerpoint/2010/main" val="3912653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Un jardín en una colina artificial en el paisaje llano de Blickling, fue construido para proporcionar puntos de vista al nuevo jardín.</a:t>
            </a:r>
          </a:p>
          <a:p>
            <a:r>
              <a:rPr lang="es-ES" dirty="0"/>
              <a:t>Con la adhesión de Sir John Hobart (más tarde el primer conde de Buckingham ) en el año 1698 el jardín fue ampliado para añadir un nuevo desierto y fue construido el templo . </a:t>
            </a:r>
          </a:p>
          <a:p>
            <a:r>
              <a:rPr lang="es-ES" dirty="0"/>
              <a:t>En la segunda mitad del siglo XVIII John Hobart, 2do conde de Buckingham, se embarcó en obras que cambiarían radicalmente el aspecto de los jardines.</a:t>
            </a:r>
          </a:p>
        </p:txBody>
      </p:sp>
    </p:spTree>
    <p:extLst>
      <p:ext uri="{BB962C8B-B14F-4D97-AF65-F5344CB8AC3E}">
        <p14:creationId xmlns:p14="http://schemas.microsoft.com/office/powerpoint/2010/main" val="3426370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258000" cy="5470525"/>
          </a:xfrm>
        </p:spPr>
        <p:txBody>
          <a:bodyPr>
            <a:normAutofit/>
          </a:bodyPr>
          <a:lstStyle/>
          <a:p>
            <a:pPr marL="274320" indent="-274320" eaLnBrk="1" fontAlgn="auto" hangingPunct="1">
              <a:spcBef>
                <a:spcPts val="580"/>
              </a:spcBef>
              <a:spcAft>
                <a:spcPts val="0"/>
              </a:spcAft>
              <a:buFont typeface="Wingdings 2"/>
              <a:buChar char=""/>
              <a:defRPr/>
            </a:pPr>
            <a:r>
              <a:rPr lang="es-ES" dirty="0"/>
              <a:t>Todos los rastros de la formalidad fueron retirados, y, naturalmente, grupos organizados de árboles fueron plantados para crear un jardín paisajista . </a:t>
            </a:r>
          </a:p>
          <a:p>
            <a:pPr marL="274320" indent="-274320" eaLnBrk="1" fontAlgn="auto" hangingPunct="1">
              <a:spcBef>
                <a:spcPts val="580"/>
              </a:spcBef>
              <a:spcAft>
                <a:spcPts val="0"/>
              </a:spcAft>
              <a:buFont typeface="Wingdings 2"/>
              <a:buChar char=""/>
              <a:defRPr/>
            </a:pPr>
            <a:r>
              <a:rPr lang="es-ES" dirty="0"/>
              <a:t>En la década de 1780  se construyo una  Orangerie  para pasar el invierno los citricos del jardin. </a:t>
            </a:r>
          </a:p>
          <a:p>
            <a:pPr>
              <a:spcBef>
                <a:spcPts val="580"/>
              </a:spcBef>
              <a:buFont typeface="Wingdings 2"/>
              <a:buChar char=""/>
              <a:defRPr/>
            </a:pPr>
            <a:r>
              <a:rPr lang="es-ES" dirty="0"/>
              <a:t> Tras la muerte del segundo  conde  en 1793, su hija más pequeña Caroline, Lady Suffield, empleo al paisajista Humphry Repton y su hijo John Adie para asesorar en materia de jardines.</a:t>
            </a:r>
          </a:p>
          <a:p>
            <a:pPr>
              <a:spcBef>
                <a:spcPts val="580"/>
              </a:spcBef>
              <a:buFont typeface="Wingdings 2"/>
              <a:buChar char=""/>
              <a:defRPr/>
            </a:pPr>
            <a:r>
              <a:rPr lang="es-ES" dirty="0"/>
              <a:t>John Adie Repton pasaría a ofrecer diseños de jardín,  muy decorados. </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06115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549275"/>
            <a:ext cx="7113984" cy="5470525"/>
          </a:xfrm>
        </p:spPr>
        <p:txBody>
          <a:bodyPr/>
          <a:lstStyle/>
          <a:p>
            <a:pPr eaLnBrk="1" hangingPunct="1"/>
            <a:r>
              <a:rPr lang="es-ES" sz="2400" dirty="0"/>
              <a:t>La finca fue heredada por William Schomberg Robert Kerr de nueve años de edad, octavo marqués de Lothian en 1840. </a:t>
            </a:r>
          </a:p>
          <a:p>
            <a:pPr eaLnBrk="1" hangingPunct="1"/>
            <a:r>
              <a:rPr lang="es-ES" sz="2400" dirty="0"/>
              <a:t>Más tarde se re-introdujeron los esquemas de la formalidad y el color del parterre. Después de su muerte a la edad de 38 años, la responsabilidad de los jardines paso a la Señora Lothian y el jardinero Lyon .</a:t>
            </a:r>
          </a:p>
          <a:p>
            <a:r>
              <a:rPr lang="es-ES" dirty="0"/>
              <a:t>Philip Henry Kerr , 11º marqués de Lothian , heredó la propiedad en 1930. </a:t>
            </a:r>
          </a:p>
          <a:p>
            <a:r>
              <a:rPr lang="es-ES" dirty="0"/>
              <a:t>Después de despectivos comentarios  en una publicación de la Vida Rural , Lothian se comprometió con el jardinero Norah Lindsay para la remodelación de los jardines.</a:t>
            </a:r>
          </a:p>
          <a:p>
            <a:pPr eaLnBrk="1" hangingPunct="1"/>
            <a:endParaRPr lang="es-ES" sz="2400" dirty="0"/>
          </a:p>
          <a:p>
            <a:pPr eaLnBrk="1" hangingPunct="1"/>
            <a:endParaRPr lang="es-ES" dirty="0"/>
          </a:p>
        </p:txBody>
      </p:sp>
    </p:spTree>
    <p:extLst>
      <p:ext uri="{BB962C8B-B14F-4D97-AF65-F5344CB8AC3E}">
        <p14:creationId xmlns:p14="http://schemas.microsoft.com/office/powerpoint/2010/main" val="1256756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404813"/>
            <a:ext cx="7258000" cy="5614987"/>
          </a:xfrm>
        </p:spPr>
        <p:txBody>
          <a:bodyPr>
            <a:normAutofit/>
          </a:bodyPr>
          <a:lstStyle/>
          <a:p>
            <a:pPr eaLnBrk="1" hangingPunct="1"/>
            <a:r>
              <a:rPr lang="es-ES" sz="2400" dirty="0"/>
              <a:t>En el parterre se sustituyó la mezcla de flores minúsculas, con cuatro cuadros grandes cuadrados plantados con una mezcla de plantas herbáceas en colores graduados y armoniosos. </a:t>
            </a:r>
          </a:p>
          <a:p>
            <a:pPr eaLnBrk="1" hangingPunct="1"/>
            <a:r>
              <a:rPr lang="es-ES" sz="2400" dirty="0"/>
              <a:t>Otras mejoras incluyeron la eliminación de una línea de coníferas en el pie del Templo, que fueron reemplazadas por plantaciones de azaleas. </a:t>
            </a:r>
          </a:p>
          <a:p>
            <a:r>
              <a:rPr lang="es-ES" dirty="0"/>
              <a:t>El jardín de Blickling contiene jardines formales e informales, edificios y estructuras, bosques, árboles ejemplares, ornamentos del jardín, jardinería ornamental , el jardín de la cocina (abierta al público (2010), y setos de tejos del siglo XVIII. </a:t>
            </a:r>
          </a:p>
          <a:p>
            <a:pPr eaLnBrk="1" hangingPunct="1"/>
            <a:endParaRPr lang="es-ES" sz="2400" dirty="0"/>
          </a:p>
        </p:txBody>
      </p:sp>
    </p:spTree>
    <p:extLst>
      <p:ext uri="{BB962C8B-B14F-4D97-AF65-F5344CB8AC3E}">
        <p14:creationId xmlns:p14="http://schemas.microsoft.com/office/powerpoint/2010/main" val="4145663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692696"/>
            <a:ext cx="7185992" cy="5327104"/>
          </a:xfrm>
        </p:spPr>
        <p:txBody>
          <a:bodyPr>
            <a:normAutofit/>
          </a:bodyPr>
          <a:lstStyle/>
          <a:p>
            <a:pPr eaLnBrk="1" hangingPunct="1"/>
            <a:r>
              <a:rPr lang="es-ES" sz="2400" dirty="0"/>
              <a:t>Los jardines que enmarcan el acceso principal hacia la sala están delimitadas por setos de tejo que se registraron por primera vez por William Freeman de Hamels en 1745.</a:t>
            </a:r>
          </a:p>
          <a:p>
            <a:pPr eaLnBrk="1" hangingPunct="1"/>
            <a:r>
              <a:rPr lang="es-ES" sz="2400" dirty="0"/>
              <a:t>Inaugurado en 2010, será conocido como el jardín invernadero. </a:t>
            </a:r>
          </a:p>
          <a:p>
            <a:pPr eaLnBrk="1" hangingPunct="1"/>
            <a:r>
              <a:rPr lang="es-ES" sz="2400" dirty="0"/>
              <a:t>Repartidos por todo el jardín </a:t>
            </a:r>
            <a:r>
              <a:rPr lang="es-ES" dirty="0"/>
              <a:t>hay</a:t>
            </a:r>
            <a:r>
              <a:rPr lang="es-ES" sz="2400" dirty="0"/>
              <a:t> muchos ornamentos de jardín como treinta piezas suministradas a Lady Lothian en 1877 por Austin y Seeley de Euston Road , Londres.</a:t>
            </a:r>
          </a:p>
          <a:p>
            <a:pPr eaLnBrk="1" hangingPunct="1"/>
            <a:endParaRPr lang="es-ES" dirty="0"/>
          </a:p>
        </p:txBody>
      </p:sp>
    </p:spTree>
    <p:extLst>
      <p:ext uri="{BB962C8B-B14F-4D97-AF65-F5344CB8AC3E}">
        <p14:creationId xmlns:p14="http://schemas.microsoft.com/office/powerpoint/2010/main" val="453637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4 Imagen" descr="Blickling Hall.-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6155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Blickling Hall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017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3 Imagen" descr="Bicking Hall.-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626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Blickling Hall Garden.-Norfolk.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883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2 Imagen" descr="Blicking Hall.-Norfolk.-Casa de Ana Bolen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6941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2 Imagen" descr="Blickling Hall Garden.-Norfol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8751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Blickling Hall Gardens.-Norfolk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6624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Blicking Hall.-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39908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Blickling Ha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84175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Blicking Hall.-1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8079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Blicking Hall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80434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Blicking Hall.-3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0619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Blicking Hall.-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70440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Blickling Hall.-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10623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Blicking Hall.-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43065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Blicking Hall.-4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23659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Blicking Hall.-5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25121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Blicking Hall.-6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35439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Blicking Hall.-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24059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Blicking Ha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89817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Blickling Hall.-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13017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2 Imagen" descr="Blickling Hall.-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05796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Blickling Hall.-5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41051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Blickling Hall.-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6869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Blickling Hall.-6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32056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Blickling House.-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31185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Blickling Hall.-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95877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Blicking Hall.-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0123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2 Imagen" descr="Blikling Hall Gardens.-x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89559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Blicking Hall.-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4024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Blickling Hall.-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49492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2 Imagen" descr="Blickling Hall.-Norfolk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24101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Blickling Hall Gardens.-UK..-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37907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Blickling Hall Gardens.-UK..-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5295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Blickling Hall Gardens.-UK..-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62171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2 Imagen" descr="Blickling Hall Gardens.-U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59292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Título"/>
          <p:cNvSpPr>
            <a:spLocks noGrp="1"/>
          </p:cNvSpPr>
          <p:nvPr>
            <p:ph type="title"/>
          </p:nvPr>
        </p:nvSpPr>
        <p:spPr/>
        <p:txBody>
          <a:bodyPr/>
          <a:lstStyle/>
          <a:p>
            <a:pPr eaLnBrk="1" hangingPunct="1"/>
            <a:r>
              <a:rPr lang="es-ES" dirty="0"/>
              <a:t>Bressingham Steam Gardens</a:t>
            </a:r>
          </a:p>
        </p:txBody>
      </p:sp>
      <p:sp>
        <p:nvSpPr>
          <p:cNvPr id="49155" name="2 Marcador de contenido"/>
          <p:cNvSpPr>
            <a:spLocks noGrp="1"/>
          </p:cNvSpPr>
          <p:nvPr>
            <p:ph sz="quarter" idx="1"/>
          </p:nvPr>
        </p:nvSpPr>
        <p:spPr/>
        <p:txBody>
          <a:bodyPr/>
          <a:lstStyle/>
          <a:p>
            <a:pPr eaLnBrk="1" hangingPunct="1"/>
            <a:r>
              <a:rPr lang="es-ES" sz="2400" dirty="0"/>
              <a:t>Los jardines fueron establecidos por Alan Bloom MBE en Bressingham Hall.</a:t>
            </a:r>
          </a:p>
          <a:p>
            <a:pPr eaLnBrk="1" hangingPunct="1"/>
            <a:r>
              <a:rPr lang="es-ES" sz="2400" dirty="0"/>
              <a:t> Se trasladó a Bressingham en 1946, después de vender su anterior (15 ha) en el sitio Oakington en Cambridgeshire para aumentar el capital de las (89 ha) en Norfolk , donde esperaba ser un granjero y crear un vivero. </a:t>
            </a:r>
            <a:endParaRPr lang="es-ES" sz="2400" baseline="30000" dirty="0"/>
          </a:p>
          <a:p>
            <a:pPr eaLnBrk="1" hangingPunct="1"/>
            <a:r>
              <a:rPr lang="es-ES" sz="2400" dirty="0"/>
              <a:t>Él era un experto en la planta de renombre internacional, en particular en el campo de perennes. </a:t>
            </a:r>
          </a:p>
          <a:p>
            <a:pPr eaLnBrk="1" hangingPunct="1"/>
            <a:r>
              <a:rPr lang="es-ES" sz="2400" dirty="0"/>
              <a:t>Su hijo, Adrian Bloom, expuso el jardín de Foggy Bottom.</a:t>
            </a:r>
          </a:p>
        </p:txBody>
      </p:sp>
    </p:spTree>
    <p:extLst>
      <p:ext uri="{BB962C8B-B14F-4D97-AF65-F5344CB8AC3E}">
        <p14:creationId xmlns:p14="http://schemas.microsoft.com/office/powerpoint/2010/main" val="5601142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2 Marcador de contenido"/>
          <p:cNvSpPr>
            <a:spLocks noGrp="1"/>
          </p:cNvSpPr>
          <p:nvPr>
            <p:ph sz="quarter" idx="1"/>
          </p:nvPr>
        </p:nvSpPr>
        <p:spPr>
          <a:xfrm>
            <a:off x="914400" y="549275"/>
            <a:ext cx="7113984" cy="5760045"/>
          </a:xfrm>
        </p:spPr>
        <p:txBody>
          <a:bodyPr>
            <a:normAutofit fontScale="92500"/>
          </a:bodyPr>
          <a:lstStyle/>
          <a:p>
            <a:pPr eaLnBrk="1" hangingPunct="1"/>
            <a:r>
              <a:rPr lang="es-ES" sz="2400" dirty="0"/>
              <a:t>Gran parte del sitio está dedicado a la horticultura comercial. </a:t>
            </a:r>
          </a:p>
          <a:p>
            <a:pPr eaLnBrk="1" hangingPunct="1"/>
            <a:r>
              <a:rPr lang="es-ES" sz="2400" dirty="0"/>
              <a:t>Hay un centro de jardinería en el sitio, el comercio, como las floraciones de Bressingham, aunque los propios viveros no están abiertos al público. </a:t>
            </a:r>
          </a:p>
          <a:p>
            <a:pPr eaLnBrk="1" hangingPunct="1"/>
            <a:r>
              <a:rPr lang="es-ES" sz="2400" dirty="0"/>
              <a:t>Jardines Bressingham y Museo del Vapor es una organización independiente de un  fondo de caridad .</a:t>
            </a:r>
          </a:p>
          <a:p>
            <a:pPr eaLnBrk="1" hangingPunct="1"/>
            <a:r>
              <a:rPr lang="es-ES" sz="2400" dirty="0"/>
              <a:t> Alan Bloom había querido crear su propia confianza en 1967, para asegurar que la colección no se dispersaría a pagar por los derechos de sucesión, pero las leyes del tiempo hizo que esto </a:t>
            </a:r>
            <a:r>
              <a:rPr lang="es-ES" dirty="0"/>
              <a:t>fuera</a:t>
            </a:r>
            <a:r>
              <a:rPr lang="es-ES" sz="2400" dirty="0"/>
              <a:t> difícil, y después de cinco años de negociaciones, el museo fue entregado a punto de terminar al Fideicomiso de Transporte</a:t>
            </a:r>
          </a:p>
          <a:p>
            <a:pPr eaLnBrk="1" hangingPunct="1">
              <a:buFont typeface="Wingdings 2" pitchFamily="18" charset="2"/>
              <a:buNone/>
            </a:pPr>
            <a:endParaRPr lang="es-ES" dirty="0"/>
          </a:p>
        </p:txBody>
      </p:sp>
    </p:spTree>
    <p:extLst>
      <p:ext uri="{BB962C8B-B14F-4D97-AF65-F5344CB8AC3E}">
        <p14:creationId xmlns:p14="http://schemas.microsoft.com/office/powerpoint/2010/main" val="33679695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2 Marcador de contenido"/>
          <p:cNvSpPr>
            <a:spLocks noGrp="1"/>
          </p:cNvSpPr>
          <p:nvPr>
            <p:ph sz="quarter" idx="1"/>
          </p:nvPr>
        </p:nvSpPr>
        <p:spPr>
          <a:xfrm>
            <a:off x="914400" y="765175"/>
            <a:ext cx="7113984" cy="5254625"/>
          </a:xfrm>
        </p:spPr>
        <p:txBody>
          <a:bodyPr/>
          <a:lstStyle/>
          <a:p>
            <a:pPr eaLnBrk="1" hangingPunct="1"/>
            <a:r>
              <a:rPr lang="es-ES" sz="2400" dirty="0"/>
              <a:t>Sin embargo, la legislación que regula los museos privados se relajó antes de la entrega en 1971, y Bloom fue capaz de crear su propia confianza y así mantener el control de ella porque la colección es de importancia histórica y educativa. </a:t>
            </a:r>
          </a:p>
          <a:p>
            <a:pPr eaLnBrk="1" hangingPunct="1"/>
            <a:endParaRPr lang="es-ES" dirty="0"/>
          </a:p>
        </p:txBody>
      </p:sp>
    </p:spTree>
    <p:extLst>
      <p:ext uri="{BB962C8B-B14F-4D97-AF65-F5344CB8AC3E}">
        <p14:creationId xmlns:p14="http://schemas.microsoft.com/office/powerpoint/2010/main" val="16670289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2 Imagen" descr="Bressingham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89560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Bressingham.-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42537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Bressingham.-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04308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Bressingham.-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06601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Bressingham.-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99058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Bressingham.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54489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Bressingham.-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6087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Bressingha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63517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2 Imagen" descr="Bressingham_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14206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Bressingham  Steam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75940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ressingham.-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43935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2 Imagen" descr="Bressibgham Garden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14613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Bressibgham Gardens.-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2467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Bressingham.-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34220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Bressingham.-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56498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ressingham-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15192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Bressingham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53614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Bressingham Gardens..-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8778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Bressingham Gardens..--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66932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Bressingham Gardens.-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00679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3 Imagen" descr="Bressingham Gardens.-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1209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Bressingham Gardens.-2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45476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Bressingham Gardens.-3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59671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Bressingham Gardens.-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21506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Bressingham Gardens.-9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48620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Bressingham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0513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2 Imagen" descr="Bresssingham Gardens.-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04208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2 Imagen" descr="Bressingham Gardens.-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27026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3 Imagen" descr="Bressingham Gardens.-6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86887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Bressingham Gardens.-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0849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Bressingham Gardens.-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6196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Bressingham Gardens.-8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2687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2 Imagen" descr="Bressingham Gardens.-Nursery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16580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Bressingham Gardens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749952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Título"/>
          <p:cNvSpPr>
            <a:spLocks noGrp="1"/>
          </p:cNvSpPr>
          <p:nvPr>
            <p:ph type="title"/>
          </p:nvPr>
        </p:nvSpPr>
        <p:spPr/>
        <p:txBody>
          <a:bodyPr/>
          <a:lstStyle/>
          <a:p>
            <a:pPr eaLnBrk="1" hangingPunct="1"/>
            <a:r>
              <a:rPr lang="es-ES" dirty="0"/>
              <a:t>Easton Ruston Old Vicarage</a:t>
            </a:r>
          </a:p>
        </p:txBody>
      </p:sp>
      <p:sp>
        <p:nvSpPr>
          <p:cNvPr id="3" name="2 Marcador de contenido"/>
          <p:cNvSpPr>
            <a:spLocks noGrp="1"/>
          </p:cNvSpPr>
          <p:nvPr>
            <p:ph sz="quarter" idx="1"/>
          </p:nvPr>
        </p:nvSpPr>
        <p:spPr/>
        <p:txBody>
          <a:bodyPr>
            <a:normAutofit lnSpcReduction="10000"/>
          </a:bodyPr>
          <a:lstStyle/>
          <a:p>
            <a:pPr marL="274320" indent="-274320" eaLnBrk="1" fontAlgn="auto" hangingPunct="1">
              <a:spcBef>
                <a:spcPts val="580"/>
              </a:spcBef>
              <a:spcAft>
                <a:spcPts val="0"/>
              </a:spcAft>
              <a:buFont typeface="Wingdings 2"/>
              <a:buChar char=""/>
              <a:defRPr/>
            </a:pPr>
            <a:r>
              <a:rPr lang="es-ES" sz="2400" dirty="0"/>
              <a:t>East Ruston Old  Vicarage es un jardín notable de propiedad privada en el condado de Norfolk en East Ruston en el este de Inglaterra . </a:t>
            </a:r>
          </a:p>
          <a:p>
            <a:pPr marL="274320" indent="-274320" eaLnBrk="1" fontAlgn="auto" hangingPunct="1">
              <a:spcBef>
                <a:spcPts val="580"/>
              </a:spcBef>
              <a:spcAft>
                <a:spcPts val="0"/>
              </a:spcAft>
              <a:buFont typeface="Wingdings 2"/>
              <a:buChar char=""/>
              <a:defRPr/>
            </a:pPr>
            <a:r>
              <a:rPr lang="es-ES" sz="2400" dirty="0"/>
              <a:t>Fue establecido en 1973 por Alan Gray y Robeson Graham, que han creado en  unas (130.000 m </a:t>
            </a:r>
            <a:r>
              <a:rPr lang="es-ES" sz="2400" baseline="30000" dirty="0"/>
              <a:t>2)</a:t>
            </a:r>
            <a:r>
              <a:rPr lang="es-ES" sz="2400" dirty="0"/>
              <a:t> el diseño, que incorpora la plantación exuberante e innovadora junto a un diseño más formal tradicional.</a:t>
            </a:r>
          </a:p>
          <a:p>
            <a:pPr marL="274320" indent="-274320" eaLnBrk="1" fontAlgn="auto" hangingPunct="1">
              <a:spcBef>
                <a:spcPts val="580"/>
              </a:spcBef>
              <a:spcAft>
                <a:spcPts val="0"/>
              </a:spcAft>
              <a:buFont typeface="Wingdings 2"/>
              <a:buChar char=""/>
              <a:defRPr/>
            </a:pPr>
            <a:r>
              <a:rPr lang="es-ES" sz="2400" dirty="0"/>
              <a:t> En un sitio prometedor, cerca del Mar del Norte y rodeado de praderas cultivables, los jardines están protegidos contra el viento en tierra dura por una franja de protección de arboles de Pino Monterrey  que crean un singular microclima .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4154041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2 Marcador de contenido"/>
          <p:cNvSpPr>
            <a:spLocks noGrp="1"/>
          </p:cNvSpPr>
          <p:nvPr>
            <p:ph sz="quarter" idx="1"/>
          </p:nvPr>
        </p:nvSpPr>
        <p:spPr>
          <a:xfrm>
            <a:off x="914400" y="476250"/>
            <a:ext cx="7113984" cy="5543550"/>
          </a:xfrm>
        </p:spPr>
        <p:txBody>
          <a:bodyPr>
            <a:normAutofit/>
          </a:bodyPr>
          <a:lstStyle/>
          <a:p>
            <a:pPr eaLnBrk="1" hangingPunct="1"/>
            <a:r>
              <a:rPr lang="es-ES" sz="2400" dirty="0"/>
              <a:t>Plantas exóticas e inusuales de todo el mundo florecen junto con las especies más resistentes.</a:t>
            </a:r>
          </a:p>
          <a:p>
            <a:pPr eaLnBrk="1" hangingPunct="1"/>
            <a:r>
              <a:rPr lang="es-ES" sz="2400" dirty="0"/>
              <a:t> Notables son los helechos arborescentes ,las  plantas suculentas y  las palmeras que rodean la casa, como es "lavado del Desierto" el californiano, el Jardín Exótico con una escultura de agua y un campo de maíz grande sembrado con una selección de plantas nativas, aunque escasas, ahora el crecimiento de malezas, tales como aciano , amapola y caléndulas . </a:t>
            </a:r>
          </a:p>
          <a:p>
            <a:pPr eaLnBrk="1" hangingPunct="1"/>
            <a:r>
              <a:rPr lang="es-ES" sz="2400" dirty="0"/>
              <a:t>Los jardines contienen una interesante colección de esculturas de artistas locales, así como muchas características arquitectónicas. </a:t>
            </a:r>
          </a:p>
        </p:txBody>
      </p:sp>
    </p:spTree>
    <p:extLst>
      <p:ext uri="{BB962C8B-B14F-4D97-AF65-F5344CB8AC3E}">
        <p14:creationId xmlns:p14="http://schemas.microsoft.com/office/powerpoint/2010/main" val="39489091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East Rouston.-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25022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East Rouston Old Vicarag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53192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East Ruston Old Vicarage Gardens.-Norfolk..-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604871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East Ruston Old Vicarage Gardens.-Norfolk..-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60078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East Ruston Old Vicarage Gardens.-Norfol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161589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Eastrustonentrancecour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008785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East Rousto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745737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Eastrustonpavili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18856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East Ruston Old Vicarage Gardens.-Norfolk..-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81776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2 Imagen" descr="Eastrustonhousedoo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629124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Eastrustonhouseur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84745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East Ruston Old Vicarage Gardens.-Norfolk..-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984196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East Ruston Old Vicarage Gardens.-Norfolk..-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975316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East Rousto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697676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East Rousto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335434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East Rouston.-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311285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East Rouston.-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884461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East Rouston.-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693309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East Rouston.-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356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3" name="2 Imagen" descr="East Rousto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84663" y="0"/>
            <a:ext cx="50403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319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East Rouston.-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436808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East Rouston.-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012516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East Rouston.-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972142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East Rouston.-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777792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East Rouston.-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759283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East Rouston.-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069557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East Rouston.-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935912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East Roust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898447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East ruston church.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234597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East ruston lawn focal point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620511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East Ruston Old Vicarage Gardens.-Norfolk..-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875633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East Ruston Old Vicarage Gardens.-Norfolk..-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022745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East Ruston Old Vicarage Gardens.-Norfolk..-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52072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East Ruston Old Vicarage Gardens.-Norfolk..-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92577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East_Ruston_Old_Vicarage_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538725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2 Imagen" descr="East Ruston Old Vicarage Gardens.-Norfolk.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730602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East Ruston Old Vicarage Gardens.-Norfolk.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665848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East Ruston Old Vicarage Gardens.-Pagoda-Norfol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079614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East_Ruston_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120316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East_Ruston_Old_Vicarage_Garden.-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558414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East_Ruston_Old_Vicarage_Garde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855086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Easton Walled Gardens.-Lincolnshir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533424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Easton Walled Gardens.-Lincolnshire.2.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524057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Easton Walled Gardens.-Lincoln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973875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Eastrustonkingswal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810608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2 Imagen" descr="Eastrustonpatharch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686230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3 Imagen" descr="Bressingham Gardens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396734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Bressingham.-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45307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TotalTime>
  <Words>1036</Words>
  <Application>Microsoft Office PowerPoint</Application>
  <PresentationFormat>Presentación en pantalla (4:3)</PresentationFormat>
  <Paragraphs>42</Paragraphs>
  <Slides>129</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129</vt:i4>
      </vt:variant>
    </vt:vector>
  </HeadingPairs>
  <TitlesOfParts>
    <vt:vector size="133" baseType="lpstr">
      <vt:lpstr>Century Schoolbook</vt:lpstr>
      <vt:lpstr>Wingdings</vt:lpstr>
      <vt:lpstr>Wingdings 2</vt:lpstr>
      <vt:lpstr>Default Theme</vt:lpstr>
      <vt:lpstr>EUROPA.-LA VUELTA AL MUNDO EN 885 JARDINES.-REINO UNIDO.- NORFOLK </vt:lpstr>
      <vt:lpstr>Blikling Hall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Bressingham Steam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Easton Ruston Old Vicarage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8</cp:revision>
  <dcterms:created xsi:type="dcterms:W3CDTF">2013-09-08T06:06:48Z</dcterms:created>
  <dcterms:modified xsi:type="dcterms:W3CDTF">2018-03-09T09:18:20Z</dcterms:modified>
</cp:coreProperties>
</file>