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79"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88"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89" r:id="rId72"/>
    <p:sldId id="325"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7349E5-72B2-48DB-8590-8742EF5B113E}"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DAD3B1-569F-4F60-82B0-C687B95AE439}" type="slidenum">
              <a:rPr lang="es-ES" smtClean="0"/>
              <a:t>‹Nº›</a:t>
            </a:fld>
            <a:endParaRPr lang="es-ES" dirty="0"/>
          </a:p>
        </p:txBody>
      </p:sp>
    </p:spTree>
    <p:extLst>
      <p:ext uri="{BB962C8B-B14F-4D97-AF65-F5344CB8AC3E}">
        <p14:creationId xmlns:p14="http://schemas.microsoft.com/office/powerpoint/2010/main" val="3994421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Hodsock Priory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16</a:t>
            </a:fld>
            <a:endParaRPr lang="es-ES" dirty="0"/>
          </a:p>
        </p:txBody>
      </p:sp>
    </p:spTree>
    <p:extLst>
      <p:ext uri="{BB962C8B-B14F-4D97-AF65-F5344CB8AC3E}">
        <p14:creationId xmlns:p14="http://schemas.microsoft.com/office/powerpoint/2010/main" val="1388963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Hodsock Priory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19</a:t>
            </a:fld>
            <a:endParaRPr lang="es-ES" dirty="0"/>
          </a:p>
        </p:txBody>
      </p:sp>
    </p:spTree>
    <p:extLst>
      <p:ext uri="{BB962C8B-B14F-4D97-AF65-F5344CB8AC3E}">
        <p14:creationId xmlns:p14="http://schemas.microsoft.com/office/powerpoint/2010/main" val="3570220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Hodsock Priory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20</a:t>
            </a:fld>
            <a:endParaRPr lang="es-ES" dirty="0"/>
          </a:p>
        </p:txBody>
      </p:sp>
    </p:spTree>
    <p:extLst>
      <p:ext uri="{BB962C8B-B14F-4D97-AF65-F5344CB8AC3E}">
        <p14:creationId xmlns:p14="http://schemas.microsoft.com/office/powerpoint/2010/main" val="2093337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7ECC85-692C-4FD1-9534-73CDF8727E6A}"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240CFC-3DEE-4038-B5BC-7FBAB8E4D8B6}"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Topiarias</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38EF2A-0205-4986-8018-CA5F2EFC336F}" type="slidenum">
              <a:rPr lang="es-ES">
                <a:solidFill>
                  <a:prstClr val="black"/>
                </a:solidFill>
              </a:rPr>
              <a:pPr>
                <a:defRPr/>
              </a:pPr>
              <a:t>101</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Broughton%2BCastle%2BGardens%2Bwikipedia%26hl%3Des%26biw%3D1280%26bih%3D666%26prmd%3Dimvns&amp;rurl=translate.google.es&amp;sl=en&amp;u=http://en.wikipedia.org/wiki/Broughton_Castle&amp;usg=ALkJrhgGBrLHy4sEa0YKI7t5xq_l-rVZiw#cite_note-0"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hyperlink" Target="//upload.wikimedia.org/wikipedia/commons/0/0a/Stonor_House_-_geograph.org.uk_-_832650.jpg" TargetMode="Externa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2736304"/>
          </a:xfrm>
        </p:spPr>
        <p:txBody>
          <a:bodyPr>
            <a:normAutofit fontScale="90000"/>
          </a:bodyPr>
          <a:lstStyle/>
          <a:p>
            <a:r>
              <a:rPr lang="es-ES" sz="4000" dirty="0"/>
              <a:t>EUROPA.-LA VUELTA AL MUNDO EN 885 JARDINES.-</a:t>
            </a:r>
            <a:r>
              <a:rPr lang="es-ES" sz="3100" dirty="0"/>
              <a:t>REINO UNIDO.-</a:t>
            </a:r>
            <a:br>
              <a:rPr lang="es-ES" sz="3100" dirty="0"/>
            </a:br>
            <a:r>
              <a:rPr lang="es-ES" sz="3100" dirty="0"/>
              <a:t>NOTTINGHAMSHIRE.-</a:t>
            </a:r>
            <a:br>
              <a:rPr lang="es-ES" dirty="0"/>
            </a:br>
            <a:endParaRPr lang="es-ES" dirty="0"/>
          </a:p>
        </p:txBody>
      </p:sp>
      <p:sp>
        <p:nvSpPr>
          <p:cNvPr id="3" name="2 Subtítulo"/>
          <p:cNvSpPr>
            <a:spLocks noGrp="1"/>
          </p:cNvSpPr>
          <p:nvPr>
            <p:ph type="subTitle" idx="1"/>
          </p:nvPr>
        </p:nvSpPr>
        <p:spPr>
          <a:xfrm>
            <a:off x="2771800" y="4869160"/>
            <a:ext cx="4392488"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Felley Priory Gardens</a:t>
            </a:r>
          </a:p>
        </p:txBody>
      </p:sp>
      <p:sp>
        <p:nvSpPr>
          <p:cNvPr id="7171" name="2 Marcador de contenido"/>
          <p:cNvSpPr>
            <a:spLocks noGrp="1"/>
          </p:cNvSpPr>
          <p:nvPr>
            <p:ph sz="quarter" idx="1"/>
          </p:nvPr>
        </p:nvSpPr>
        <p:spPr/>
        <p:txBody>
          <a:bodyPr/>
          <a:lstStyle/>
          <a:p>
            <a:pPr eaLnBrk="1" hangingPunct="1"/>
            <a:r>
              <a:rPr lang="es-ES" sz="2400" dirty="0"/>
              <a:t>Felley Priory fue fundado en 1156 y disuelto por Enrique VIII en 1536.</a:t>
            </a:r>
          </a:p>
          <a:p>
            <a:pPr eaLnBrk="1" hangingPunct="1"/>
            <a:r>
              <a:rPr lang="es-ES" sz="2400" dirty="0"/>
              <a:t> Más tarde en este mismo siglo una nueva casa más pequeña fue construida, que se añadió en 1886.</a:t>
            </a:r>
          </a:p>
          <a:p>
            <a:pPr eaLnBrk="1" hangingPunct="1"/>
            <a:r>
              <a:rPr lang="es-ES" sz="2400" dirty="0"/>
              <a:t>El jardín fue diseñado por la Sra. Chaworth-Musters, a partir de 1976, cuando se plantaron los setos y los mixed-borders de herbaceas. </a:t>
            </a:r>
          </a:p>
          <a:p>
            <a:pPr eaLnBrk="1" hangingPunct="1"/>
            <a:r>
              <a:rPr lang="es-ES" sz="2400" dirty="0"/>
              <a:t>Cada parte del jardín está sembrado con plantas y arbustos, muchos de ellos inusuales. </a:t>
            </a:r>
          </a:p>
        </p:txBody>
      </p:sp>
    </p:spTree>
    <p:extLst>
      <p:ext uri="{BB962C8B-B14F-4D97-AF65-F5344CB8AC3E}">
        <p14:creationId xmlns:p14="http://schemas.microsoft.com/office/powerpoint/2010/main" val="1780981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549275"/>
            <a:ext cx="7185992" cy="5470525"/>
          </a:xfrm>
        </p:spPr>
        <p:txBody>
          <a:bodyPr>
            <a:noAutofit/>
          </a:bodyPr>
          <a:lstStyle/>
          <a:p>
            <a:pPr eaLnBrk="1" hangingPunct="1"/>
            <a:r>
              <a:rPr lang="es-ES" dirty="0"/>
              <a:t> El sur y las fronteras orientada al este tienen las plantas que se ablandan ligeramente. </a:t>
            </a:r>
          </a:p>
          <a:p>
            <a:pPr eaLnBrk="1" hangingPunct="1"/>
            <a:r>
              <a:rPr lang="es-ES" dirty="0"/>
              <a:t>Las pérgolas están cubiertas de rosas, enredaderas, clematis y madreselvas, y los jardines están llenos de nudos de boj arquitectónicos. </a:t>
            </a:r>
          </a:p>
          <a:p>
            <a:pPr eaLnBrk="1" hangingPunct="1"/>
            <a:r>
              <a:rPr lang="es-ES" dirty="0"/>
              <a:t>Las fronteras alrededor de los muros tienen una mezcla de pequeños árboles y arbustos en su mayoría por underplanted eléboros, hostas, digital, Meconopsis y geranios. </a:t>
            </a:r>
          </a:p>
          <a:p>
            <a:pPr eaLnBrk="1" hangingPunct="1"/>
            <a:r>
              <a:rPr lang="es-ES" dirty="0"/>
              <a:t>El jardín de las rosas se plantan las rosas pasadas de moda entre los Borbones, rosas de musgo, damascos, Albas y Chinensis, y en las fronteras en la antigua muralla isabelina con diferentes agapantos y algunos arbustos  con las rosas.</a:t>
            </a:r>
          </a:p>
        </p:txBody>
      </p:sp>
    </p:spTree>
    <p:extLst>
      <p:ext uri="{BB962C8B-B14F-4D97-AF65-F5344CB8AC3E}">
        <p14:creationId xmlns:p14="http://schemas.microsoft.com/office/powerpoint/2010/main" val="108996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Felley Priory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6444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2 Imagen" descr="Felly Priory Gardens.-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554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Felley Priory Gardens.-9.jpg"/>
          <p:cNvPicPr>
            <a:picLocks noChangeAspect="1"/>
          </p:cNvPicPr>
          <p:nvPr/>
        </p:nvPicPr>
        <p:blipFill rotWithShape="1">
          <a:blip r:embed="rId2">
            <a:extLst>
              <a:ext uri="{28A0092B-C50C-407E-A947-70E740481C1C}">
                <a14:useLocalDpi xmlns:a14="http://schemas.microsoft.com/office/drawing/2010/main" val="0"/>
              </a:ext>
            </a:extLst>
          </a:blip>
          <a:srcRect l="1617" t="1961" r="1324" b="2353"/>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927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Felly_Prior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2612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Felley Priory Garden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44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Felley PrioryGardens.-6.jpg"/>
          <p:cNvPicPr>
            <a:picLocks noChangeAspect="1"/>
          </p:cNvPicPr>
          <p:nvPr/>
        </p:nvPicPr>
        <p:blipFill rotWithShape="1">
          <a:blip r:embed="rId2">
            <a:extLst>
              <a:ext uri="{28A0092B-C50C-407E-A947-70E740481C1C}">
                <a14:useLocalDpi xmlns:a14="http://schemas.microsoft.com/office/drawing/2010/main" val="0"/>
              </a:ext>
            </a:extLst>
          </a:blip>
          <a:srcRect l="2059" t="2745" r="1471" b="2354"/>
          <a:stretch/>
        </p:blipFill>
        <p:spPr bwMode="auto">
          <a:xfrm>
            <a:off x="0" y="0"/>
            <a:ext cx="9143999"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58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3 Imagen" descr="Felley Priory.-2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1756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Felley Priory Garde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110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Felley Priory Garden.-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38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Felley Priory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6398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Felley Priory Gardens.-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2284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Felley Priory Garden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5117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p:txBody>
          <a:bodyPr/>
          <a:lstStyle/>
          <a:p>
            <a:pPr eaLnBrk="1" hangingPunct="1"/>
            <a:r>
              <a:rPr lang="es-ES" dirty="0"/>
              <a:t>Hodsock Priory</a:t>
            </a:r>
          </a:p>
        </p:txBody>
      </p:sp>
      <p:sp>
        <p:nvSpPr>
          <p:cNvPr id="3" name="2 Marcador de contenido"/>
          <p:cNvSpPr>
            <a:spLocks noGrp="1"/>
          </p:cNvSpPr>
          <p:nvPr>
            <p:ph sz="quarter" idx="1"/>
          </p:nvPr>
        </p:nvSpPr>
        <p:spPr>
          <a:xfrm>
            <a:off x="914400" y="1412777"/>
            <a:ext cx="7113984" cy="5544616"/>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Aunque la puerta de entrada es a partir de las fechas del siglo XVI, el resto de la casa fue construida en el siglo XIX a un diseño de George Devey que se especializó en la fabricación de los nuevos edificios se ven como si hubiera estado allí durante siglos. </a:t>
            </a:r>
          </a:p>
          <a:p>
            <a:pPr marL="274320" indent="-274320" eaLnBrk="1" fontAlgn="auto" hangingPunct="1">
              <a:spcBef>
                <a:spcPts val="580"/>
              </a:spcBef>
              <a:spcAft>
                <a:spcPts val="0"/>
              </a:spcAft>
              <a:buFont typeface="Wingdings 2"/>
              <a:buChar char=""/>
              <a:defRPr/>
            </a:pPr>
            <a:r>
              <a:rPr lang="es-ES" dirty="0"/>
              <a:t>Los jardines fueron diseñados originalmente al mismo tiempo, y desarrollado por la cabeza jardinero Arthur Ford, que escribió para varias revistas de jardinería y se headhunted finalmente por los jardines de Kew. </a:t>
            </a:r>
          </a:p>
          <a:p>
            <a:pPr marL="274320" indent="-274320" eaLnBrk="1" fontAlgn="auto" hangingPunct="1">
              <a:spcBef>
                <a:spcPts val="580"/>
              </a:spcBef>
              <a:spcAft>
                <a:spcPts val="0"/>
              </a:spcAft>
              <a:buFont typeface="Wingdings 2"/>
              <a:buChar char=""/>
              <a:defRPr/>
            </a:pPr>
            <a:r>
              <a:rPr lang="es-ES" dirty="0"/>
              <a:t>Él estableció los macizos de flores en el Jardín del ventilador, las camas en la terraza italiana , las frutas y hortalizas en las huertas. </a:t>
            </a:r>
            <a:br>
              <a:rPr lang="es-ES" dirty="0"/>
            </a:br>
            <a:br>
              <a:rPr lang="es-ES" dirty="0"/>
            </a:br>
            <a:endParaRPr lang="es-ES" dirty="0"/>
          </a:p>
        </p:txBody>
      </p:sp>
    </p:spTree>
    <p:extLst>
      <p:ext uri="{BB962C8B-B14F-4D97-AF65-F5344CB8AC3E}">
        <p14:creationId xmlns:p14="http://schemas.microsoft.com/office/powerpoint/2010/main" val="2998399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Marcador de contenido"/>
          <p:cNvSpPr>
            <a:spLocks noGrp="1"/>
          </p:cNvSpPr>
          <p:nvPr>
            <p:ph sz="quarter" idx="1"/>
          </p:nvPr>
        </p:nvSpPr>
        <p:spPr>
          <a:xfrm>
            <a:off x="914400" y="549275"/>
            <a:ext cx="7041976" cy="5470525"/>
          </a:xfrm>
        </p:spPr>
        <p:txBody>
          <a:bodyPr/>
          <a:lstStyle/>
          <a:p>
            <a:pPr eaLnBrk="1" hangingPunct="1"/>
            <a:r>
              <a:rPr lang="es-ES" sz="2400" dirty="0"/>
              <a:t>Después de ser entregado a la producción de hortalizas por el Ejército de Tierra de la Mujer en la Segunda Guerra Mundial, los jardines se sostienen por los primos de los dueños originales y luego fueron entregado a Sir Andrew Buchanan en 1967. </a:t>
            </a:r>
          </a:p>
          <a:p>
            <a:pPr eaLnBrk="1" hangingPunct="1"/>
            <a:r>
              <a:rPr lang="es-ES" sz="2400" dirty="0"/>
              <a:t>La Señora Buchanan, con una tremenda energía y visión de futuro, se convirtió en el centro de los jardines de campanillas y con un marketing inteligente en marcha "los fines de semana campanilla de invierno" en Hodsock atraía a un gran número de visitantes.</a:t>
            </a:r>
          </a:p>
          <a:p>
            <a:pPr eaLnBrk="1" hangingPunct="1"/>
            <a:r>
              <a:rPr lang="es-ES" sz="2400" dirty="0"/>
              <a:t> Este es seguramente el mejor jardín para visitar a campanillas en el norte de Inglaterra. </a:t>
            </a:r>
          </a:p>
        </p:txBody>
      </p:sp>
    </p:spTree>
    <p:extLst>
      <p:ext uri="{BB962C8B-B14F-4D97-AF65-F5344CB8AC3E}">
        <p14:creationId xmlns:p14="http://schemas.microsoft.com/office/powerpoint/2010/main" val="1516572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sz="quarter" idx="1"/>
          </p:nvPr>
        </p:nvSpPr>
        <p:spPr>
          <a:xfrm>
            <a:off x="914400" y="549275"/>
            <a:ext cx="7113984" cy="5470525"/>
          </a:xfrm>
        </p:spPr>
        <p:txBody>
          <a:bodyPr/>
          <a:lstStyle/>
          <a:p>
            <a:pPr eaLnBrk="1" hangingPunct="1"/>
            <a:r>
              <a:rPr lang="es-ES" sz="2400" dirty="0"/>
              <a:t>Cada año en febrero más de 40.000 personas vienen a Hodsock desde muy lejos para ver los copos de nieve famosos y las plantas de invierno y arbustos con flores .</a:t>
            </a:r>
          </a:p>
          <a:p>
            <a:pPr eaLnBrk="1" hangingPunct="1"/>
            <a:endParaRPr lang="es-ES" dirty="0"/>
          </a:p>
        </p:txBody>
      </p:sp>
    </p:spTree>
    <p:extLst>
      <p:ext uri="{BB962C8B-B14F-4D97-AF65-F5344CB8AC3E}">
        <p14:creationId xmlns:p14="http://schemas.microsoft.com/office/powerpoint/2010/main" val="267089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Hodsock Priory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3342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Hodsock Priory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 y="0"/>
            <a:ext cx="9131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8886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3 Título"/>
          <p:cNvSpPr>
            <a:spLocks noGrp="1"/>
          </p:cNvSpPr>
          <p:nvPr>
            <p:ph type="title"/>
          </p:nvPr>
        </p:nvSpPr>
        <p:spPr/>
        <p:txBody>
          <a:bodyPr/>
          <a:lstStyle/>
          <a:p>
            <a:pPr eaLnBrk="1" hangingPunct="1"/>
            <a:r>
              <a:rPr lang="es-ES" dirty="0"/>
              <a:t>Newstead Abbey Historic House </a:t>
            </a:r>
          </a:p>
        </p:txBody>
      </p:sp>
      <p:sp>
        <p:nvSpPr>
          <p:cNvPr id="26627" name="4 Marcador de contenido"/>
          <p:cNvSpPr>
            <a:spLocks noGrp="1"/>
          </p:cNvSpPr>
          <p:nvPr>
            <p:ph sz="quarter" idx="1"/>
          </p:nvPr>
        </p:nvSpPr>
        <p:spPr/>
        <p:txBody>
          <a:bodyPr/>
          <a:lstStyle/>
          <a:p>
            <a:pPr eaLnBrk="1" hangingPunct="1"/>
            <a:r>
              <a:rPr lang="es-ES" sz="2400" dirty="0"/>
              <a:t>Fundada como una casa monástica en el siglo XII, el propietario más famoso de Newstead, el poeta Lord Byron, heredó la propiedad, pero la vendió en 1818. </a:t>
            </a:r>
            <a:br>
              <a:rPr lang="es-ES" sz="2400" dirty="0"/>
            </a:br>
            <a:r>
              <a:rPr lang="es-ES" sz="2400" dirty="0"/>
              <a:t>El gran jardín formal al este de la casa se ​​cree que han sido creados por el cuarto Lord Byron, probablemente, a más tardar en 1720, en un estilo que había estado de moda en la generación anterior. </a:t>
            </a:r>
            <a:br>
              <a:rPr lang="es-ES" sz="2400" dirty="0"/>
            </a:br>
            <a:r>
              <a:rPr lang="es-ES" sz="2400" dirty="0"/>
              <a:t>El jardín español fue diseñado  Geraldine Webb  alrededor de 1896 y el jardín japonés fue presentado por Ethel Webb en 1907 por un arquitecto paisajista japonés.</a:t>
            </a:r>
          </a:p>
        </p:txBody>
      </p:sp>
    </p:spTree>
    <p:extLst>
      <p:ext uri="{BB962C8B-B14F-4D97-AF65-F5344CB8AC3E}">
        <p14:creationId xmlns:p14="http://schemas.microsoft.com/office/powerpoint/2010/main" val="8098202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83568" y="549275"/>
            <a:ext cx="7416824" cy="5904061"/>
          </a:xfrm>
        </p:spPr>
        <p:txBody>
          <a:bodyPr>
            <a:normAutofit/>
          </a:bodyPr>
          <a:lstStyle/>
          <a:p>
            <a:pPr marL="274320" indent="-274320" eaLnBrk="1" fontAlgn="auto" hangingPunct="1">
              <a:spcBef>
                <a:spcPts val="580"/>
              </a:spcBef>
              <a:spcAft>
                <a:spcPts val="0"/>
              </a:spcAft>
              <a:buFont typeface="Wingdings 2"/>
              <a:buChar char=""/>
              <a:defRPr/>
            </a:pPr>
            <a:r>
              <a:rPr lang="es-ES" dirty="0"/>
              <a:t>Dos estatuas representan una familia de sátiros, la madre y el niño que está siendo particularmente  temas inusuales.</a:t>
            </a:r>
          </a:p>
          <a:p>
            <a:pPr marL="274320" indent="-274320" eaLnBrk="1" fontAlgn="auto" hangingPunct="1">
              <a:spcBef>
                <a:spcPts val="580"/>
              </a:spcBef>
              <a:spcAft>
                <a:spcPts val="0"/>
              </a:spcAft>
              <a:buFont typeface="Wingdings 2"/>
              <a:buChar char=""/>
              <a:defRPr/>
            </a:pPr>
            <a:r>
              <a:rPr lang="es-ES" dirty="0"/>
              <a:t> Ellos fueron traídos de Italia por el quinto Lord Byron para adornar un bosque de árboles al este de la laguna.</a:t>
            </a:r>
          </a:p>
          <a:p>
            <a:pPr marL="274320" indent="-274320" eaLnBrk="1" fontAlgn="auto" hangingPunct="1">
              <a:spcBef>
                <a:spcPts val="580"/>
              </a:spcBef>
              <a:spcAft>
                <a:spcPts val="0"/>
              </a:spcAft>
              <a:buFont typeface="Wingdings 2"/>
              <a:buChar char=""/>
              <a:defRPr/>
            </a:pPr>
            <a:r>
              <a:rPr lang="es-ES" dirty="0"/>
              <a:t> El bosque, a partir de entonces se conoce como madera del Diablo, fue absuelto finalmente de distancia por el Sr. Webb y ha sido replantado recientemente. </a:t>
            </a:r>
            <a:br>
              <a:rPr lang="es-ES" dirty="0"/>
            </a:br>
            <a:r>
              <a:rPr lang="es-ES" dirty="0"/>
              <a:t>La caminata terraza norte, 720 metros de longitud, paralela a la frontera herbácea muy grande creada por los Webb algún tiempo antes de 1876.</a:t>
            </a:r>
          </a:p>
          <a:p>
            <a:pPr marL="274320" indent="-274320" eaLnBrk="1" fontAlgn="auto" hangingPunct="1">
              <a:spcBef>
                <a:spcPts val="580"/>
              </a:spcBef>
              <a:spcAft>
                <a:spcPts val="0"/>
              </a:spcAft>
              <a:buFont typeface="Wingdings 2"/>
              <a:buChar char=""/>
              <a:defRPr/>
            </a:pPr>
            <a:r>
              <a:rPr lang="es-ES" dirty="0"/>
              <a:t> </a:t>
            </a:r>
          </a:p>
        </p:txBody>
      </p:sp>
    </p:spTree>
    <p:extLst>
      <p:ext uri="{BB962C8B-B14F-4D97-AF65-F5344CB8AC3E}">
        <p14:creationId xmlns:p14="http://schemas.microsoft.com/office/powerpoint/2010/main" val="1323132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914400" y="549275"/>
            <a:ext cx="7258000" cy="5976069"/>
          </a:xfrm>
        </p:spPr>
        <p:txBody>
          <a:bodyPr>
            <a:normAutofit lnSpcReduction="10000"/>
          </a:bodyPr>
          <a:lstStyle/>
          <a:p>
            <a:r>
              <a:rPr lang="es-ES" dirty="0"/>
              <a:t>Más cerca de la casa de Byron había construido un monumento a su perro favorito, que había muerto de la rabia en 1808.</a:t>
            </a:r>
          </a:p>
          <a:p>
            <a:pPr eaLnBrk="1" hangingPunct="1"/>
            <a:r>
              <a:rPr lang="es-ES" sz="2400" dirty="0"/>
              <a:t>Al sur del monumento contramaestre es el jardín español de nombre para el origen de la cabeza del pozo en su centro, sus setos gruesos forman un patrón geométrico de flores brillantes. </a:t>
            </a:r>
          </a:p>
          <a:p>
            <a:pPr eaLnBrk="1" hangingPunct="1"/>
            <a:r>
              <a:rPr lang="es-ES" sz="2400" dirty="0"/>
              <a:t>Una serie de esqueletos fueron desenterrados mientras que este jardín se estaba haciendo, así que el sitio fue probablemente un cementerio monástico. </a:t>
            </a:r>
          </a:p>
          <a:p>
            <a:pPr eaLnBrk="1" hangingPunct="1"/>
            <a:r>
              <a:rPr lang="es-ES" sz="2400" dirty="0"/>
              <a:t>Los jardines subtropicales o de bambú, recientemente restaurados, también es probable que sea el trabajo de las hermanas Webb y la mas contemporánea rocalla. </a:t>
            </a:r>
            <a:br>
              <a:rPr lang="es-ES" dirty="0"/>
            </a:br>
            <a:endParaRPr lang="es-ES" dirty="0"/>
          </a:p>
          <a:p>
            <a:pPr eaLnBrk="1" hangingPunct="1"/>
            <a:endParaRPr lang="es-ES" dirty="0"/>
          </a:p>
        </p:txBody>
      </p:sp>
    </p:spTree>
    <p:extLst>
      <p:ext uri="{BB962C8B-B14F-4D97-AF65-F5344CB8AC3E}">
        <p14:creationId xmlns:p14="http://schemas.microsoft.com/office/powerpoint/2010/main" val="9828357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258000" cy="5976069"/>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La rosaleda, creada en 1965, contiene rosas tempranas y cultivares recientes. </a:t>
            </a:r>
          </a:p>
          <a:p>
            <a:pPr marL="274320" indent="-274320" eaLnBrk="1" fontAlgn="auto" hangingPunct="1">
              <a:spcBef>
                <a:spcPts val="580"/>
              </a:spcBef>
              <a:spcAft>
                <a:spcPts val="0"/>
              </a:spcAft>
              <a:buFont typeface="Wingdings 2"/>
              <a:buChar char=""/>
              <a:defRPr/>
            </a:pPr>
            <a:r>
              <a:rPr lang="es-ES" dirty="0"/>
              <a:t>Antiguamente, era el huerto que abastecía a la familia de Webb con grandes cantidades de frutas y verduras, así como las plantas como los helechos y begonias para embellecer la casa.</a:t>
            </a:r>
          </a:p>
          <a:p>
            <a:pPr marL="274320" indent="-274320" eaLnBrk="1" fontAlgn="auto" hangingPunct="1">
              <a:spcBef>
                <a:spcPts val="580"/>
              </a:spcBef>
              <a:spcAft>
                <a:spcPts val="0"/>
              </a:spcAft>
              <a:buFont typeface="Wingdings 2"/>
              <a:buChar char=""/>
              <a:defRPr/>
            </a:pPr>
            <a:r>
              <a:rPr lang="es-ES" dirty="0"/>
              <a:t>Newstead debe mucho de su belleza y tranquilidad del rio Leen .</a:t>
            </a:r>
          </a:p>
          <a:p>
            <a:pPr marL="274320" indent="-274320" eaLnBrk="1" fontAlgn="auto" hangingPunct="1">
              <a:spcBef>
                <a:spcPts val="580"/>
              </a:spcBef>
              <a:spcAft>
                <a:spcPts val="0"/>
              </a:spcAft>
              <a:buFont typeface="Wingdings 2"/>
              <a:buChar char=""/>
              <a:defRPr/>
            </a:pPr>
            <a:r>
              <a:rPr lang="es-ES" dirty="0"/>
              <a:t> Desde la época monástica sus aguas se han alimentado de los lagos, estanques y cascadas de agua que adornan el jardín. </a:t>
            </a:r>
          </a:p>
          <a:p>
            <a:pPr marL="274320" indent="-274320" eaLnBrk="1" fontAlgn="auto" hangingPunct="1">
              <a:spcBef>
                <a:spcPts val="580"/>
              </a:spcBef>
              <a:spcAft>
                <a:spcPts val="0"/>
              </a:spcAft>
              <a:buFont typeface="Wingdings 2"/>
              <a:buChar char=""/>
              <a:defRPr/>
            </a:pPr>
            <a:r>
              <a:rPr lang="es-ES" dirty="0"/>
              <a:t>El estanque flanqueado por los antiguos paseos de tejo y se cree que se originaron como un estanque de peces medieval en los que se criaban carpas, es quizás el más antiguo de estos y los más románticos de la apariencia.</a:t>
            </a:r>
          </a:p>
        </p:txBody>
      </p:sp>
    </p:spTree>
    <p:extLst>
      <p:ext uri="{BB962C8B-B14F-4D97-AF65-F5344CB8AC3E}">
        <p14:creationId xmlns:p14="http://schemas.microsoft.com/office/powerpoint/2010/main" val="3029905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Newstead Abbe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2083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2.bp.blogspot.com/-MJ7GQClvkaA/ThDIbku7xII/AAAAAAAAD9w/8CCMZbhcwDI/s1600/Newstead+0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4" descr="http://4.bp.blogspot.com/-j6GTR1d-dHw/ThDJX_0o8_I/AAAAAAAAD-I/pqNADymUals/s1600/Newstead+0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16338"/>
            <a:ext cx="9144000"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80461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Newstead-Abbey-Great-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96587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eurobuildings.info/england/nottingham/nottingham0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13047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2.bp.blogspot.com/-7dnsxHh8NAA/ThDKkw3T2AI/AAAAAAAAD-c/2mCi43ygm9c/s1600/Newstead+05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0562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nealmorgan.co.uk/wp-content/uploads/2010/09/IMG_47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2081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Photos of Newstead Abbey by John Be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41887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news.bbc.co.uk/media/images/47558000/jpg/_47558337_newstead_abbey_alison_bowd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9454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www.natures-desktop.com/wallpaper-previews/gardens/walled-garden-newste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08339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4.bp.blogspot.com/-qY0_3pi15a8/ThDJCsQHlPI/AAAAAAAAD-A/9r7LZFWV0kA/s1600/Newstead+0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70962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www.natures-desktop.com/images/wallpapers/1680x1050/gardens/rock-garden-tre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28921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p:nvPr>
        </p:nvSpPr>
        <p:spPr/>
        <p:txBody>
          <a:bodyPr/>
          <a:lstStyle/>
          <a:p>
            <a:pPr eaLnBrk="1" hangingPunct="1"/>
            <a:r>
              <a:rPr lang="es-ES" dirty="0"/>
              <a:t>Wollaton Hall</a:t>
            </a:r>
          </a:p>
        </p:txBody>
      </p:sp>
      <p:sp>
        <p:nvSpPr>
          <p:cNvPr id="41987" name="2 Marcador de contenido"/>
          <p:cNvSpPr>
            <a:spLocks noGrp="1"/>
          </p:cNvSpPr>
          <p:nvPr>
            <p:ph sz="quarter" idx="1"/>
          </p:nvPr>
        </p:nvSpPr>
        <p:spPr/>
        <p:txBody>
          <a:bodyPr/>
          <a:lstStyle/>
          <a:p>
            <a:pPr eaLnBrk="1" hangingPunct="1"/>
            <a:r>
              <a:rPr lang="es-ES" sz="2400" b="1" dirty="0"/>
              <a:t>Wollaton Hall</a:t>
            </a:r>
            <a:r>
              <a:rPr lang="es-ES" sz="2400" dirty="0"/>
              <a:t> es una casa de campo,  sobre una pequeña colina, pero prominente en Wollaton, Nottingham , Inglaterra . </a:t>
            </a:r>
          </a:p>
          <a:p>
            <a:pPr eaLnBrk="1" hangingPunct="1"/>
            <a:r>
              <a:rPr lang="es-ES" sz="2400" b="1" dirty="0"/>
              <a:t>Wollaton Park</a:t>
            </a:r>
            <a:r>
              <a:rPr lang="es-ES" sz="2400" dirty="0"/>
              <a:t> es la zona de parque que se encuentra la casa señorial .</a:t>
            </a:r>
          </a:p>
          <a:p>
            <a:pPr eaLnBrk="1" hangingPunct="1"/>
            <a:r>
              <a:rPr lang="es-ES" sz="2400" dirty="0"/>
              <a:t> La casa en sí es un museo de historia natural con otros museos .</a:t>
            </a:r>
          </a:p>
          <a:p>
            <a:pPr eaLnBrk="1" hangingPunct="1"/>
            <a:r>
              <a:rPr lang="es-ES" sz="2400" dirty="0"/>
              <a:t>Los terrenos que la rodean se utiliza regularmente para grandes eventos al aire libre de escala como conciertos de rock y festivales. </a:t>
            </a:r>
          </a:p>
        </p:txBody>
      </p:sp>
    </p:spTree>
    <p:extLst>
      <p:ext uri="{BB962C8B-B14F-4D97-AF65-F5344CB8AC3E}">
        <p14:creationId xmlns:p14="http://schemas.microsoft.com/office/powerpoint/2010/main" val="3676107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sz="quarter" idx="1"/>
          </p:nvPr>
        </p:nvSpPr>
        <p:spPr>
          <a:xfrm>
            <a:off x="914400" y="620713"/>
            <a:ext cx="6609928" cy="5400575"/>
          </a:xfrm>
        </p:spPr>
        <p:txBody>
          <a:bodyPr>
            <a:normAutofit/>
          </a:bodyPr>
          <a:lstStyle/>
          <a:p>
            <a:pPr eaLnBrk="1" hangingPunct="1"/>
            <a:r>
              <a:rPr lang="es-ES" sz="2400" dirty="0"/>
              <a:t>En 2011, las escenas clave de la exitosa película de Batman película, The Dark Knight Rises , fueron filmadas aquí.</a:t>
            </a:r>
          </a:p>
          <a:p>
            <a:pPr eaLnBrk="1" hangingPunct="1"/>
            <a:r>
              <a:rPr lang="es-ES" sz="2400" dirty="0"/>
              <a:t> El Hall servirá para  la última de Wayne Manor. </a:t>
            </a:r>
          </a:p>
          <a:p>
            <a:pPr eaLnBrk="1" hangingPunct="1"/>
            <a:r>
              <a:rPr lang="es-ES" sz="2400" dirty="0"/>
              <a:t>El parque es el hogar de una manada de ciervos rojos y gamos.</a:t>
            </a:r>
          </a:p>
          <a:p>
            <a:pPr eaLnBrk="1" hangingPunct="1"/>
            <a:r>
              <a:rPr lang="es-ES" sz="2400" dirty="0"/>
              <a:t> Otras especies dan nota en el parque que incluyen un gallinero grande córvidos formado por torre , grajo , y corneja negra .</a:t>
            </a:r>
          </a:p>
          <a:p>
            <a:pPr eaLnBrk="1" hangingPunct="1"/>
            <a:r>
              <a:rPr lang="es-ES" sz="2400" dirty="0"/>
              <a:t>Otras especies importantes presentes en el lugar son las poblaciones de Jay trepador y Gavilán . </a:t>
            </a:r>
          </a:p>
          <a:p>
            <a:pPr eaLnBrk="1" hangingPunct="1"/>
            <a:endParaRPr lang="es-ES" dirty="0"/>
          </a:p>
          <a:p>
            <a:pPr eaLnBrk="1" hangingPunct="1"/>
            <a:endParaRPr lang="es-ES" dirty="0"/>
          </a:p>
        </p:txBody>
      </p:sp>
    </p:spTree>
    <p:extLst>
      <p:ext uri="{BB962C8B-B14F-4D97-AF65-F5344CB8AC3E}">
        <p14:creationId xmlns:p14="http://schemas.microsoft.com/office/powerpoint/2010/main" val="28716076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Marcador de contenido"/>
          <p:cNvSpPr>
            <a:spLocks noGrp="1"/>
          </p:cNvSpPr>
          <p:nvPr>
            <p:ph sz="quarter" idx="1"/>
          </p:nvPr>
        </p:nvSpPr>
        <p:spPr/>
        <p:txBody>
          <a:bodyPr/>
          <a:lstStyle/>
          <a:p>
            <a:r>
              <a:rPr lang="es-ES" dirty="0"/>
              <a:t>La migración de aves silvestres gracia del lago en el invierno y las especies de la nota incluyen ánade friso , cuchara del Norte , ánade silbón euroasiático y porrón moñudo .</a:t>
            </a:r>
          </a:p>
          <a:p>
            <a:endParaRPr lang="es-ES" dirty="0"/>
          </a:p>
          <a:p>
            <a:pPr eaLnBrk="1" hangingPunct="1"/>
            <a:r>
              <a:rPr lang="es-ES" sz="2400" dirty="0"/>
              <a:t>Hay una buena diversidad de hongos presentes, sobre todo en los meses de invierno, se encuentran principalmente cerca de las zonas boscosas y el lago.</a:t>
            </a:r>
          </a:p>
        </p:txBody>
      </p:sp>
    </p:spTree>
    <p:extLst>
      <p:ext uri="{BB962C8B-B14F-4D97-AF65-F5344CB8AC3E}">
        <p14:creationId xmlns:p14="http://schemas.microsoft.com/office/powerpoint/2010/main" val="42154653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Wollaton h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61177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Wollaton-H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26368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wollaton-hall-and-par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14306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Wollaton-Hall-Camellia-Hous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14378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wollaton-hall-po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07777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wollaton-park-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44596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Título"/>
          <p:cNvSpPr>
            <a:spLocks noGrp="1"/>
          </p:cNvSpPr>
          <p:nvPr>
            <p:ph type="title"/>
          </p:nvPr>
        </p:nvSpPr>
        <p:spPr>
          <a:xfrm>
            <a:off x="914400" y="2420938"/>
            <a:ext cx="7772400" cy="1152525"/>
          </a:xfrm>
        </p:spPr>
        <p:txBody>
          <a:bodyPr/>
          <a:lstStyle/>
          <a:p>
            <a:pPr eaLnBrk="1" hangingPunct="1"/>
            <a:r>
              <a:rPr lang="es-ES" dirty="0"/>
              <a:t>OXFORDSHIRE</a:t>
            </a:r>
          </a:p>
        </p:txBody>
      </p:sp>
    </p:spTree>
    <p:extLst>
      <p:ext uri="{BB962C8B-B14F-4D97-AF65-F5344CB8AC3E}">
        <p14:creationId xmlns:p14="http://schemas.microsoft.com/office/powerpoint/2010/main" val="5509484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Título"/>
          <p:cNvSpPr>
            <a:spLocks noGrp="1"/>
          </p:cNvSpPr>
          <p:nvPr>
            <p:ph type="title"/>
          </p:nvPr>
        </p:nvSpPr>
        <p:spPr/>
        <p:txBody>
          <a:bodyPr/>
          <a:lstStyle/>
          <a:p>
            <a:pPr eaLnBrk="1" hangingPunct="1"/>
            <a:r>
              <a:rPr lang="es-ES" dirty="0"/>
              <a:t>Broughton Castle</a:t>
            </a:r>
          </a:p>
        </p:txBody>
      </p:sp>
      <p:sp>
        <p:nvSpPr>
          <p:cNvPr id="52227" name="2 Marcador de contenido"/>
          <p:cNvSpPr>
            <a:spLocks noGrp="1"/>
          </p:cNvSpPr>
          <p:nvPr>
            <p:ph sz="quarter" idx="1"/>
          </p:nvPr>
        </p:nvSpPr>
        <p:spPr/>
        <p:txBody>
          <a:bodyPr/>
          <a:lstStyle/>
          <a:p>
            <a:pPr eaLnBrk="1" hangingPunct="1"/>
            <a:r>
              <a:rPr lang="es-ES" sz="2400" b="1" dirty="0"/>
              <a:t>Broughton Castle</a:t>
            </a:r>
            <a:r>
              <a:rPr lang="es-ES" sz="2400" dirty="0"/>
              <a:t> es un casa señorial medieval  situada en el pueblo de Broughton , que esta de aproximadamente dos kilómetros al sudoeste de Banbury , Oxfordshire , Inglaterra.</a:t>
            </a:r>
          </a:p>
          <a:p>
            <a:pPr eaLnBrk="1" hangingPunct="1"/>
            <a:r>
              <a:rPr lang="es-ES" sz="2400" dirty="0"/>
              <a:t>Fue construida como una casa de campo por Sir John de Broughton en 1300 en un lugar en la confluencia de tres corrientes creado un lugar idóneo para una mansión con foso.</a:t>
            </a:r>
          </a:p>
          <a:p>
            <a:pPr eaLnBrk="1" hangingPunct="1"/>
            <a:r>
              <a:rPr lang="es-ES" sz="2400" dirty="0"/>
              <a:t> La casa fue vendida en 1377 a Guillermo de Wykeham , obispo de Winchester.</a:t>
            </a:r>
          </a:p>
          <a:p>
            <a:pPr eaLnBrk="1" hangingPunct="1"/>
            <a:r>
              <a:rPr lang="en-US" sz="2400" dirty="0"/>
              <a:t>La casa original fue almenada por Sir Thomas Wykeham en 1406. </a:t>
            </a:r>
            <a:endParaRPr lang="es-ES" sz="2400" dirty="0"/>
          </a:p>
        </p:txBody>
      </p:sp>
    </p:spTree>
    <p:extLst>
      <p:ext uri="{BB962C8B-B14F-4D97-AF65-F5344CB8AC3E}">
        <p14:creationId xmlns:p14="http://schemas.microsoft.com/office/powerpoint/2010/main" val="40000722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80728"/>
            <a:ext cx="7041976" cy="5039072"/>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En 1451 pasó por herencia a la familia Fiennes ( barones Saye y Sele ). A partir de 1550 Richard Fiennes transformado la casa medieval en una casa en el entramado . </a:t>
            </a:r>
            <a:r>
              <a:rPr lang="es-ES" baseline="30000" dirty="0">
                <a:hlinkClick r:id="rId2"/>
              </a:rPr>
              <a:t>[1]</a:t>
            </a:r>
            <a:r>
              <a:rPr lang="es-ES" dirty="0"/>
              <a:t> </a:t>
            </a:r>
          </a:p>
          <a:p>
            <a:pPr marL="274320" indent="-274320" eaLnBrk="1" fontAlgn="auto" hangingPunct="1">
              <a:spcBef>
                <a:spcPts val="580"/>
              </a:spcBef>
              <a:spcAft>
                <a:spcPts val="0"/>
              </a:spcAft>
              <a:buFont typeface="Wingdings 2"/>
              <a:buChar char=""/>
              <a:defRPr/>
            </a:pPr>
            <a:r>
              <a:rPr lang="es-ES" dirty="0"/>
              <a:t>En el siglo XVII , William Fiennes, 1r vizconde Saye y Sele fue uno de los principales activistas en contra de Carlos I .</a:t>
            </a:r>
          </a:p>
          <a:p>
            <a:pPr marL="274320" indent="-274320" eaLnBrk="1" fontAlgn="auto" hangingPunct="1">
              <a:spcBef>
                <a:spcPts val="580"/>
              </a:spcBef>
              <a:spcAft>
                <a:spcPts val="0"/>
              </a:spcAft>
              <a:buFont typeface="Wingdings 2"/>
              <a:buChar char=""/>
              <a:defRPr/>
            </a:pPr>
            <a:r>
              <a:rPr lang="es-ES" dirty="0"/>
              <a:t> Levantó tropas para luchar contra el rey en la inconclusa batalla de Edgehill en 1642. </a:t>
            </a:r>
          </a:p>
          <a:p>
            <a:pPr marL="274320" indent="-274320" eaLnBrk="1" fontAlgn="auto" hangingPunct="1">
              <a:spcBef>
                <a:spcPts val="580"/>
              </a:spcBef>
              <a:spcAft>
                <a:spcPts val="0"/>
              </a:spcAft>
              <a:buFont typeface="Wingdings 2"/>
              <a:buChar char=""/>
              <a:defRPr/>
            </a:pPr>
            <a:r>
              <a:rPr lang="es-ES" dirty="0"/>
              <a:t>Las tropas realistas  más tarde sitiaron el castillo, superando a los defensores y ocupando el castillo por un tiempo. </a:t>
            </a:r>
          </a:p>
          <a:p>
            <a:pPr marL="274320" indent="-274320" eaLnBrk="1" fontAlgn="auto" hangingPunct="1">
              <a:spcBef>
                <a:spcPts val="580"/>
              </a:spcBef>
              <a:spcAft>
                <a:spcPts val="0"/>
              </a:spcAft>
              <a:buFont typeface="Wingdings 2"/>
              <a:buNone/>
              <a:defRPr/>
            </a:pPr>
            <a:r>
              <a:rPr lang="es-ES" dirty="0"/>
              <a:t>    </a:t>
            </a:r>
          </a:p>
        </p:txBody>
      </p:sp>
    </p:spTree>
    <p:extLst>
      <p:ext uri="{BB962C8B-B14F-4D97-AF65-F5344CB8AC3E}">
        <p14:creationId xmlns:p14="http://schemas.microsoft.com/office/powerpoint/2010/main" val="37745205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755576" y="836712"/>
            <a:ext cx="7169224" cy="5637240"/>
          </a:xfrm>
        </p:spPr>
        <p:txBody>
          <a:bodyPr/>
          <a:lstStyle/>
          <a:p>
            <a:r>
              <a:rPr lang="es-ES" dirty="0"/>
              <a:t> Broughton cayó en decadencia en el siglo XIX, pero fue finalmente rescatado por Federico Fiennes, 16º Lord Saye y Sele, que trajo en el destacado victoriano arquitecto Sir George Gilbert Scott . </a:t>
            </a:r>
          </a:p>
          <a:p>
            <a:r>
              <a:rPr lang="es-ES" dirty="0"/>
              <a:t> Sigue siendo el hogar de la familia Fiennes y actualmente vive en el 21º Barón y su esposa . </a:t>
            </a:r>
          </a:p>
        </p:txBody>
      </p:sp>
    </p:spTree>
    <p:extLst>
      <p:ext uri="{BB962C8B-B14F-4D97-AF65-F5344CB8AC3E}">
        <p14:creationId xmlns:p14="http://schemas.microsoft.com/office/powerpoint/2010/main" val="394054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Broughton Castle.-Oxfordshir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30561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2 Imagen" descr="Broughton Cast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60541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Broughton Castle.-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28766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Broughton Castl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61692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Broughton-0033-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30709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Broughton-0039-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88577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3 Imagen" descr="Broughton Castle_garden.-Oxfordshire.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28405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roughton Castle_garden.-Oxford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33350"/>
            <a:ext cx="9144000" cy="659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38398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roughton Castle_garden.-Oxfordshire.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9869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roughton Castl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89939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roughton_castle_garden.-Oxfor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00540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roughton Castle.-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28986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roughton Castle_garden.-Oxford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37527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roughton Castl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4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86128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roughton-Castle.-Lady gard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51575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roughton Castle.-5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42513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2 Imagen" descr="Broughton Castle.-3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13860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Broughton_house_and_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3291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Título"/>
          <p:cNvSpPr>
            <a:spLocks noGrp="1"/>
          </p:cNvSpPr>
          <p:nvPr>
            <p:ph type="title"/>
          </p:nvPr>
        </p:nvSpPr>
        <p:spPr/>
        <p:txBody>
          <a:bodyPr/>
          <a:lstStyle/>
          <a:p>
            <a:pPr eaLnBrk="1" hangingPunct="1"/>
            <a:r>
              <a:rPr lang="es-ES" dirty="0"/>
              <a:t>Buscot House</a:t>
            </a:r>
          </a:p>
        </p:txBody>
      </p:sp>
      <p:sp>
        <p:nvSpPr>
          <p:cNvPr id="72707" name="2 Marcador de contenido"/>
          <p:cNvSpPr>
            <a:spLocks noGrp="1"/>
          </p:cNvSpPr>
          <p:nvPr>
            <p:ph sz="quarter" idx="1"/>
          </p:nvPr>
        </p:nvSpPr>
        <p:spPr/>
        <p:txBody>
          <a:bodyPr/>
          <a:lstStyle/>
          <a:p>
            <a:pPr eaLnBrk="1" hangingPunct="1"/>
            <a:r>
              <a:rPr lang="es-ES" sz="2400" b="1" dirty="0"/>
              <a:t>Buscot Park</a:t>
            </a:r>
            <a:r>
              <a:rPr lang="es-ES" sz="2400" dirty="0"/>
              <a:t> es una casa de campo en Buscot cerca de la ciudad de Faringdon en Oxfordshire. </a:t>
            </a:r>
          </a:p>
          <a:p>
            <a:pPr eaLnBrk="1" hangingPunct="1"/>
            <a:r>
              <a:rPr lang="es-ES" sz="2400" dirty="0"/>
              <a:t>Fue construido en un austero estilo neoclásico  entre 1780 y 1783 por Edward Loveden Townsend. </a:t>
            </a:r>
          </a:p>
          <a:p>
            <a:pPr eaLnBrk="1" hangingPunct="1"/>
            <a:r>
              <a:rPr lang="es-ES" sz="2400" dirty="0"/>
              <a:t>Se mantuvo en la familia Loveden Townsend hasta que fue vendida en 1859 a Robert Campbell Tertius, un australiano. </a:t>
            </a:r>
          </a:p>
          <a:p>
            <a:pPr eaLnBrk="1" hangingPunct="1"/>
            <a:r>
              <a:rPr lang="es-ES" sz="2400" dirty="0"/>
              <a:t>A la muerte de Campbell, en 1887, la casa y sus bienes fueron vendidos a Alexander Henderson, un financista, que más tarde sería ennoblecido como Barón Faringdon . </a:t>
            </a:r>
          </a:p>
        </p:txBody>
      </p:sp>
    </p:spTree>
    <p:extLst>
      <p:ext uri="{BB962C8B-B14F-4D97-AF65-F5344CB8AC3E}">
        <p14:creationId xmlns:p14="http://schemas.microsoft.com/office/powerpoint/2010/main" val="31582776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404813"/>
            <a:ext cx="7560840" cy="6192539"/>
          </a:xfrm>
        </p:spPr>
        <p:txBody>
          <a:bodyPr>
            <a:normAutofit/>
          </a:bodyPr>
          <a:lstStyle/>
          <a:p>
            <a:pPr marL="274320" indent="-274320" eaLnBrk="1" fontAlgn="auto" hangingPunct="1">
              <a:spcBef>
                <a:spcPts val="580"/>
              </a:spcBef>
              <a:spcAft>
                <a:spcPts val="0"/>
              </a:spcAft>
              <a:buFont typeface="Wingdings 2"/>
              <a:buChar char=""/>
              <a:defRPr/>
            </a:pPr>
            <a:r>
              <a:rPr lang="es-ES" dirty="0"/>
              <a:t>Tras la muerte del primer  barón en 1934, la casa se ​​alteró considerablemente y fue  restaurada a su forma del siglo XVIII por el arquitecto Hyslop Geddes para su nieto y sucesor, el segundo Sir Faringdon . </a:t>
            </a:r>
          </a:p>
          <a:p>
            <a:pPr marL="274320" indent="-274320" eaLnBrk="1" fontAlgn="auto" hangingPunct="1">
              <a:spcBef>
                <a:spcPts val="580"/>
              </a:spcBef>
              <a:spcAft>
                <a:spcPts val="0"/>
              </a:spcAft>
              <a:buFont typeface="Wingdings 2"/>
              <a:buChar char=""/>
              <a:defRPr/>
            </a:pPr>
            <a:r>
              <a:rPr lang="es-ES" dirty="0"/>
              <a:t>Durante esta época, la colección de arte fundada por el barón primero se amplió considerablemente, aunque muchas de las obras de arte del siglo XIX del primer barón se vendieron inmediatamente después de su muerte.</a:t>
            </a:r>
          </a:p>
          <a:p>
            <a:pPr marL="274320" indent="-274320" eaLnBrk="1" fontAlgn="auto" hangingPunct="1">
              <a:spcBef>
                <a:spcPts val="580"/>
              </a:spcBef>
              <a:spcAft>
                <a:spcPts val="0"/>
              </a:spcAft>
              <a:buFont typeface="Wingdings 2"/>
              <a:buChar char=""/>
              <a:defRPr/>
            </a:pPr>
            <a:r>
              <a:rPr lang="es-ES" dirty="0"/>
              <a:t>La casa y la propiedad fue legada a la National Trust en 1956. </a:t>
            </a:r>
          </a:p>
          <a:p>
            <a:pPr marL="274320" indent="-274320" eaLnBrk="1" fontAlgn="auto" hangingPunct="1">
              <a:spcBef>
                <a:spcPts val="580"/>
              </a:spcBef>
              <a:spcAft>
                <a:spcPts val="0"/>
              </a:spcAft>
              <a:buFont typeface="Wingdings 2"/>
              <a:buChar char=""/>
              <a:defRPr/>
            </a:pPr>
            <a:r>
              <a:rPr lang="es-ES" dirty="0"/>
              <a:t>Los contenidos (que incluyen obras de arte de Rembrandt y Burne-Jones) son propiedad de la Fundación Colección Faringdon. La casa está ocupada y gestionada por Sir  Faringdon  . </a:t>
            </a:r>
          </a:p>
        </p:txBody>
      </p:sp>
    </p:spTree>
    <p:extLst>
      <p:ext uri="{BB962C8B-B14F-4D97-AF65-F5344CB8AC3E}">
        <p14:creationId xmlns:p14="http://schemas.microsoft.com/office/powerpoint/2010/main" val="33040145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2 Marcador de contenido"/>
          <p:cNvSpPr>
            <a:spLocks noGrp="1"/>
          </p:cNvSpPr>
          <p:nvPr>
            <p:ph sz="quarter" idx="1"/>
          </p:nvPr>
        </p:nvSpPr>
        <p:spPr>
          <a:xfrm>
            <a:off x="914400" y="549275"/>
            <a:ext cx="6969968" cy="5470525"/>
          </a:xfrm>
        </p:spPr>
        <p:txBody>
          <a:bodyPr>
            <a:normAutofit lnSpcReduction="10000"/>
          </a:bodyPr>
          <a:lstStyle/>
          <a:p>
            <a:pPr eaLnBrk="1" hangingPunct="1"/>
            <a:r>
              <a:rPr lang="es-ES" sz="2400" dirty="0"/>
              <a:t>La casa se ​​encuentra en un gran parque, de más de 100 hectáreas (0,40 km </a:t>
            </a:r>
            <a:r>
              <a:rPr lang="es-ES" sz="2400" baseline="30000" dirty="0"/>
              <a:t>2),</a:t>
            </a:r>
            <a:r>
              <a:rPr lang="es-ES" sz="2400" dirty="0"/>
              <a:t> con bosques, lagos y jardines. </a:t>
            </a:r>
          </a:p>
          <a:p>
            <a:pPr eaLnBrk="1" hangingPunct="1"/>
            <a:r>
              <a:rPr lang="es-ES" sz="2400" dirty="0"/>
              <a:t>En el siglo XX, el arquitecto paisajista Harold Peto trabajó en Buscot. </a:t>
            </a:r>
          </a:p>
          <a:p>
            <a:pPr eaLnBrk="1" hangingPunct="1"/>
            <a:r>
              <a:rPr lang="es-ES" sz="2400" dirty="0"/>
              <a:t>Los jardines acuáticos se había convertido en populares en el siglo XIX, después de la introducción de especies exóticas, plantas amantes del agua y era la primera pagina de las revistas de jardinería.</a:t>
            </a:r>
          </a:p>
          <a:p>
            <a:pPr eaLnBrk="1" hangingPunct="1"/>
            <a:r>
              <a:rPr lang="es-ES" sz="2400" dirty="0"/>
              <a:t> Por lo tanto, Peto fue el encargado de diseñar un jardín de agua. </a:t>
            </a:r>
          </a:p>
          <a:p>
            <a:pPr eaLnBrk="1" hangingPunct="1"/>
            <a:r>
              <a:rPr lang="es-ES" sz="2400" dirty="0"/>
              <a:t>El resultado fue una " Alhambra "una serie de arroyos y fuentes, que une la casa a la distancia (81.000 m </a:t>
            </a:r>
            <a:r>
              <a:rPr lang="es-ES" sz="2400" baseline="30000" dirty="0"/>
              <a:t>2</a:t>
            </a:r>
            <a:r>
              <a:rPr lang="es-ES" sz="2400" dirty="0"/>
              <a:t> lago.)</a:t>
            </a:r>
          </a:p>
          <a:p>
            <a:pPr eaLnBrk="1" hangingPunct="1"/>
            <a:endParaRPr lang="es-ES" dirty="0"/>
          </a:p>
        </p:txBody>
      </p:sp>
    </p:spTree>
    <p:extLst>
      <p:ext uri="{BB962C8B-B14F-4D97-AF65-F5344CB8AC3E}">
        <p14:creationId xmlns:p14="http://schemas.microsoft.com/office/powerpoint/2010/main" val="32619905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052736"/>
            <a:ext cx="6897960" cy="4967064"/>
          </a:xfrm>
        </p:spPr>
        <p:txBody>
          <a:bodyPr>
            <a:normAutofit/>
          </a:bodyPr>
          <a:lstStyle/>
          <a:p>
            <a:pPr marL="274320" indent="-274320" eaLnBrk="1" fontAlgn="auto" hangingPunct="1">
              <a:spcBef>
                <a:spcPts val="580"/>
              </a:spcBef>
              <a:spcAft>
                <a:spcPts val="0"/>
              </a:spcAft>
              <a:buFont typeface="Wingdings 2"/>
              <a:buChar char=""/>
              <a:defRPr/>
            </a:pPr>
            <a:r>
              <a:rPr lang="es-ES" dirty="0"/>
              <a:t>A pesar de su entorno arbolado que lleva a un lago informal, el jardín del agua es formal en su concepto, en contraste directo con el todavía popular movimiento pintoresco que quizás alcanzó su cenit apenas unos años antes en Cragside , Northumberland.</a:t>
            </a:r>
          </a:p>
          <a:p>
            <a:pPr marL="274320" indent="-274320" eaLnBrk="1" fontAlgn="auto" hangingPunct="1">
              <a:spcBef>
                <a:spcPts val="580"/>
              </a:spcBef>
              <a:spcAft>
                <a:spcPts val="0"/>
              </a:spcAft>
              <a:buFont typeface="Wingdings 2"/>
              <a:buChar char=""/>
              <a:defRPr/>
            </a:pPr>
            <a:r>
              <a:rPr lang="es-ES" dirty="0"/>
              <a:t>Esto se debió a Peto fue influenciado por el arquitecto Reginald Blomfield , un discípulo de Sir Charles Barry , que fue responsable de muchas de las grandes casas de estilo italiano y formales jardines en terrazas del siglo XIX.</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6823062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Peto también diseñó un patio de entrada grande a la mansión, con muelles enorme puerta, la intención de crear un acercamiento impresionante a la casa. </a:t>
            </a:r>
          </a:p>
          <a:p>
            <a:r>
              <a:rPr lang="es-ES" dirty="0"/>
              <a:t>Antes de la fachada norte de la casa hay un parterre de césped formal, con una fuente de bronce que representa Mercurio .</a:t>
            </a:r>
          </a:p>
          <a:p>
            <a:r>
              <a:rPr lang="es-ES" dirty="0"/>
              <a:t> Que va desde las inmediaciones de la casa son una serie de caminos forestales que conducen a los pequeños jardines, en forma de medallones estos jardines incluyen un jardín de cítricos, una rosaleda y un jardín de movimientos de balanceo. </a:t>
            </a:r>
          </a:p>
          <a:p>
            <a:endParaRPr lang="es-ES" dirty="0"/>
          </a:p>
          <a:p>
            <a:r>
              <a:rPr lang="es-ES" dirty="0"/>
              <a:t> </a:t>
            </a:r>
          </a:p>
          <a:p>
            <a:endParaRPr lang="es-ES" dirty="0"/>
          </a:p>
        </p:txBody>
      </p:sp>
    </p:spTree>
    <p:extLst>
      <p:ext uri="{BB962C8B-B14F-4D97-AF65-F5344CB8AC3E}">
        <p14:creationId xmlns:p14="http://schemas.microsoft.com/office/powerpoint/2010/main" val="29025910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2 Marcador de contenido"/>
          <p:cNvSpPr>
            <a:spLocks noGrp="1"/>
          </p:cNvSpPr>
          <p:nvPr>
            <p:ph sz="quarter" idx="1"/>
          </p:nvPr>
        </p:nvSpPr>
        <p:spPr>
          <a:xfrm>
            <a:off x="914400" y="549275"/>
            <a:ext cx="7041976" cy="5904061"/>
          </a:xfrm>
        </p:spPr>
        <p:txBody>
          <a:bodyPr>
            <a:normAutofit lnSpcReduction="10000"/>
          </a:bodyPr>
          <a:lstStyle/>
          <a:p>
            <a:pPr eaLnBrk="1" hangingPunct="1"/>
            <a:r>
              <a:rPr lang="es-ES" dirty="0"/>
              <a:t>Otras vistas del bosque llevar a los ojos diferentes la captura de las estatuas del jardín, incluyendo una monumental urna que contiene las reliquias del segundo Sir Faringdon.</a:t>
            </a:r>
          </a:p>
          <a:p>
            <a:r>
              <a:rPr lang="es-ES" dirty="0"/>
              <a:t> El gran jardín amurallado cocina ha sido replantado en los últimos 20 años por el actual Sir Faringdon  para representar las cuatro estaciones, dividido en cuatro partes por carpes y árboles del amor, cada sección del jardín representa una estación diferente. </a:t>
            </a:r>
          </a:p>
          <a:p>
            <a:r>
              <a:rPr lang="es-ES" dirty="0"/>
              <a:t>Una característica novela, ambientada en una prominencia sobre el jardín es una cascada de imitación, una escultura moderna que desde la distancia crea una convincente ilusión óptica de una cascada torrencial.</a:t>
            </a:r>
          </a:p>
          <a:p>
            <a:pPr eaLnBrk="1" hangingPunct="1"/>
            <a:endParaRPr lang="es-ES" dirty="0"/>
          </a:p>
          <a:p>
            <a:pPr marL="0" indent="0" eaLnBrk="1" hangingPunct="1">
              <a:buNone/>
            </a:pPr>
            <a:endParaRPr lang="es-ES" dirty="0"/>
          </a:p>
        </p:txBody>
      </p:sp>
    </p:spTree>
    <p:extLst>
      <p:ext uri="{BB962C8B-B14F-4D97-AF65-F5344CB8AC3E}">
        <p14:creationId xmlns:p14="http://schemas.microsoft.com/office/powerpoint/2010/main" val="2982129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2 Imagen" descr="Buscot-0010-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54708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3 Imagen" descr="Buscot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88417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2 Imagen" descr="Buscot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3872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Buscot Park.-a3.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280690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Buscot Manor House.-UK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63" y="0"/>
            <a:ext cx="910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5568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Buscot Park.-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096025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Buscot Park.-a2.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78429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Buscot Park.-Oxford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13513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Buscot_Park.-Oxfordshir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00074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Buscot_Park.-Oxfordshir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78665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2 Imagen" descr="Buscot_park.-Oxford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91440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76828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Buscot_Park_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94664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Buscot Park.-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39" name="2 Imagen" descr="Buscot_Park_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83688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Buscot_Park_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9545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Buscot_park.-Oxfordshir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363" y="0"/>
            <a:ext cx="8931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63368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Buscot_Park_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11116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1 Título"/>
          <p:cNvSpPr>
            <a:spLocks noGrp="1"/>
          </p:cNvSpPr>
          <p:nvPr>
            <p:ph type="title"/>
          </p:nvPr>
        </p:nvSpPr>
        <p:spPr/>
        <p:txBody>
          <a:bodyPr/>
          <a:lstStyle/>
          <a:p>
            <a:pPr eaLnBrk="1" hangingPunct="1"/>
            <a:r>
              <a:rPr lang="es-ES" dirty="0"/>
              <a:t>Chastleton House</a:t>
            </a:r>
          </a:p>
        </p:txBody>
      </p:sp>
      <p:sp>
        <p:nvSpPr>
          <p:cNvPr id="95235" name="2 Marcador de contenido"/>
          <p:cNvSpPr>
            <a:spLocks noGrp="1"/>
          </p:cNvSpPr>
          <p:nvPr>
            <p:ph sz="quarter" idx="1"/>
          </p:nvPr>
        </p:nvSpPr>
        <p:spPr/>
        <p:txBody>
          <a:bodyPr>
            <a:normAutofit lnSpcReduction="10000"/>
          </a:bodyPr>
          <a:lstStyle/>
          <a:p>
            <a:pPr eaLnBrk="1" hangingPunct="1"/>
            <a:r>
              <a:rPr lang="es-ES" sz="2400" dirty="0"/>
              <a:t>Una bonita casa de estilo jacobino (1612) en el edificio de piedra caliza, con vistas a un valle. </a:t>
            </a:r>
          </a:p>
          <a:p>
            <a:pPr eaLnBrk="1" hangingPunct="1"/>
            <a:r>
              <a:rPr lang="es-ES" sz="2400" dirty="0"/>
              <a:t>El jardín cuenta con características de varios períodos: </a:t>
            </a:r>
          </a:p>
          <a:p>
            <a:pPr eaLnBrk="1" hangingPunct="1"/>
            <a:r>
              <a:rPr lang="es-ES" sz="2400" dirty="0"/>
              <a:t>(1) un jardín astronómico, que es analizada por fuerte en su libro sobre el jardín renacentista en Inglaterra (2) un lago con una isla, un puente y una pagoda china Roy, (3) una arriate sembrado de acuerdo con el esquema de color Gertrude Jekyll 'JMW Turner (4) un campo de croquet: las reglas del croquet se codificaron en Chastleton.</a:t>
            </a:r>
            <a:br>
              <a:rPr lang="es-ES" dirty="0"/>
            </a:br>
            <a:br>
              <a:rPr lang="es-ES" dirty="0"/>
            </a:br>
            <a:endParaRPr lang="es-ES" dirty="0"/>
          </a:p>
          <a:p>
            <a:pPr eaLnBrk="1" hangingPunct="1"/>
            <a:endParaRPr lang="es-ES" dirty="0"/>
          </a:p>
        </p:txBody>
      </p:sp>
    </p:spTree>
    <p:extLst>
      <p:ext uri="{BB962C8B-B14F-4D97-AF65-F5344CB8AC3E}">
        <p14:creationId xmlns:p14="http://schemas.microsoft.com/office/powerpoint/2010/main" val="58853033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hastleston.-chateau.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9654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Chastleton.-pigeonn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10044113" cy="738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62194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Chastleton-310506-00142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79842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Chastleton-310506-00142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05055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Chastleton-310506-00143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717843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Chastleton-310506-00143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471213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Chastleton-310506-00143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50092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Chastleton-310506-001438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94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7" name="2 Imagen" descr="Chastleton-310506-001433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49775" y="0"/>
            <a:ext cx="4594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116295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Chastleton-310506-00143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386643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Chastleton-310506-00144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7230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Chastleton-310506-00144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59676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Chastleton House.-topiai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454232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Título"/>
          <p:cNvSpPr>
            <a:spLocks noGrp="1"/>
          </p:cNvSpPr>
          <p:nvPr>
            <p:ph type="title"/>
          </p:nvPr>
        </p:nvSpPr>
        <p:spPr/>
        <p:txBody>
          <a:bodyPr/>
          <a:lstStyle/>
          <a:p>
            <a:pPr eaLnBrk="1" hangingPunct="1"/>
            <a:r>
              <a:rPr lang="es-ES" dirty="0"/>
              <a:t>Greys Court</a:t>
            </a:r>
          </a:p>
        </p:txBody>
      </p:sp>
      <p:sp>
        <p:nvSpPr>
          <p:cNvPr id="3" name="2 Marcador de contenido"/>
          <p:cNvSpPr>
            <a:spLocks noGrp="1"/>
          </p:cNvSpPr>
          <p:nvPr>
            <p:ph sz="quarter" idx="1"/>
          </p:nvPr>
        </p:nvSpPr>
        <p:spPr/>
        <p:txBody>
          <a:bodyPr>
            <a:normAutofit fontScale="92500"/>
          </a:bodyPr>
          <a:lstStyle/>
          <a:p>
            <a:pPr marL="274320" indent="-274320" eaLnBrk="1" fontAlgn="auto" hangingPunct="1">
              <a:spcBef>
                <a:spcPts val="580"/>
              </a:spcBef>
              <a:spcAft>
                <a:spcPts val="0"/>
              </a:spcAft>
              <a:buFont typeface="Wingdings 2"/>
              <a:buChar char=""/>
              <a:defRPr/>
            </a:pPr>
            <a:r>
              <a:rPr lang="es-ES" sz="2400" b="1" dirty="0"/>
              <a:t>Greys Court</a:t>
            </a:r>
            <a:r>
              <a:rPr lang="es-ES" sz="2400" dirty="0"/>
              <a:t> es una casa de campo y jardines asociados, que se encuentra , en el extremo sur de la colinas de Chiltern en Rotherfield Greys , cerca de Henley-on-Thames en el condado de Oxfordshire. </a:t>
            </a:r>
          </a:p>
          <a:p>
            <a:pPr marL="274320" indent="-274320" eaLnBrk="1" fontAlgn="auto" hangingPunct="1">
              <a:spcBef>
                <a:spcPts val="580"/>
              </a:spcBef>
              <a:spcAft>
                <a:spcPts val="0"/>
              </a:spcAft>
              <a:buFont typeface="Wingdings 2"/>
              <a:buChar char=""/>
              <a:defRPr/>
            </a:pPr>
            <a:r>
              <a:rPr lang="es-ES" sz="2400" dirty="0"/>
              <a:t>Es propiedad del National Trust y está abierto al público. </a:t>
            </a:r>
          </a:p>
          <a:p>
            <a:pPr marL="274320" indent="-274320" eaLnBrk="1" fontAlgn="auto" hangingPunct="1">
              <a:spcBef>
                <a:spcPts val="580"/>
              </a:spcBef>
              <a:spcAft>
                <a:spcPts val="0"/>
              </a:spcAft>
              <a:buFont typeface="Wingdings 2"/>
              <a:buChar char=""/>
              <a:defRPr/>
            </a:pPr>
            <a:r>
              <a:rPr lang="es-ES" sz="2400" dirty="0"/>
              <a:t> El nombre deriva de una antigua conexión con la familia Grey, descendientes de los caballero normando Anchetil de Greye . </a:t>
            </a:r>
          </a:p>
          <a:p>
            <a:pPr marL="274320" indent="-274320" eaLnBrk="1" fontAlgn="auto" hangingPunct="1">
              <a:spcBef>
                <a:spcPts val="580"/>
              </a:spcBef>
              <a:spcAft>
                <a:spcPts val="0"/>
              </a:spcAft>
              <a:buFont typeface="Wingdings 2"/>
              <a:buChar char=""/>
              <a:defRPr/>
            </a:pPr>
            <a:r>
              <a:rPr lang="es-ES" sz="2400" dirty="0"/>
              <a:t>La finca o casa solariega de Rotherfield Greys en la que los Greys Court se encuentra específicamente mencionados en el libro de Domesday.</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411357061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2 Marcador de contenido"/>
          <p:cNvSpPr>
            <a:spLocks noGrp="1"/>
          </p:cNvSpPr>
          <p:nvPr>
            <p:ph sz="quarter" idx="1"/>
          </p:nvPr>
        </p:nvSpPr>
        <p:spPr>
          <a:xfrm>
            <a:off x="914400" y="765175"/>
            <a:ext cx="7185992" cy="5254625"/>
          </a:xfrm>
        </p:spPr>
        <p:txBody>
          <a:bodyPr>
            <a:normAutofit lnSpcReduction="10000"/>
          </a:bodyPr>
          <a:lstStyle/>
          <a:p>
            <a:pPr eaLnBrk="1" hangingPunct="1"/>
            <a:r>
              <a:rPr lang="es-ES" sz="2400" dirty="0"/>
              <a:t>La casa estilo  Tudor, tiene un hermoso patio y jardines.. Los jardines vallados están llenos de antiguos rosas y glicinas , un huerto ornamental, laberinto (establecido a la hierba con caminos de ladrillo, dedicada por el Arzobispo Robert Runcie , el 12 de octubre de 1981) y la casa de hielo . </a:t>
            </a:r>
          </a:p>
          <a:p>
            <a:pPr eaLnBrk="1" hangingPunct="1"/>
            <a:r>
              <a:rPr lang="es-ES" sz="2400" dirty="0"/>
              <a:t>Dentro de los jardines hay una torre medieval fortificada de 1347, los únicos restos del anterior castillo , dando amplias vistas de los jardines y al campo.</a:t>
            </a:r>
          </a:p>
          <a:p>
            <a:pPr eaLnBrk="1" hangingPunct="1"/>
            <a:r>
              <a:rPr lang="es-ES" sz="2400" dirty="0"/>
              <a:t>También se encuentran dentro de los jardines  un puente de mando Tudor, donde un burro operaba una noria para transportar agua de un pozo.</a:t>
            </a:r>
          </a:p>
        </p:txBody>
      </p:sp>
    </p:spTree>
    <p:extLst>
      <p:ext uri="{BB962C8B-B14F-4D97-AF65-F5344CB8AC3E}">
        <p14:creationId xmlns:p14="http://schemas.microsoft.com/office/powerpoint/2010/main" val="58454546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2 Marcador de contenido"/>
          <p:cNvSpPr>
            <a:spLocks noGrp="1"/>
          </p:cNvSpPr>
          <p:nvPr>
            <p:ph sz="quarter" idx="1"/>
          </p:nvPr>
        </p:nvSpPr>
        <p:spPr>
          <a:xfrm>
            <a:off x="968375" y="611188"/>
            <a:ext cx="7060009" cy="5543550"/>
          </a:xfrm>
        </p:spPr>
        <p:txBody>
          <a:bodyPr>
            <a:normAutofit lnSpcReduction="10000"/>
          </a:bodyPr>
          <a:lstStyle/>
          <a:p>
            <a:pPr eaLnBrk="1" hangingPunct="1"/>
            <a:r>
              <a:rPr lang="es-ES" sz="2400" dirty="0"/>
              <a:t>La casa en sí tiene una historia interesante, y el interior, con algunos destacadas yeserías del siglo XVIII , sigue siendo presentados como una casa de familia. </a:t>
            </a:r>
          </a:p>
          <a:p>
            <a:pPr eaLnBrk="1" hangingPunct="1"/>
            <a:r>
              <a:rPr lang="es-ES" sz="2400" dirty="0"/>
              <a:t>Greys Court fue durante un tiempo propiedad de Sir Francis Knollys , tesorero de Isabel I, y el carcelero de María, reina de los escoceses .</a:t>
            </a:r>
          </a:p>
          <a:p>
            <a:pPr eaLnBrk="1" hangingPunct="1"/>
            <a:r>
              <a:rPr lang="es-ES" sz="2400" dirty="0"/>
              <a:t>En 1937 la casa fue comprada por el señor Félix Brunner (1897-1982) y su esposa señora Isabel Brunner , la nieta de la época victoriana del actor y director Henry Irving .</a:t>
            </a:r>
          </a:p>
          <a:p>
            <a:pPr eaLnBrk="1" hangingPunct="1"/>
            <a:r>
              <a:rPr lang="es-ES" sz="2400" dirty="0"/>
              <a:t>En 1969 donó la propiedad a la confianza nacional, con la familia siguió viviendo en la casa hasta la muerte de Lady Brunner en 2003</a:t>
            </a:r>
            <a:r>
              <a:rPr lang="es-ES" dirty="0"/>
              <a:t>.</a:t>
            </a:r>
          </a:p>
        </p:txBody>
      </p:sp>
    </p:spTree>
    <p:extLst>
      <p:ext uri="{BB962C8B-B14F-4D97-AF65-F5344CB8AC3E}">
        <p14:creationId xmlns:p14="http://schemas.microsoft.com/office/powerpoint/2010/main" val="27136722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Grey Court.-Oxford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466988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Grey Court.-Oxford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609441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Greys Court.-Oxfordshire.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730470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2 Imagen" descr="Greys Court.-Oxfordshir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686284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Greys Court.-Oxfordshir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098382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Greys Court.-Oxfordshire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08917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Título"/>
          <p:cNvSpPr>
            <a:spLocks noGrp="1"/>
          </p:cNvSpPr>
          <p:nvPr>
            <p:ph type="title"/>
          </p:nvPr>
        </p:nvSpPr>
        <p:spPr>
          <a:xfrm>
            <a:off x="457200" y="274638"/>
            <a:ext cx="7467600" cy="922114"/>
          </a:xfrm>
        </p:spPr>
        <p:txBody>
          <a:bodyPr/>
          <a:lstStyle/>
          <a:p>
            <a:pPr eaLnBrk="1" hangingPunct="1"/>
            <a:r>
              <a:rPr lang="es-ES" dirty="0"/>
              <a:t>Oxford Botanic Gardens</a:t>
            </a:r>
          </a:p>
        </p:txBody>
      </p:sp>
      <p:sp>
        <p:nvSpPr>
          <p:cNvPr id="3" name="2 Marcador de contenido"/>
          <p:cNvSpPr>
            <a:spLocks noGrp="1"/>
          </p:cNvSpPr>
          <p:nvPr>
            <p:ph sz="quarter" idx="1"/>
          </p:nvPr>
        </p:nvSpPr>
        <p:spPr>
          <a:xfrm>
            <a:off x="467544" y="1412776"/>
            <a:ext cx="7467600" cy="542185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La </a:t>
            </a:r>
            <a:r>
              <a:rPr lang="es-ES" b="1" dirty="0"/>
              <a:t>Universidad de Oxford Botanic Garden</a:t>
            </a:r>
            <a:r>
              <a:rPr lang="es-ES" dirty="0"/>
              <a:t> es un histórico jardín botánico de Oxford , Inglaterra </a:t>
            </a:r>
          </a:p>
          <a:p>
            <a:pPr marL="274320" indent="-274320" eaLnBrk="1" fontAlgn="auto" hangingPunct="1">
              <a:spcBef>
                <a:spcPts val="580"/>
              </a:spcBef>
              <a:spcAft>
                <a:spcPts val="0"/>
              </a:spcAft>
              <a:buFont typeface="Wingdings 2"/>
              <a:buChar char=""/>
              <a:defRPr/>
            </a:pPr>
            <a:r>
              <a:rPr lang="es-ES" dirty="0"/>
              <a:t>Es el más antiguo jardín botánico en Gran Bretaña y uno de los jardines más antiguos científicos en el mundo. </a:t>
            </a:r>
          </a:p>
          <a:p>
            <a:pPr marL="274320" indent="-274320" eaLnBrk="1" fontAlgn="auto" hangingPunct="1">
              <a:spcBef>
                <a:spcPts val="580"/>
              </a:spcBef>
              <a:spcAft>
                <a:spcPts val="0"/>
              </a:spcAft>
              <a:buFont typeface="Wingdings 2"/>
              <a:buChar char=""/>
              <a:defRPr/>
            </a:pPr>
            <a:r>
              <a:rPr lang="es-ES" dirty="0"/>
              <a:t>El jardín fue fundado en 1621 como un jardín físico creciendo las plantas medicinales para la investigación. </a:t>
            </a:r>
          </a:p>
          <a:p>
            <a:pPr marL="274320" indent="-274320" eaLnBrk="1" fontAlgn="auto" hangingPunct="1">
              <a:spcBef>
                <a:spcPts val="580"/>
              </a:spcBef>
              <a:spcAft>
                <a:spcPts val="0"/>
              </a:spcAft>
              <a:buFont typeface="Wingdings 2"/>
              <a:buChar char=""/>
              <a:defRPr/>
            </a:pPr>
            <a:r>
              <a:rPr lang="es-ES" dirty="0"/>
              <a:t>En la actualidad contiene más de 8.000 plantas diferentes especies en 1,8 hectáreas .</a:t>
            </a:r>
          </a:p>
          <a:p>
            <a:pPr marL="274320" indent="-274320" eaLnBrk="1" fontAlgn="auto" hangingPunct="1">
              <a:spcBef>
                <a:spcPts val="580"/>
              </a:spcBef>
              <a:spcAft>
                <a:spcPts val="0"/>
              </a:spcAft>
              <a:buFont typeface="Wingdings 2"/>
              <a:buChar char=""/>
              <a:defRPr/>
            </a:pPr>
            <a:r>
              <a:rPr lang="es-ES" dirty="0"/>
              <a:t>Es uno de las más diversas y compactas colecciones de plantas en el mundo e incluye a representantes de más de 90% de las familias de plantas superiores.</a:t>
            </a:r>
          </a:p>
        </p:txBody>
      </p:sp>
    </p:spTree>
    <p:extLst>
      <p:ext uri="{BB962C8B-B14F-4D97-AF65-F5344CB8AC3E}">
        <p14:creationId xmlns:p14="http://schemas.microsoft.com/office/powerpoint/2010/main" val="206785981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Oxford Botanic Gardens.-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627691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Oxford Botanic Gardens.-Entranc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229712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Oxford Botanic Garden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323852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Oxford Botanic Gardens.-Spring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75" y="0"/>
            <a:ext cx="9112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498686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Oxfort BotanicGarden.-Davidia involucrata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356230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Título"/>
          <p:cNvSpPr>
            <a:spLocks noGrp="1"/>
          </p:cNvSpPr>
          <p:nvPr>
            <p:ph type="title"/>
          </p:nvPr>
        </p:nvSpPr>
        <p:spPr/>
        <p:txBody>
          <a:bodyPr/>
          <a:lstStyle/>
          <a:p>
            <a:pPr eaLnBrk="1" hangingPunct="1"/>
            <a:r>
              <a:rPr lang="es-ES" dirty="0"/>
              <a:t>Rousham House Garden</a:t>
            </a:r>
          </a:p>
        </p:txBody>
      </p:sp>
      <p:sp>
        <p:nvSpPr>
          <p:cNvPr id="3" name="2 Marcador de contenido"/>
          <p:cNvSpPr>
            <a:spLocks noGrp="1"/>
          </p:cNvSpPr>
          <p:nvPr>
            <p:ph sz="quarter" idx="1"/>
          </p:nvPr>
        </p:nvSpPr>
        <p:spPr>
          <a:xfrm>
            <a:off x="457200" y="1600200"/>
            <a:ext cx="7467600" cy="5257800"/>
          </a:xfrm>
        </p:spPr>
        <p:txBody>
          <a:bodyPr>
            <a:normAutofit/>
          </a:bodyPr>
          <a:lstStyle/>
          <a:p>
            <a:pPr marL="274320" indent="-274320" eaLnBrk="1" fontAlgn="auto" hangingPunct="1">
              <a:spcBef>
                <a:spcPts val="580"/>
              </a:spcBef>
              <a:spcAft>
                <a:spcPts val="0"/>
              </a:spcAft>
              <a:buFont typeface="Wingdings 2"/>
              <a:buChar char=""/>
              <a:defRPr/>
            </a:pPr>
            <a:r>
              <a:rPr lang="es-ES" b="1" dirty="0"/>
              <a:t>Rousham House</a:t>
            </a:r>
            <a:r>
              <a:rPr lang="es-ES" dirty="0"/>
              <a:t> es una  casa de campo jacobina en Rousham en Oxfordshire , Inglaterra . </a:t>
            </a:r>
          </a:p>
          <a:p>
            <a:pPr marL="274320" indent="-274320" eaLnBrk="1" fontAlgn="auto" hangingPunct="1">
              <a:spcBef>
                <a:spcPts val="580"/>
              </a:spcBef>
              <a:spcAft>
                <a:spcPts val="0"/>
              </a:spcAft>
              <a:buFont typeface="Wingdings 2"/>
              <a:buChar char=""/>
              <a:defRPr/>
            </a:pPr>
            <a:r>
              <a:rPr lang="es-ES" dirty="0"/>
              <a:t>La casa ha sido en la propiedad de una familia desde que fue construida.</a:t>
            </a:r>
          </a:p>
          <a:p>
            <a:pPr marL="274320" indent="-274320" eaLnBrk="1" fontAlgn="auto" hangingPunct="1">
              <a:spcBef>
                <a:spcPts val="580"/>
              </a:spcBef>
              <a:spcAft>
                <a:spcPts val="0"/>
              </a:spcAft>
              <a:buFont typeface="Wingdings 2"/>
              <a:buChar char=""/>
              <a:defRPr/>
            </a:pPr>
            <a:r>
              <a:rPr lang="es-ES" dirty="0"/>
              <a:t>Los jardines, creados por Bridgeman y Kent, pasar por alto una curva del río Cherwell .</a:t>
            </a:r>
          </a:p>
          <a:p>
            <a:pPr marL="274320" indent="-274320" eaLnBrk="1" fontAlgn="auto" hangingPunct="1">
              <a:spcBef>
                <a:spcPts val="580"/>
              </a:spcBef>
              <a:spcAft>
                <a:spcPts val="0"/>
              </a:spcAft>
              <a:buFont typeface="Wingdings 2"/>
              <a:buChar char=""/>
              <a:defRPr/>
            </a:pPr>
            <a:r>
              <a:rPr lang="es-ES" dirty="0"/>
              <a:t>Bridgeman había trazado el diseño del jardín, con paseos sinuosos a través del bosque, y las piscinas de diferentes grados de formalidad.</a:t>
            </a:r>
          </a:p>
          <a:p>
            <a:pPr marL="274320" indent="-274320" eaLnBrk="1" fontAlgn="auto" hangingPunct="1">
              <a:spcBef>
                <a:spcPts val="580"/>
              </a:spcBef>
              <a:spcAft>
                <a:spcPts val="0"/>
              </a:spcAft>
              <a:buFont typeface="Wingdings 2"/>
              <a:buChar char=""/>
              <a:defRPr/>
            </a:pPr>
            <a:r>
              <a:rPr lang="es-ES" dirty="0"/>
              <a:t>Tema de Kent fue la de crear y transformar el paisaje natural creado por Bridgeman en un paisaje de Augusto para recordar las glorias y la atmósfera de la antigua Roma.</a:t>
            </a:r>
          </a:p>
        </p:txBody>
      </p:sp>
    </p:spTree>
    <p:extLst>
      <p:ext uri="{BB962C8B-B14F-4D97-AF65-F5344CB8AC3E}">
        <p14:creationId xmlns:p14="http://schemas.microsoft.com/office/powerpoint/2010/main" val="92245535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2 Marcador de contenido"/>
          <p:cNvSpPr>
            <a:spLocks noGrp="1"/>
          </p:cNvSpPr>
          <p:nvPr>
            <p:ph sz="quarter" idx="1"/>
          </p:nvPr>
        </p:nvSpPr>
        <p:spPr>
          <a:xfrm>
            <a:off x="914400" y="549275"/>
            <a:ext cx="7113984" cy="5470525"/>
          </a:xfrm>
        </p:spPr>
        <p:txBody>
          <a:bodyPr>
            <a:normAutofit lnSpcReduction="10000"/>
          </a:bodyPr>
          <a:lstStyle/>
          <a:p>
            <a:pPr eaLnBrk="1" hangingPunct="1"/>
            <a:r>
              <a:rPr lang="es-ES" sz="2400" dirty="0"/>
              <a:t>Así, el Foro Romano . debía ser recreado en el verde paisaje de Inglés </a:t>
            </a:r>
            <a:r>
              <a:rPr lang="es-ES" sz="2400" i="1" dirty="0"/>
              <a:t>"El jardín es Daphne en poco",</a:t>
            </a:r>
            <a:r>
              <a:rPr lang="es-ES" sz="2400" dirty="0"/>
              <a:t> dijo Walpole George Montagu: </a:t>
            </a:r>
            <a:r>
              <a:rPr lang="es-ES" sz="2400" i="1" dirty="0"/>
              <a:t>"la más dulce de bosquecillos, arroyos, claros, pórticos, cascadas y ríos, imaginables, todas las escenas son perfectamente clásicas ".</a:t>
            </a:r>
            <a:r>
              <a:rPr lang="es-ES" sz="2400" dirty="0"/>
              <a:t> </a:t>
            </a:r>
          </a:p>
          <a:p>
            <a:pPr eaLnBrk="1" hangingPunct="1"/>
            <a:r>
              <a:rPr lang="es-ES" sz="2400" dirty="0"/>
              <a:t>De distancia y no visto desde el jardín de la casa de Kent  se extiende más allá los clásicos templos , las locuras y las estatuas que representan el espíritu de esa época, la muerte los gladiadores, un caballo de ser atacado por un león y otras estatuas que representan temas similares.</a:t>
            </a:r>
          </a:p>
          <a:p>
            <a:pPr eaLnBrk="1" hangingPunct="1"/>
            <a:r>
              <a:rPr lang="es-ES" sz="2400" dirty="0"/>
              <a:t> Los caminos nos conducen a través del bosques.</a:t>
            </a:r>
          </a:p>
          <a:p>
            <a:pPr eaLnBrk="1" hangingPunct="1"/>
            <a:endParaRPr lang="es-ES" dirty="0"/>
          </a:p>
        </p:txBody>
      </p:sp>
    </p:spTree>
    <p:extLst>
      <p:ext uri="{BB962C8B-B14F-4D97-AF65-F5344CB8AC3E}">
        <p14:creationId xmlns:p14="http://schemas.microsoft.com/office/powerpoint/2010/main" val="389478522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2 Marcador de contenido"/>
          <p:cNvSpPr>
            <a:spLocks noGrp="1"/>
          </p:cNvSpPr>
          <p:nvPr>
            <p:ph sz="quarter" idx="1"/>
          </p:nvPr>
        </p:nvSpPr>
        <p:spPr>
          <a:xfrm>
            <a:off x="914400" y="620713"/>
            <a:ext cx="7113984" cy="5399087"/>
          </a:xfrm>
        </p:spPr>
        <p:txBody>
          <a:bodyPr>
            <a:normAutofit lnSpcReduction="10000"/>
          </a:bodyPr>
          <a:lstStyle/>
          <a:p>
            <a:pPr eaLnBrk="1" hangingPunct="1"/>
            <a:r>
              <a:rPr lang="es-ES" sz="2400" dirty="0"/>
              <a:t>Rousham Casa sigue siendo el hogar de la familia de Cottrell-Dormer, que mantienen el jardín y los bienes no comercializados  en ningún libro que pueda orientar al turista y ninguna tienda vende postales o souvenirs. </a:t>
            </a:r>
          </a:p>
          <a:p>
            <a:pPr eaLnBrk="1" hangingPunct="1"/>
            <a:r>
              <a:rPr lang="es-ES" sz="2400" dirty="0"/>
              <a:t>Una visita a Rousham hoy es muy similar a la que podía  disfrutar  un visitante en el siglo XVIII. </a:t>
            </a:r>
          </a:p>
          <a:p>
            <a:pPr eaLnBrk="1" hangingPunct="1"/>
            <a:r>
              <a:rPr lang="es-ES" sz="2400" dirty="0"/>
              <a:t>Los jardines y los edificios están muy bien conservados, pero no bien cuidados. </a:t>
            </a:r>
          </a:p>
          <a:p>
            <a:pPr eaLnBrk="1" hangingPunct="1"/>
            <a:r>
              <a:rPr lang="es-ES" sz="2400" dirty="0"/>
              <a:t>El visitante no tiene  miedo de pisar el césped o hacer una pausa para la reflexión en un banco rústico.</a:t>
            </a:r>
          </a:p>
          <a:p>
            <a:pPr eaLnBrk="1" hangingPunct="1"/>
            <a:r>
              <a:rPr lang="es-ES" sz="2400" dirty="0"/>
              <a:t> En tal estado el espíritu del siglo XVIII sobrevive en Rousham..</a:t>
            </a:r>
          </a:p>
        </p:txBody>
      </p:sp>
    </p:spTree>
    <p:extLst>
      <p:ext uri="{BB962C8B-B14F-4D97-AF65-F5344CB8AC3E}">
        <p14:creationId xmlns:p14="http://schemas.microsoft.com/office/powerpoint/2010/main" val="39746983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Rousham-House.-Oxfordshir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670145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Rousham-005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612798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Rousham-009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615977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Rousham-01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427178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Rousham House Garden.-Oxford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162998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Rousham_house_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669325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Rousham-006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91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3" name="2 Imagen" descr="Rousham-Garden Path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32591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Rousham-Terrac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268184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Título"/>
          <p:cNvSpPr>
            <a:spLocks noGrp="1"/>
          </p:cNvSpPr>
          <p:nvPr>
            <p:ph type="title"/>
          </p:nvPr>
        </p:nvSpPr>
        <p:spPr/>
        <p:txBody>
          <a:bodyPr/>
          <a:lstStyle/>
          <a:p>
            <a:pPr eaLnBrk="1" hangingPunct="1"/>
            <a:r>
              <a:rPr lang="es-ES" dirty="0"/>
              <a:t>Stonor Park</a:t>
            </a:r>
          </a:p>
        </p:txBody>
      </p:sp>
      <p:sp>
        <p:nvSpPr>
          <p:cNvPr id="135171" name="2 Marcador de contenido"/>
          <p:cNvSpPr>
            <a:spLocks noGrp="1"/>
          </p:cNvSpPr>
          <p:nvPr>
            <p:ph sz="quarter" idx="1"/>
          </p:nvPr>
        </p:nvSpPr>
        <p:spPr>
          <a:xfrm>
            <a:off x="323528" y="1600200"/>
            <a:ext cx="7848872" cy="4873752"/>
          </a:xfrm>
        </p:spPr>
        <p:txBody>
          <a:bodyPr/>
          <a:lstStyle/>
          <a:p>
            <a:pPr eaLnBrk="1" hangingPunct="1"/>
            <a:r>
              <a:rPr lang="es-ES" sz="2400" b="1" dirty="0"/>
              <a:t>Stonor Park</a:t>
            </a:r>
            <a:r>
              <a:rPr lang="es-ES" sz="2400" dirty="0"/>
              <a:t> es un parque privado e histórica casa de campo en Stonor , cerca de (6,4 km) al norte de Henley-on-Thames, en Oxfordshire , Inglaterra , cerca de la frontera del condado de Buckinghamshire. </a:t>
            </a:r>
          </a:p>
          <a:p>
            <a:pPr eaLnBrk="1" hangingPunct="1"/>
            <a:r>
              <a:rPr lang="es-ES" sz="2400" b="1" dirty="0"/>
              <a:t>Stonor Casa</a:t>
            </a:r>
            <a:r>
              <a:rPr lang="es-ES" sz="2400" dirty="0"/>
              <a:t> ha sido el hogar de la familia Stonor durante más de ocho siglos.</a:t>
            </a:r>
          </a:p>
          <a:p>
            <a:pPr eaLnBrk="1" hangingPunct="1"/>
            <a:r>
              <a:rPr lang="es-ES" sz="2400" dirty="0"/>
              <a:t> En la casa se muestra de retratos de familia, tapices, bronces y cerámicas. </a:t>
            </a:r>
          </a:p>
          <a:p>
            <a:pPr eaLnBrk="1" hangingPunct="1"/>
            <a:r>
              <a:rPr lang="es-ES" sz="2400" dirty="0"/>
              <a:t>La casa cuenta con una capilla del siglo XII construido  de sílex y piedra, con una torre de ladrillo .</a:t>
            </a:r>
          </a:p>
        </p:txBody>
      </p:sp>
    </p:spTree>
    <p:extLst>
      <p:ext uri="{BB962C8B-B14F-4D97-AF65-F5344CB8AC3E}">
        <p14:creationId xmlns:p14="http://schemas.microsoft.com/office/powerpoint/2010/main" val="64974717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Archivo: Stonor Casa - geograph.org.uk - 83265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978699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Stonor_park_garden.Oxfordshir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837585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Stonor_park_garden.Oxford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39291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http://www.gardenvisit.com/assets/madge/stonor_park_terrace/600x/stonor_park_terrace_600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398114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www.britainexpress.com/counties/oxfordshire/houses/Stonor/Stonor-230706-0027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33729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TotalTime>
  <Words>2894</Words>
  <Application>Microsoft Office PowerPoint</Application>
  <PresentationFormat>Presentación en pantalla (4:3)</PresentationFormat>
  <Paragraphs>137</Paragraphs>
  <Slides>133</Slides>
  <Notes>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133</vt:i4>
      </vt:variant>
    </vt:vector>
  </HeadingPairs>
  <TitlesOfParts>
    <vt:vector size="138" baseType="lpstr">
      <vt:lpstr>Calibri</vt:lpstr>
      <vt:lpstr>Century Schoolbook</vt:lpstr>
      <vt:lpstr>Wingdings</vt:lpstr>
      <vt:lpstr>Wingdings 2</vt:lpstr>
      <vt:lpstr>Default Theme</vt:lpstr>
      <vt:lpstr>EUROPA.-LA VUELTA AL MUNDO EN 885 JARDINES.-REINO UNIDO.- NOTTINGHAMSHIRE.- </vt:lpstr>
      <vt:lpstr>Felley Priory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Hodsock Priory</vt:lpstr>
      <vt:lpstr>Presentación de PowerPoint</vt:lpstr>
      <vt:lpstr>Presentación de PowerPoint</vt:lpstr>
      <vt:lpstr>Presentación de PowerPoint</vt:lpstr>
      <vt:lpstr>Presentación de PowerPoint</vt:lpstr>
      <vt:lpstr>Newstead Abbey Historic House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Wollaton Hall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OXFORDSHIRE</vt:lpstr>
      <vt:lpstr>Broughton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Buscot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Chastleton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Greys Court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Oxford Botanic Gardens</vt:lpstr>
      <vt:lpstr>Presentación de PowerPoint</vt:lpstr>
      <vt:lpstr>Presentación de PowerPoint</vt:lpstr>
      <vt:lpstr>Presentación de PowerPoint</vt:lpstr>
      <vt:lpstr>Presentación de PowerPoint</vt:lpstr>
      <vt:lpstr>Presentación de PowerPoint</vt:lpstr>
      <vt:lpstr>Rousham House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Stonor Park</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10</cp:revision>
  <dcterms:created xsi:type="dcterms:W3CDTF">2013-09-08T06:06:48Z</dcterms:created>
  <dcterms:modified xsi:type="dcterms:W3CDTF">2018-03-07T08:38:46Z</dcterms:modified>
</cp:coreProperties>
</file>