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371"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76672"/>
            <a:ext cx="6246440" cy="3600400"/>
          </a:xfrm>
        </p:spPr>
        <p:txBody>
          <a:bodyPr>
            <a:normAutofit fontScale="90000"/>
          </a:bodyPr>
          <a:lstStyle/>
          <a:p>
            <a:r>
              <a:rPr lang="es-ES" sz="3600" dirty="0"/>
              <a:t>EUROPA.-LA VUELTA AL MUNDO EN 885 JARDINES.-REINO UNIDO.-</a:t>
            </a:r>
            <a:br>
              <a:rPr lang="es-ES" sz="3600" dirty="0"/>
            </a:br>
            <a:r>
              <a:rPr lang="en-US" sz="3600" dirty="0"/>
              <a:t>SOMERSET .-SOUTH YORKSHIRE.- TYNE and WEAR</a:t>
            </a:r>
            <a:br>
              <a:rPr lang="es-ES" dirty="0"/>
            </a:br>
            <a:endParaRPr lang="es-ES" dirty="0"/>
          </a:p>
        </p:txBody>
      </p:sp>
      <p:sp>
        <p:nvSpPr>
          <p:cNvPr id="3" name="2 Subtítulo"/>
          <p:cNvSpPr>
            <a:spLocks noGrp="1"/>
          </p:cNvSpPr>
          <p:nvPr>
            <p:ph type="subTitle" idx="1"/>
          </p:nvPr>
        </p:nvSpPr>
        <p:spPr>
          <a:xfrm>
            <a:off x="4139952" y="4869160"/>
            <a:ext cx="4620308" cy="1440160"/>
          </a:xfrm>
        </p:spPr>
        <p:txBody>
          <a:bodyPr>
            <a:normAutofit/>
          </a:bodyPr>
          <a:lstStyle/>
          <a:p>
            <a:r>
              <a:rPr lang="es-ES" dirty="0"/>
              <a:t>Selección de textos y fotografías por</a:t>
            </a:r>
          </a:p>
          <a:p>
            <a:r>
              <a:rPr lang="es-ES" sz="2800" dirty="0"/>
              <a:t>JOSE ELIAS BONELLS</a:t>
            </a:r>
          </a:p>
          <a:p>
            <a:r>
              <a:rPr lang="es-ES" sz="2800" dirty="0"/>
              <a:t> </a:t>
            </a:r>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r>
              <a:rPr lang="es-ES" dirty="0"/>
              <a:t>Kylver Court </a:t>
            </a:r>
          </a:p>
        </p:txBody>
      </p:sp>
      <p:sp>
        <p:nvSpPr>
          <p:cNvPr id="7171" name="2 Marcador de contenido"/>
          <p:cNvSpPr>
            <a:spLocks noGrp="1"/>
          </p:cNvSpPr>
          <p:nvPr>
            <p:ph sz="quarter" idx="1"/>
          </p:nvPr>
        </p:nvSpPr>
        <p:spPr>
          <a:xfrm>
            <a:off x="914400" y="1447800"/>
            <a:ext cx="7258000" cy="5076825"/>
          </a:xfrm>
        </p:spPr>
        <p:txBody>
          <a:bodyPr>
            <a:normAutofit lnSpcReduction="10000"/>
          </a:bodyPr>
          <a:lstStyle/>
          <a:p>
            <a:r>
              <a:rPr lang="es-ES" sz="2400" dirty="0"/>
              <a:t>Los jardines fueron creados por primera vez por Ernest Jardine como un espacio recreativo para los trabajadores de la fábrica  Kilver Court en el 1800 y era conocido como parque  y huertos de Jardine , en la década de 1960, que fueron restaurados y desarrollado por la familia Ducharse de Babycham , que encargó George Whitelegg para recrear su medalla de oro ganada en el Chelsea Flower Show como jardín rocoso en el entorno.</a:t>
            </a:r>
          </a:p>
          <a:p>
            <a:r>
              <a:rPr lang="es-ES" sz="2400" dirty="0"/>
              <a:t>En aquel momento el jardín era una declaración de diseño audaz y moderno.. Desde entonces, los jardines han sido un secreto oculto durante los últimos 25 años. </a:t>
            </a:r>
          </a:p>
        </p:txBody>
      </p:sp>
    </p:spTree>
    <p:extLst>
      <p:ext uri="{BB962C8B-B14F-4D97-AF65-F5344CB8AC3E}">
        <p14:creationId xmlns:p14="http://schemas.microsoft.com/office/powerpoint/2010/main" val="1727048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76250"/>
            <a:ext cx="7258000" cy="6121400"/>
          </a:xfrm>
        </p:spPr>
        <p:txBody>
          <a:bodyPr>
            <a:normAutofit/>
          </a:bodyPr>
          <a:lstStyle/>
          <a:p>
            <a:r>
              <a:rPr lang="es-ES" sz="2400" dirty="0"/>
              <a:t>Los jardines cuentan con un lago </a:t>
            </a:r>
            <a:r>
              <a:rPr lang="es-ES" dirty="0"/>
              <a:t>con</a:t>
            </a:r>
            <a:r>
              <a:rPr lang="es-ES" sz="2400" dirty="0"/>
              <a:t> navegación, así como prados ondulantes y parterres de herbáceas. </a:t>
            </a:r>
          </a:p>
          <a:p>
            <a:r>
              <a:rPr lang="es-ES" sz="2400" dirty="0"/>
              <a:t>Pero la característica más asombrosa de este jardín secreto es el telón de fondo - un viaducto catalogado  construido para el ferrocarril de Somerset y Dorset, en el 1800 y que ahora actúa como un enlace a la campiña de Somerset . </a:t>
            </a:r>
          </a:p>
          <a:p>
            <a:r>
              <a:rPr lang="es-ES" sz="2400" dirty="0"/>
              <a:t>Además, tras el éxito de la huerta en Sharpham Park, el concepto del modelo Jardine de producción de frutas y la activación de vegetales son reintegrados con el establecimiento de un sistema bio-sostenible dinámico , tanto para la educación como el suministro de productos orgánicos. </a:t>
            </a:r>
          </a:p>
        </p:txBody>
      </p:sp>
    </p:spTree>
    <p:extLst>
      <p:ext uri="{BB962C8B-B14F-4D97-AF65-F5344CB8AC3E}">
        <p14:creationId xmlns:p14="http://schemas.microsoft.com/office/powerpoint/2010/main" val="3239625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Las plantas que se pueden ver a lo largo de los paseos por el jardín están a la venta en la entrada, junto con otras plantas británicas, arbustos y árboles.</a:t>
            </a:r>
          </a:p>
          <a:p>
            <a:endParaRPr lang="es-ES" dirty="0"/>
          </a:p>
        </p:txBody>
      </p:sp>
    </p:spTree>
    <p:extLst>
      <p:ext uri="{BB962C8B-B14F-4D97-AF65-F5344CB8AC3E}">
        <p14:creationId xmlns:p14="http://schemas.microsoft.com/office/powerpoint/2010/main" val="1279286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kilver-court.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133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Kilver Court.-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4364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Kilver_Court_Gardens_Shepton_Malle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812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kilver Court 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77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kilver-court-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2053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Kilver Court.-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773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p:txBody>
          <a:bodyPr/>
          <a:lstStyle/>
          <a:p>
            <a:r>
              <a:rPr lang="es-ES" dirty="0"/>
              <a:t>Lites Cari Menor</a:t>
            </a:r>
          </a:p>
        </p:txBody>
      </p:sp>
      <p:sp>
        <p:nvSpPr>
          <p:cNvPr id="15363" name="2 Marcador de contenido"/>
          <p:cNvSpPr>
            <a:spLocks noGrp="1"/>
          </p:cNvSpPr>
          <p:nvPr>
            <p:ph sz="quarter" idx="1"/>
          </p:nvPr>
        </p:nvSpPr>
        <p:spPr>
          <a:xfrm>
            <a:off x="914400" y="1700213"/>
            <a:ext cx="6969968" cy="4319587"/>
          </a:xfrm>
        </p:spPr>
        <p:txBody>
          <a:bodyPr/>
          <a:lstStyle/>
          <a:p>
            <a:r>
              <a:rPr lang="es-ES" sz="2400" b="1" dirty="0"/>
              <a:t>Lites Cari</a:t>
            </a:r>
            <a:r>
              <a:rPr lang="es-ES" sz="2400" dirty="0"/>
              <a:t> es una casa señorial con capilla y jardines asociadas cerca de Charlton Martell y Sometan , en Somerset , Inglaterra .</a:t>
            </a:r>
          </a:p>
          <a:p>
            <a:r>
              <a:rPr lang="es-ES" sz="2400" dirty="0"/>
              <a:t>La propiedad del National Trust , tiene partes que datan del siglo XIV, con otras secciones que datan de los siglos XVI, XVIII y XX. </a:t>
            </a:r>
          </a:p>
          <a:p>
            <a:r>
              <a:rPr lang="es-ES" sz="2400" dirty="0"/>
              <a:t>Sin embargo, todas las partes se mezclan a la perfección unos con otros y con el suave paisaje soleado que les rodea", comenta Nikolaus Pevsner.</a:t>
            </a:r>
          </a:p>
        </p:txBody>
      </p:sp>
    </p:spTree>
    <p:extLst>
      <p:ext uri="{BB962C8B-B14F-4D97-AF65-F5344CB8AC3E}">
        <p14:creationId xmlns:p14="http://schemas.microsoft.com/office/powerpoint/2010/main" val="795976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476250"/>
            <a:ext cx="7185992" cy="5543550"/>
          </a:xfrm>
        </p:spPr>
        <p:txBody>
          <a:bodyPr>
            <a:normAutofit fontScale="92500"/>
          </a:bodyPr>
          <a:lstStyle/>
          <a:p>
            <a:r>
              <a:rPr lang="es-ES" sz="2400" dirty="0"/>
              <a:t>La capilla es anterior a la casa existente, y funcionaba como una capilla,se oraba por las almas de la familia, tanto de los vivos como de los  muertos. </a:t>
            </a:r>
          </a:p>
          <a:p>
            <a:r>
              <a:rPr lang="es-ES" sz="2400" dirty="0"/>
              <a:t>Los jardines están catalogados como Grado II en el Registro del Patrimonio Inglés de Parques y Jardines de especial interés histórico en Inglaterra.</a:t>
            </a:r>
          </a:p>
          <a:p>
            <a:r>
              <a:rPr lang="es-ES" sz="2400" dirty="0"/>
              <a:t>Los jardines fueron construidos en una serie de "salas", que están separados entre sí por setos altos, prolijamente cortados al ras y setos de tejo. </a:t>
            </a:r>
          </a:p>
          <a:p>
            <a:r>
              <a:rPr lang="es-ES" sz="2400" dirty="0"/>
              <a:t>Los jardines fueron influenciados por el estilo de las Artes y Artesanía popular en ese entonces. </a:t>
            </a:r>
          </a:p>
          <a:p>
            <a:r>
              <a:rPr lang="es-ES" sz="2400" dirty="0"/>
              <a:t>El Generas contaba con una plantilla de jardín de cuatro jardineros. </a:t>
            </a:r>
          </a:p>
        </p:txBody>
      </p:sp>
    </p:spTree>
    <p:extLst>
      <p:ext uri="{BB962C8B-B14F-4D97-AF65-F5344CB8AC3E}">
        <p14:creationId xmlns:p14="http://schemas.microsoft.com/office/powerpoint/2010/main" val="2089332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914400" y="692150"/>
            <a:ext cx="7041976" cy="5545138"/>
          </a:xfrm>
        </p:spPr>
        <p:txBody>
          <a:bodyPr/>
          <a:lstStyle/>
          <a:p>
            <a:r>
              <a:rPr lang="es-ES" sz="2400" dirty="0"/>
              <a:t> En 1965 Thomas Graham Stuart , Consejero primero de la Fundación Nacional de Jardines  diseño la frontera principal. </a:t>
            </a:r>
          </a:p>
          <a:p>
            <a:r>
              <a:rPr lang="es-ES" sz="2400" dirty="0"/>
              <a:t>A partir de 1955-1997 los inquilinos de la Fundación en la mansión, Biddy y Chittenden Jeremy, transformaron el jardín, y repensaron Biddy  replantado de la frontera principal en 1996, con nuevas plantas, pero con el esquema de color de Stuart Thomas.</a:t>
            </a:r>
          </a:p>
          <a:p>
            <a:r>
              <a:rPr lang="es-ES" sz="2400" dirty="0"/>
              <a:t>El Jardín Apóstol </a:t>
            </a:r>
          </a:p>
          <a:p>
            <a:r>
              <a:rPr lang="es-ES" sz="2400" dirty="0"/>
              <a:t>Este se alinea en la puerta principal en el frente oriental de la casa y la torre de agua, que fue construido por el Jenners en la imitación del palomar en Avebury Manor</a:t>
            </a:r>
          </a:p>
          <a:p>
            <a:endParaRPr lang="es-ES" sz="2400" dirty="0"/>
          </a:p>
          <a:p>
            <a:endParaRPr lang="es-ES" dirty="0"/>
          </a:p>
        </p:txBody>
      </p:sp>
    </p:spTree>
    <p:extLst>
      <p:ext uri="{BB962C8B-B14F-4D97-AF65-F5344CB8AC3E}">
        <p14:creationId xmlns:p14="http://schemas.microsoft.com/office/powerpoint/2010/main" val="3183021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476250"/>
            <a:ext cx="7041976" cy="6192838"/>
          </a:xfrm>
        </p:spPr>
        <p:txBody>
          <a:bodyPr/>
          <a:lstStyle/>
          <a:p>
            <a:r>
              <a:rPr lang="es-ES" sz="2400" dirty="0"/>
              <a:t>Se trata de un enfoque severo, formal, flanqueado por los tejos topiarizados, y es deliberadamente discreto y sencillo para no distraer la atención de la belleza del edificio.</a:t>
            </a:r>
            <a:r>
              <a:rPr lang="es-ES" sz="2400" b="1" dirty="0"/>
              <a:t> </a:t>
            </a:r>
          </a:p>
          <a:p>
            <a:pPr>
              <a:buFont typeface="Wingdings 2" pitchFamily="18" charset="2"/>
              <a:buNone/>
            </a:pPr>
            <a:r>
              <a:rPr lang="es-ES" sz="2400" dirty="0"/>
              <a:t>     La frontera principal</a:t>
            </a:r>
          </a:p>
          <a:p>
            <a:r>
              <a:rPr lang="es-ES" sz="2400" dirty="0"/>
              <a:t>Esta frontera tiene 35 metros  de largo y  su mejor momento es en verano. Las flores grado de azules y amarillos, a través de las cremas y los albaricoques a rosas, malvas y rojos. Hay un jardín blanco tranquilo más allá de contraste.</a:t>
            </a:r>
          </a:p>
          <a:p>
            <a:r>
              <a:rPr lang="es-ES" sz="2400" dirty="0"/>
              <a:t>Árboles frutales como membrillos, nísperos, manzanas silvestres y las peras con sotobosques de plantas de prado florecen en primavera como Snakeshead fritillarias , camassias , narcisos y prímulas . </a:t>
            </a:r>
          </a:p>
          <a:p>
            <a:endParaRPr lang="es-ES" dirty="0"/>
          </a:p>
        </p:txBody>
      </p:sp>
    </p:spTree>
    <p:extLst>
      <p:ext uri="{BB962C8B-B14F-4D97-AF65-F5344CB8AC3E}">
        <p14:creationId xmlns:p14="http://schemas.microsoft.com/office/powerpoint/2010/main" val="2318877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Lytes Cary Manko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076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Lytes Cary Mano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178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Lytes Cary Mano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941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Lytes Cary Mano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012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Lytes Cary Manor.-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2 Imagen" descr="Lytes Cary Mano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0038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Lytes Cary Manor.-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55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Lytes Cary Manor.-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142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Lytes Cary Manor.-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188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Lytes Cary Manor.-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7925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Lytes Cary Manor.-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9632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Lytes Cary Man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235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ytes_cary_man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0750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ytes-Cary-813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964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lytes-cary-manor-179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620375" cy="781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104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r>
              <a:rPr lang="es-ES" dirty="0"/>
              <a:t>Tintinhull House Garden</a:t>
            </a:r>
          </a:p>
        </p:txBody>
      </p:sp>
      <p:sp>
        <p:nvSpPr>
          <p:cNvPr id="33795" name="2 Marcador de contenido"/>
          <p:cNvSpPr>
            <a:spLocks noGrp="1"/>
          </p:cNvSpPr>
          <p:nvPr>
            <p:ph sz="quarter" idx="1"/>
          </p:nvPr>
        </p:nvSpPr>
        <p:spPr>
          <a:xfrm>
            <a:off x="914400" y="1447800"/>
            <a:ext cx="7113984" cy="4860925"/>
          </a:xfrm>
        </p:spPr>
        <p:txBody>
          <a:bodyPr/>
          <a:lstStyle/>
          <a:p>
            <a:r>
              <a:rPr lang="es-ES" sz="2400" b="1" dirty="0"/>
              <a:t>Tintinhull House , esta</a:t>
            </a:r>
            <a:r>
              <a:rPr lang="es-ES" sz="2400" dirty="0"/>
              <a:t> ubicada en Tintinhull , Yeovil , Somerset , Inglaterra,es un pequeño jardín del siglo XX estilo Arts &amp; Crafts que rodea una casa del siglo XVII. </a:t>
            </a:r>
          </a:p>
          <a:p>
            <a:r>
              <a:rPr lang="es-ES" sz="2400" dirty="0"/>
              <a:t>La propiedad es de la National Trust.</a:t>
            </a:r>
          </a:p>
          <a:p>
            <a:r>
              <a:rPr lang="es-ES" sz="2400" dirty="0"/>
              <a:t>El jardín se presenta en zonas separadas por muros y de setos. </a:t>
            </a:r>
          </a:p>
          <a:p>
            <a:r>
              <a:rPr lang="es-ES" sz="2400" dirty="0"/>
              <a:t>La disposición del jardín se desarrolló en el siglo XX, que fue ampliado y se plantó a partir de 1933 por Phyllis Reiss en un estilo " Hidcote ".</a:t>
            </a:r>
          </a:p>
        </p:txBody>
      </p:sp>
    </p:spTree>
    <p:extLst>
      <p:ext uri="{BB962C8B-B14F-4D97-AF65-F5344CB8AC3E}">
        <p14:creationId xmlns:p14="http://schemas.microsoft.com/office/powerpoint/2010/main" val="3952557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Marcador de contenido"/>
          <p:cNvSpPr>
            <a:spLocks noGrp="1"/>
          </p:cNvSpPr>
          <p:nvPr>
            <p:ph sz="quarter" idx="1"/>
          </p:nvPr>
        </p:nvSpPr>
        <p:spPr>
          <a:xfrm>
            <a:off x="914400" y="981075"/>
            <a:ext cx="6969968" cy="5038725"/>
          </a:xfrm>
        </p:spPr>
        <p:txBody>
          <a:bodyPr/>
          <a:lstStyle/>
          <a:p>
            <a:r>
              <a:rPr lang="es-ES" sz="2400" dirty="0"/>
              <a:t>En 1954 Reiss dio la casa y el jardín a la confianza nacional, pero siguió viviendo en la casa y el cuidado del jardín hasta su muerte en 1961</a:t>
            </a:r>
          </a:p>
          <a:p>
            <a:r>
              <a:rPr lang="es-ES" sz="2400" dirty="0"/>
              <a:t>A partir de entonces, la confianza que la casa a una variedad de inquilinos, incluyendo la diseñadora de jardines y escritora Penélope Hobhouse y su esposo, el profesor John Malins 1980 a 1993. </a:t>
            </a:r>
          </a:p>
          <a:p>
            <a:r>
              <a:rPr lang="es-ES" sz="2400" dirty="0"/>
              <a:t>Los jardines están incluidos en el Registro Nacional de parques y jardines históricos e incluyen pequeñas piscinas y un jardín de Azaleas.</a:t>
            </a:r>
          </a:p>
          <a:p>
            <a:endParaRPr lang="es-ES" dirty="0"/>
          </a:p>
          <a:p>
            <a:endParaRPr lang="es-ES" dirty="0"/>
          </a:p>
        </p:txBody>
      </p:sp>
    </p:spTree>
    <p:extLst>
      <p:ext uri="{BB962C8B-B14F-4D97-AF65-F5344CB8AC3E}">
        <p14:creationId xmlns:p14="http://schemas.microsoft.com/office/powerpoint/2010/main" val="3372138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Tintinhull  Hous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487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Tintinhull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126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Tintinhull Garden.-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351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Tintinhull2 House.--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926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2 Imagen" descr="Tintinhull Gardens..-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351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Tintinhull Gardens.-.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5497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Tintinhull Gardens.-s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183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Tintinhull Gardens.-s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937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Tintinhull Gardens.-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520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Tintinhull Gardens.-s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3518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Tintinhull Gardens.-s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465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Tintinhull Gardens.-s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2642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Tintinhull Gardens.-s1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1541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Tintinhull House.-1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6482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Tintinhull House.-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21460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Tintinhull House.-2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8805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Tintinhull House.-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8977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Tintinhull House.-3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66770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Tintinhull House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93249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Tintinhull House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00155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Tintinhull Hous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6709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Tintinhull_ Garden.-Somerset.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09771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Tintinhull_ Garden.-Somerset.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6422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Tintinhull_ Garden.-Somerse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16771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Titinhull Hous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363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Título"/>
          <p:cNvSpPr>
            <a:spLocks noGrp="1"/>
          </p:cNvSpPr>
          <p:nvPr>
            <p:ph type="title"/>
          </p:nvPr>
        </p:nvSpPr>
        <p:spPr>
          <a:xfrm>
            <a:off x="971550" y="3213100"/>
            <a:ext cx="7715250" cy="1008063"/>
          </a:xfrm>
        </p:spPr>
        <p:txBody>
          <a:bodyPr/>
          <a:lstStyle/>
          <a:p>
            <a:r>
              <a:rPr lang="es-ES" dirty="0"/>
              <a:t>SOUTH YORKSHIRE</a:t>
            </a:r>
          </a:p>
        </p:txBody>
      </p:sp>
    </p:spTree>
    <p:extLst>
      <p:ext uri="{BB962C8B-B14F-4D97-AF65-F5344CB8AC3E}">
        <p14:creationId xmlns:p14="http://schemas.microsoft.com/office/powerpoint/2010/main" val="24186827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p:txBody>
          <a:bodyPr/>
          <a:lstStyle/>
          <a:p>
            <a:pPr eaLnBrk="1" hangingPunct="1"/>
            <a:r>
              <a:rPr lang="es-ES" dirty="0"/>
              <a:t>Brodsworth Hall Gardens</a:t>
            </a:r>
          </a:p>
        </p:txBody>
      </p:sp>
      <p:sp>
        <p:nvSpPr>
          <p:cNvPr id="61443" name="2 Marcador de contenido"/>
          <p:cNvSpPr>
            <a:spLocks noGrp="1"/>
          </p:cNvSpPr>
          <p:nvPr>
            <p:ph sz="quarter" idx="1"/>
          </p:nvPr>
        </p:nvSpPr>
        <p:spPr>
          <a:xfrm>
            <a:off x="914400" y="1447800"/>
            <a:ext cx="7185992" cy="5005388"/>
          </a:xfrm>
        </p:spPr>
        <p:txBody>
          <a:bodyPr>
            <a:normAutofit lnSpcReduction="10000"/>
          </a:bodyPr>
          <a:lstStyle/>
          <a:p>
            <a:pPr eaLnBrk="1" hangingPunct="1"/>
            <a:r>
              <a:rPr lang="es-ES" sz="2400" b="1" dirty="0"/>
              <a:t>Brodsworth Hall,</a:t>
            </a:r>
            <a:r>
              <a:rPr lang="es-ES" sz="2400" dirty="0"/>
              <a:t> situada cerca del pueblo de Brodsworth , a cinco millas al noroeste de Doncaster , en el sur de Yorkshire en el Reino Unido , es uno de los ejemplos más completos sobreviviente de una casa de campo victoriana en Inglaterra, y se mantiene prácticamente sin cambios desde la década de 1860 . Fue diseñada por un joven arquitecto londinense de 26 años de edad, Philip Wilkinson. </a:t>
            </a:r>
          </a:p>
          <a:p>
            <a:pPr eaLnBrk="1" hangingPunct="1"/>
            <a:r>
              <a:rPr lang="es-ES" sz="2400" dirty="0"/>
              <a:t>Después de la Primera Guerra Mundial, la espiral de costes significo que partes de la casa estaban cerradas poco a poco  y comenzaron a caer en la decadencia, hasta que Patrimonio Inglés se hizo cargo de la casa y el jardín.</a:t>
            </a:r>
          </a:p>
        </p:txBody>
      </p:sp>
    </p:spTree>
    <p:extLst>
      <p:ext uri="{BB962C8B-B14F-4D97-AF65-F5344CB8AC3E}">
        <p14:creationId xmlns:p14="http://schemas.microsoft.com/office/powerpoint/2010/main" val="30609185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rodsworth Hall.-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46355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rodsworth Hall.-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30675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rodsworth Hall.-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97147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rodsworth Hall.-3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4796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rodsworth Hall.-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17921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rodsworth Hall.-4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00123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rodsworth Hall.-5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8713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Brodsworth Hall.-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83363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Brodsworth Hall.-6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1783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Brodsworth Hall.-7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0367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Brodsworth Hall.-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0982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Brodsworth Hall.-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6080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Brodsworth Hall.-9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016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Brodsworth Hall.-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5371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rodsworth Hall.-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456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2 Imagen" descr="Brodsworth Hall.-1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9841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Brodsworth Hall.-13.-Summer Hous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2184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Brodsworth Hall.-Fern 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148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Brodsworth H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6715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Brodsworth Hall.-Pergola y Rose Gard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05949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5 Imagen" descr="Brodsworth Hall Doncaste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883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Brodsworth Hall Gardens.-a1.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04261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Brodsworth Hall Gardens.-a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5006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Brodsworth Hall Gardens.-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35769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Brodsworth Hall Gardens.-a5.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33571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2 Imagen" descr="Brodsworth Hall Gardens.-Doncas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12271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2 Imagen" descr="Brodsworth Hall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985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rodsworth Hall Gardens.-South York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6167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2 Imagen" descr="Brodsworth Hall Gardens.-South York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2097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rodsworth Hall Gardens.-South Yorkshir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1154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Título"/>
          <p:cNvSpPr>
            <a:spLocks noGrp="1"/>
          </p:cNvSpPr>
          <p:nvPr>
            <p:ph type="title"/>
          </p:nvPr>
        </p:nvSpPr>
        <p:spPr/>
        <p:txBody>
          <a:bodyPr/>
          <a:lstStyle/>
          <a:p>
            <a:pPr eaLnBrk="1" hangingPunct="1"/>
            <a:r>
              <a:rPr lang="es-ES" dirty="0"/>
              <a:t>Wentworth Castle Gardens</a:t>
            </a:r>
          </a:p>
        </p:txBody>
      </p:sp>
      <p:sp>
        <p:nvSpPr>
          <p:cNvPr id="93187" name="2 Marcador de contenido"/>
          <p:cNvSpPr>
            <a:spLocks noGrp="1"/>
          </p:cNvSpPr>
          <p:nvPr>
            <p:ph sz="quarter" idx="1"/>
          </p:nvPr>
        </p:nvSpPr>
        <p:spPr/>
        <p:txBody>
          <a:bodyPr/>
          <a:lstStyle/>
          <a:p>
            <a:pPr eaLnBrk="1" hangingPunct="1"/>
            <a:r>
              <a:rPr lang="es-ES" sz="2400" b="1" dirty="0"/>
              <a:t>Wentworth Woodhouse</a:t>
            </a:r>
            <a:r>
              <a:rPr lang="es-ES" sz="2400" dirty="0"/>
              <a:t> es una casa de campo cerca del pueblo de Wentworth , en las cercanías de Rotherham , South Yorkshire , Inglaterra .</a:t>
            </a:r>
          </a:p>
          <a:p>
            <a:pPr eaLnBrk="1" hangingPunct="1"/>
            <a:r>
              <a:rPr lang="es-ES" sz="2400" dirty="0"/>
              <a:t>"Uno de los palacios de la gran política Whig ",  el Frente del Este (185 m) de largo, es la casa de campo con la fachada mas larga de Europa. </a:t>
            </a:r>
            <a:endParaRPr lang="es-ES" sz="2400" baseline="30000" dirty="0"/>
          </a:p>
          <a:p>
            <a:pPr eaLnBrk="1" hangingPunct="1"/>
            <a:r>
              <a:rPr lang="es-ES" sz="2400" dirty="0"/>
              <a:t> La casa consta de 365 habitaciones y tiene una superficie de más de (1,0 hectáreas). </a:t>
            </a:r>
          </a:p>
          <a:p>
            <a:pPr eaLnBrk="1" hangingPunct="1"/>
            <a:r>
              <a:rPr lang="es-ES" sz="2400" dirty="0"/>
              <a:t>Está rodeada por (61 ha) y un parque de cerca de (36.000 hectáreas) de bienes (ahora separado de propiedad).</a:t>
            </a:r>
          </a:p>
        </p:txBody>
      </p:sp>
    </p:spTree>
    <p:extLst>
      <p:ext uri="{BB962C8B-B14F-4D97-AF65-F5344CB8AC3E}">
        <p14:creationId xmlns:p14="http://schemas.microsoft.com/office/powerpoint/2010/main" val="34076309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2 Marcador de contenido"/>
          <p:cNvSpPr>
            <a:spLocks noGrp="1"/>
          </p:cNvSpPr>
          <p:nvPr>
            <p:ph sz="quarter" idx="1"/>
          </p:nvPr>
        </p:nvSpPr>
        <p:spPr>
          <a:xfrm>
            <a:off x="914400" y="476250"/>
            <a:ext cx="7041976" cy="5543550"/>
          </a:xfrm>
        </p:spPr>
        <p:txBody>
          <a:bodyPr/>
          <a:lstStyle/>
          <a:p>
            <a:r>
              <a:rPr lang="es-ES" sz="2400" dirty="0"/>
              <a:t>Construido por Thomas Watson-Wentworth, 1r marqués de Rockingham (1.693 hasta 1750), heredada por su heredero, en el siglo XIX se convirtió en el asiento de la familia heredada de la Fitzwilliam Earls.</a:t>
            </a:r>
          </a:p>
          <a:p>
            <a:r>
              <a:rPr lang="es-ES" sz="2400" dirty="0"/>
              <a:t>Después de haber terminado el curso de las alteraciones en las manos de Juan Carr, Lord Fitzwilliam contrato en 1790  el paisajista más importante, Humphry Repton , para quien este fue el proyecto más ambicioso de la temporada, uno que iba a describir en detalle, mientras que el la memoria todavía estaba fresca, en </a:t>
            </a:r>
            <a:r>
              <a:rPr lang="es-ES" sz="2400" i="1" dirty="0"/>
              <a:t>algunas observaciones de la teoría y la práctica de Paisajismo</a:t>
            </a:r>
            <a:r>
              <a:rPr lang="es-ES" sz="2400" dirty="0"/>
              <a:t> (1803).</a:t>
            </a:r>
          </a:p>
          <a:p>
            <a:endParaRPr lang="es-ES" dirty="0"/>
          </a:p>
        </p:txBody>
      </p:sp>
    </p:spTree>
    <p:extLst>
      <p:ext uri="{BB962C8B-B14F-4D97-AF65-F5344CB8AC3E}">
        <p14:creationId xmlns:p14="http://schemas.microsoft.com/office/powerpoint/2010/main" val="30136886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914400" y="476250"/>
            <a:ext cx="7041976" cy="5543550"/>
          </a:xfrm>
        </p:spPr>
        <p:txBody>
          <a:bodyPr/>
          <a:lstStyle/>
          <a:p>
            <a:r>
              <a:rPr lang="es-ES" sz="2400" dirty="0"/>
              <a:t>Una terraza centrada en el bloque principal proporciona una transición entre la casa y las tierras de pastoreo.</a:t>
            </a:r>
          </a:p>
          <a:p>
            <a:r>
              <a:rPr lang="es-ES" sz="2400" dirty="0"/>
              <a:t>El actual dueño es Clifford Newbold, un arquitecto de Highgate, que lo compró por algo más de £ 1,5 millones. el señor Newbold claramente ha realizado y está avanzando con un programa definido de renovación / restauración como lo demuestran dos recientes ediciones de la </a:t>
            </a:r>
            <a:r>
              <a:rPr lang="es-ES" sz="2400" i="1" dirty="0"/>
              <a:t>revista</a:t>
            </a:r>
            <a:r>
              <a:rPr lang="es-ES" sz="2400" dirty="0"/>
              <a:t> Life del 17 de febrero y el 24 de febrero de 2010.</a:t>
            </a:r>
          </a:p>
        </p:txBody>
      </p:sp>
    </p:spTree>
    <p:extLst>
      <p:ext uri="{BB962C8B-B14F-4D97-AF65-F5344CB8AC3E}">
        <p14:creationId xmlns:p14="http://schemas.microsoft.com/office/powerpoint/2010/main" val="8951090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Wentworth Castle.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8114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Wentworth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05126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Wentworth Castle.-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9538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Wentworth Castle.-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52473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Wentworth Castle.-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0267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Wentworth Castle.-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4908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Wentworth Castle.-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8437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Wentworth Castle.-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46039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Wentworth Castl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65562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Wentworth Castle Gardens.-South York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7723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Wentworth Castle Gardens.-South Yorkshir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1932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p:txBody>
          <a:bodyPr/>
          <a:lstStyle/>
          <a:p>
            <a:pPr eaLnBrk="1" hangingPunct="1"/>
            <a:r>
              <a:rPr lang="es-ES" dirty="0"/>
              <a:t>Jenson Dene Park</a:t>
            </a:r>
          </a:p>
        </p:txBody>
      </p:sp>
      <p:sp>
        <p:nvSpPr>
          <p:cNvPr id="107523" name="2 Marcador de contenido"/>
          <p:cNvSpPr>
            <a:spLocks noGrp="1"/>
          </p:cNvSpPr>
          <p:nvPr>
            <p:ph sz="quarter" idx="1"/>
          </p:nvPr>
        </p:nvSpPr>
        <p:spPr/>
        <p:txBody>
          <a:bodyPr/>
          <a:lstStyle/>
          <a:p>
            <a:pPr eaLnBrk="1" hangingPunct="1"/>
            <a:r>
              <a:rPr lang="es-ES" sz="2400" b="1" dirty="0"/>
              <a:t>Los Jardines Jephson</a:t>
            </a:r>
            <a:r>
              <a:rPr lang="es-ES" sz="2400" dirty="0"/>
              <a:t> son jardines, junto con las praderas del parque , en la ciudad de Leamington Spa , Warwickshire . </a:t>
            </a:r>
          </a:p>
          <a:p>
            <a:pPr eaLnBrk="1" hangingPunct="1"/>
            <a:r>
              <a:rPr lang="es-ES" sz="2400" dirty="0"/>
              <a:t>Los jardines, a la vez que un lugar para los ricos "tomar el aire" y "ser vistos", se encuentran en el centro de la ciudad con el río Leam que fluye hacia el sur. </a:t>
            </a:r>
          </a:p>
          <a:p>
            <a:pPr eaLnBrk="1" hangingPunct="1"/>
            <a:r>
              <a:rPr lang="es-ES" sz="2400" dirty="0"/>
              <a:t>Es uno de los más populares lugares de interés turístico  de la ciudad que cuenta con instalaciones tales como cafés y arreglos florales en los jardines</a:t>
            </a:r>
            <a:r>
              <a:rPr lang="es-ES" dirty="0"/>
              <a:t>. </a:t>
            </a:r>
          </a:p>
        </p:txBody>
      </p:sp>
    </p:spTree>
    <p:extLst>
      <p:ext uri="{BB962C8B-B14F-4D97-AF65-F5344CB8AC3E}">
        <p14:creationId xmlns:p14="http://schemas.microsoft.com/office/powerpoint/2010/main" val="27922500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692150"/>
            <a:ext cx="7113984" cy="5327650"/>
          </a:xfrm>
        </p:spPr>
        <p:txBody>
          <a:bodyPr>
            <a:normAutofit lnSpcReduction="10000"/>
          </a:bodyPr>
          <a:lstStyle/>
          <a:p>
            <a:r>
              <a:rPr lang="es-ES" sz="2400" dirty="0"/>
              <a:t> Los jardines son a menudo comercializados en conjunto con el cercano a la zona de césped, jardines de Mill en el lado sur del río. </a:t>
            </a:r>
          </a:p>
          <a:p>
            <a:r>
              <a:rPr lang="es-ES" sz="2400" dirty="0"/>
              <a:t>Los jardines tienen una extensión total de (59.000 m </a:t>
            </a:r>
            <a:r>
              <a:rPr lang="es-ES" sz="2400" baseline="30000" dirty="0"/>
              <a:t>2)</a:t>
            </a:r>
            <a:r>
              <a:rPr lang="es-ES" sz="2400" dirty="0"/>
              <a:t> con los jardines de Mill y su lago para remar, tanto en el lado opuesto del río, proporcionando un extra de 3,9 hectáreas (16.000 m </a:t>
            </a:r>
            <a:r>
              <a:rPr lang="es-ES" sz="2400" baseline="30000" dirty="0"/>
              <a:t>2).</a:t>
            </a:r>
          </a:p>
          <a:p>
            <a:r>
              <a:rPr lang="es-ES" sz="2400" dirty="0"/>
              <a:t>Desde el final de la Segunda Guerra Mundial, la inversión en los jardines había caído y la tarea de dirigirlos había pasado al Consejo de Distrito de Warwick en lugar de los particulares. En la década de 1990 muchas personas pensaron que los jardines habían perdido su esplendor. </a:t>
            </a:r>
          </a:p>
        </p:txBody>
      </p:sp>
    </p:spTree>
    <p:extLst>
      <p:ext uri="{BB962C8B-B14F-4D97-AF65-F5344CB8AC3E}">
        <p14:creationId xmlns:p14="http://schemas.microsoft.com/office/powerpoint/2010/main" val="17423853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Marcador de contenido"/>
          <p:cNvSpPr>
            <a:spLocks noGrp="1"/>
          </p:cNvSpPr>
          <p:nvPr>
            <p:ph sz="quarter" idx="1"/>
          </p:nvPr>
        </p:nvSpPr>
        <p:spPr>
          <a:xfrm>
            <a:off x="914400" y="908050"/>
            <a:ext cx="7041976" cy="5111750"/>
          </a:xfrm>
        </p:spPr>
        <p:txBody>
          <a:bodyPr/>
          <a:lstStyle/>
          <a:p>
            <a:r>
              <a:rPr lang="es-ES" sz="2400" dirty="0"/>
              <a:t>Por esta razón, el Consejo comenzó a trabajar en los jardines principales en 1999 y alcanzaron £ 3.000.000 donación de la Heritage Lottery Fund .</a:t>
            </a:r>
          </a:p>
          <a:p>
            <a:r>
              <a:rPr lang="es-ES" sz="2400" dirty="0"/>
              <a:t>Uno de los primeros trabajos que se completó la eliminación de una zona de juegos infantiles junto al río que estaba  anticuada.</a:t>
            </a:r>
            <a:r>
              <a:rPr lang="es-ES" sz="2400" baseline="30000" dirty="0"/>
              <a:t>..</a:t>
            </a:r>
          </a:p>
          <a:p>
            <a:r>
              <a:rPr lang="es-ES" sz="2400" dirty="0"/>
              <a:t>La inversión en los jardines ha demostrado ser útil, ya que fueron votados, junto con los jardines de Mill, "Mejor Park en Gran Bretaña de 2004" por la Royal Horticultural Society. En 2006 / 7 de los jardines ganó un premio Bandera Verde </a:t>
            </a:r>
            <a:r>
              <a:rPr lang="es-ES" dirty="0"/>
              <a:t>. </a:t>
            </a:r>
          </a:p>
        </p:txBody>
      </p:sp>
    </p:spTree>
    <p:extLst>
      <p:ext uri="{BB962C8B-B14F-4D97-AF65-F5344CB8AC3E}">
        <p14:creationId xmlns:p14="http://schemas.microsoft.com/office/powerpoint/2010/main" val="41225953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2 Marcador de contenido"/>
          <p:cNvSpPr>
            <a:spLocks noGrp="1"/>
          </p:cNvSpPr>
          <p:nvPr>
            <p:ph sz="quarter" idx="1"/>
          </p:nvPr>
        </p:nvSpPr>
        <p:spPr>
          <a:xfrm>
            <a:off x="914400" y="765175"/>
            <a:ext cx="6969968" cy="5254625"/>
          </a:xfrm>
        </p:spPr>
        <p:txBody>
          <a:bodyPr/>
          <a:lstStyle/>
          <a:p>
            <a:r>
              <a:rPr lang="es-ES" sz="2400" dirty="0"/>
              <a:t>Volvió a ganar en 2007 / 8, además de ser votado como Patrimonio Verde por Patrimonio Inglés , convirtiéndose en uno del grupo de 31 parques en el país que lo han conseguido. </a:t>
            </a:r>
          </a:p>
          <a:p>
            <a:r>
              <a:rPr lang="es-ES" sz="2400" dirty="0"/>
              <a:t>También hay una serie de edificios de grado II que figuran en los jardines.</a:t>
            </a:r>
          </a:p>
        </p:txBody>
      </p:sp>
    </p:spTree>
    <p:extLst>
      <p:ext uri="{BB962C8B-B14F-4D97-AF65-F5344CB8AC3E}">
        <p14:creationId xmlns:p14="http://schemas.microsoft.com/office/powerpoint/2010/main" val="21803614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09-05-14 Jesmond Dene 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60862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jENSON dEN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9021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Jesmond.-Z.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91124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Jesmond Dene.-z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8834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Jesmond Dene (1)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7265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Jesmond Dene (1)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02959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Jesmond Dene (2)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64618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Jesmond Dene (7)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333560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Jesmond Dene (10)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6421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Jesmond Dene (12)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13167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jesmond Dene b (1)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9" name="2 Imagen" descr="Jesmond Dene 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17457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JesmondDe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0344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TotalTime>
  <Words>1645</Words>
  <Application>Microsoft Office PowerPoint</Application>
  <PresentationFormat>Presentación en pantalla (4:3)</PresentationFormat>
  <Paragraphs>61</Paragraphs>
  <Slides>116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116</vt:i4>
      </vt:variant>
    </vt:vector>
  </HeadingPairs>
  <TitlesOfParts>
    <vt:vector size="120" baseType="lpstr">
      <vt:lpstr>Century Schoolbook</vt:lpstr>
      <vt:lpstr>Wingdings</vt:lpstr>
      <vt:lpstr>Wingdings 2</vt:lpstr>
      <vt:lpstr>Default Theme</vt:lpstr>
      <vt:lpstr>EUROPA.-LA VUELTA AL MUNDO EN 885 JARDINES.-REINO UNIDO.- SOMERSET .-SOUTH YORKSHIRE.- TYNE and WEAR </vt:lpstr>
      <vt:lpstr>Kylver Court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Lites Cari Menor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Tintinhull House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SOUTH YORKSHIRE</vt:lpstr>
      <vt:lpstr>Brodsworth Hall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Wentworth 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Jenson Dene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8</cp:revision>
  <dcterms:created xsi:type="dcterms:W3CDTF">2013-09-08T06:06:48Z</dcterms:created>
  <dcterms:modified xsi:type="dcterms:W3CDTF">2018-03-09T08:59:40Z</dcterms:modified>
</cp:coreProperties>
</file>