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0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presProps" Target="presProp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heme" Target="theme/theme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B62A861-4B68-4089-91ED-0629469C88B5}" type="datetimeFigureOut">
              <a:rPr lang="es-ES" smtClean="0"/>
              <a:t>09/03/2018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57C6823-2892-4AC4-8FA9-1964CF9D97C9}" type="slidenum">
              <a:rPr lang="es-ES" smtClean="0"/>
              <a:t>‹Nº›</a:t>
            </a:fld>
            <a:endParaRPr lang="es-ES" dirty="0"/>
          </a:p>
        </p:txBody>
      </p:sp>
    </p:spTree>
    <p:extLst>
      <p:ext uri="{BB962C8B-B14F-4D97-AF65-F5344CB8AC3E}">
        <p14:creationId xmlns:p14="http://schemas.microsoft.com/office/powerpoint/2010/main" val="7445851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860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DA7031A-3527-43D0-B782-54F88949AF69}" type="slidenum">
              <a:rPr lang="es-ES">
                <a:solidFill>
                  <a:prstClr val="black"/>
                </a:solidFill>
              </a:rPr>
              <a:pPr>
                <a:defRPr/>
              </a:pPr>
              <a:t>61</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3/9/2018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hyperlink" Target="//upload.wikimedia.org/wikipedia/commons/c/cf/Maoridancing-ClandonPark.JPG" TargetMode="Externa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1"/>
            <a:ext cx="6318448" cy="2737939"/>
          </a:xfrm>
        </p:spPr>
        <p:txBody>
          <a:bodyPr>
            <a:normAutofit fontScale="90000"/>
          </a:bodyPr>
          <a:lstStyle/>
          <a:p>
            <a:r>
              <a:rPr lang="es-ES" sz="3600" dirty="0"/>
              <a:t>EUROPA.-LA VUELTA AL MUNDO EN 885 JARDINES.-REINO UNIDO.-</a:t>
            </a:r>
            <a:br>
              <a:rPr lang="es-ES" sz="3600" dirty="0"/>
            </a:br>
            <a:r>
              <a:rPr lang="es-ES" sz="3600" dirty="0"/>
              <a:t>SUFFOLK y SURREY</a:t>
            </a:r>
            <a:br>
              <a:rPr lang="es-ES" dirty="0"/>
            </a:br>
            <a:endParaRPr lang="es-ES" dirty="0"/>
          </a:p>
        </p:txBody>
      </p:sp>
      <p:sp>
        <p:nvSpPr>
          <p:cNvPr id="3" name="2 Subtítulo"/>
          <p:cNvSpPr>
            <a:spLocks noGrp="1"/>
          </p:cNvSpPr>
          <p:nvPr>
            <p:ph type="subTitle" idx="1"/>
          </p:nvPr>
        </p:nvSpPr>
        <p:spPr>
          <a:xfrm>
            <a:off x="4499992" y="4869160"/>
            <a:ext cx="4390256" cy="1371600"/>
          </a:xfrm>
        </p:spPr>
        <p:txBody>
          <a:bodyPr>
            <a:normAutofit fontScale="92500"/>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dirty="0"/>
              <a:t>Helmingham Hall</a:t>
            </a:r>
          </a:p>
        </p:txBody>
      </p:sp>
      <p:sp>
        <p:nvSpPr>
          <p:cNvPr id="7171" name="2 Marcador de contenido"/>
          <p:cNvSpPr>
            <a:spLocks noGrp="1"/>
          </p:cNvSpPr>
          <p:nvPr>
            <p:ph sz="quarter" idx="1"/>
          </p:nvPr>
        </p:nvSpPr>
        <p:spPr/>
        <p:txBody>
          <a:bodyPr>
            <a:normAutofit fontScale="92500"/>
          </a:bodyPr>
          <a:lstStyle/>
          <a:p>
            <a:pPr eaLnBrk="1" hangingPunct="1"/>
            <a:r>
              <a:rPr lang="es-ES" sz="2400" b="1" dirty="0"/>
              <a:t>Helmingham Hall</a:t>
            </a:r>
            <a:r>
              <a:rPr lang="es-ES" sz="2400" dirty="0"/>
              <a:t> es una casa solariega con foso alrededor en Helmingham , Suffolk , Inglaterra .</a:t>
            </a:r>
          </a:p>
          <a:p>
            <a:pPr eaLnBrk="1" hangingPunct="1"/>
            <a:r>
              <a:rPr lang="es-ES" sz="2400" dirty="0"/>
              <a:t>Fue iniciada por Juan Tollemache en 1480 y ha sido propiedad de la familia Tollemache desde entonces. </a:t>
            </a:r>
          </a:p>
          <a:p>
            <a:pPr eaLnBrk="1" hangingPunct="1"/>
            <a:r>
              <a:rPr lang="es-ES" sz="2400" dirty="0"/>
              <a:t>La casa está construida alrededor de un patio de estilo típico de la Baja Edad Media . </a:t>
            </a:r>
          </a:p>
          <a:p>
            <a:pPr eaLnBrk="1" hangingPunct="1"/>
            <a:r>
              <a:rPr lang="es-ES" sz="2400" dirty="0"/>
              <a:t>La casa no está abierta al público y Helmingham es mejor conocido por su hermoso jardín, que está abierto sobre una base regular. Es un jardín mixto semi-formal con extensas fronteras, un jardín de rosas, un jardín nudo, un parterre y un huerto. </a:t>
            </a:r>
          </a:p>
        </p:txBody>
      </p:sp>
    </p:spTree>
    <p:extLst>
      <p:ext uri="{BB962C8B-B14F-4D97-AF65-F5344CB8AC3E}">
        <p14:creationId xmlns:p14="http://schemas.microsoft.com/office/powerpoint/2010/main" val="6374733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476250"/>
            <a:ext cx="7113984" cy="5543550"/>
          </a:xfrm>
        </p:spPr>
        <p:txBody>
          <a:bodyPr/>
          <a:lstStyle/>
          <a:p>
            <a:r>
              <a:rPr lang="es-ES" sz="2400" dirty="0"/>
              <a:t>Más allá del jardín, hay unos (1,6 km </a:t>
            </a:r>
            <a:r>
              <a:rPr lang="es-ES" sz="2400" baseline="30000" dirty="0"/>
              <a:t>2) de</a:t>
            </a:r>
            <a:r>
              <a:rPr lang="es-ES" sz="2400" dirty="0"/>
              <a:t> parque con manadas de ciervo rojo y ciervo Dama . </a:t>
            </a:r>
          </a:p>
          <a:p>
            <a:r>
              <a:rPr lang="es-ES" sz="2400" dirty="0"/>
              <a:t>La Iglesia de Santa María en el borde del parque tiene conexiones con la familia Tollemache  y se remonta a la Edad Media.</a:t>
            </a:r>
          </a:p>
          <a:p>
            <a:r>
              <a:rPr lang="es-ES" sz="2400" dirty="0"/>
              <a:t>El laud manuscrito "Tollemache  "fue adquirido de las colecciones Helmingham Hall y vendido por Sotheby 's en 1965, al Sr. Robert Spencer. </a:t>
            </a:r>
            <a:endParaRPr lang="es-ES" sz="2400" baseline="30000" dirty="0"/>
          </a:p>
          <a:p>
            <a:r>
              <a:rPr lang="es-ES" sz="2400" dirty="0"/>
              <a:t> Se trata de uno de los manuscritos más importantes de la historia musical.</a:t>
            </a:r>
          </a:p>
          <a:p>
            <a:r>
              <a:rPr lang="es-ES" sz="2400" dirty="0"/>
              <a:t>Fue escrito en 1609 por el oscuro compositor de la música de Henry Sampson.</a:t>
            </a:r>
          </a:p>
          <a:p>
            <a:endParaRPr lang="es-ES" dirty="0"/>
          </a:p>
        </p:txBody>
      </p:sp>
    </p:spTree>
    <p:extLst>
      <p:ext uri="{BB962C8B-B14F-4D97-AF65-F5344CB8AC3E}">
        <p14:creationId xmlns:p14="http://schemas.microsoft.com/office/powerpoint/2010/main" val="25822451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1 Imagen" descr="Helmingham Hall.-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94370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1 Imagen" descr="Helmingham Hall.-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45866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Helmingham Hall.-1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11055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Helmingham_hall_borders.-Suffolk.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550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3 Imagen" descr="Helmilgham.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9646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17861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Helmilgham Hall.-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84230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Helmilgham Hall.-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16269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Helmilgham Hall.-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54641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Helmilgham Hall.-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38160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Helmilgham Hall.-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61943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helmilgham Hall.-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22128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Helmilgham Hall.-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2413" y="0"/>
            <a:ext cx="9217026"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91377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Helmilgham Hall.-1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53116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Helmilgham Hall.-1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16354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Helmilgham Hall 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05465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Helmingham Hall.-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05353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Helmingham_Hall.-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8658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Helmingham Hall.-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88069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Helmingham Hall.-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69298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Helmilgham Hall.-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05458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Helmingham hall.-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2802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Hemilgham Hall.-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69624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Hemilgham Hall.-3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34626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Hemilgham Hall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36951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Helmilgham Hal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8839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Helmingham Hall.-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89012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Helmingham Hall Gardens.-Suffolk.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86186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Helmingham Hall.-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11541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Helmilgham Hall.-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80550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Helmingham Hall.-1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6445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2 Imagen" descr="Helmingham Hall Gardens.-Suffolk.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43379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Helmingham Hall Gardens.-Suffolk.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7569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Helmingham Hall Gardens.-Suffolk.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69650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Helmingham Hall Gardens.-Suffolk.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12130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Hemilgham Hall.-1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21770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Hemilgham Hall.-1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45121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1 Título"/>
          <p:cNvSpPr>
            <a:spLocks noGrp="1"/>
          </p:cNvSpPr>
          <p:nvPr>
            <p:ph type="title"/>
          </p:nvPr>
        </p:nvSpPr>
        <p:spPr/>
        <p:txBody>
          <a:bodyPr/>
          <a:lstStyle/>
          <a:p>
            <a:pPr eaLnBrk="1" hangingPunct="1"/>
            <a:r>
              <a:rPr lang="es-ES" dirty="0"/>
              <a:t>Icworth House Park</a:t>
            </a:r>
          </a:p>
        </p:txBody>
      </p:sp>
      <p:sp>
        <p:nvSpPr>
          <p:cNvPr id="46083" name="2 Marcador de contenido"/>
          <p:cNvSpPr>
            <a:spLocks noGrp="1"/>
          </p:cNvSpPr>
          <p:nvPr>
            <p:ph sz="quarter" idx="1"/>
          </p:nvPr>
        </p:nvSpPr>
        <p:spPr/>
        <p:txBody>
          <a:bodyPr/>
          <a:lstStyle/>
          <a:p>
            <a:r>
              <a:rPr lang="es-ES" sz="2400" b="1" dirty="0"/>
              <a:t>Ickworth House</a:t>
            </a:r>
            <a:r>
              <a:rPr lang="es-ES" sz="2400" dirty="0"/>
              <a:t> es una casa de campo fuera de Bury St. Edmunds , Suffolk , Inglaterra . </a:t>
            </a:r>
          </a:p>
          <a:p>
            <a:r>
              <a:rPr lang="es-ES" sz="2400" dirty="0"/>
              <a:t>Se trata de un estilo neoclásico coronado por una  gigantesca rotonda en un parque que se extiende a 1.800 hectáreas. </a:t>
            </a:r>
          </a:p>
          <a:p>
            <a:r>
              <a:rPr lang="es-ES" sz="2400" dirty="0"/>
              <a:t>Esta al cuidado del National Trust , y, como parte de la Casa Ickworth, Parque y Jardín de propiedad, está abierto al público. </a:t>
            </a:r>
          </a:p>
          <a:p>
            <a:r>
              <a:rPr lang="es-ES" sz="2400" dirty="0"/>
              <a:t>Ickworth había estado en la propiedad de la familia Hervey desde el siglo XV. </a:t>
            </a:r>
          </a:p>
        </p:txBody>
      </p:sp>
    </p:spTree>
    <p:extLst>
      <p:ext uri="{BB962C8B-B14F-4D97-AF65-F5344CB8AC3E}">
        <p14:creationId xmlns:p14="http://schemas.microsoft.com/office/powerpoint/2010/main" val="23719848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2 Marcador de contenido"/>
          <p:cNvSpPr>
            <a:spLocks noGrp="1"/>
          </p:cNvSpPr>
          <p:nvPr>
            <p:ph sz="quarter" idx="1"/>
          </p:nvPr>
        </p:nvSpPr>
        <p:spPr>
          <a:xfrm>
            <a:off x="914400" y="476250"/>
            <a:ext cx="7185992" cy="5543550"/>
          </a:xfrm>
        </p:spPr>
        <p:txBody>
          <a:bodyPr>
            <a:normAutofit lnSpcReduction="10000"/>
          </a:bodyPr>
          <a:lstStyle/>
          <a:p>
            <a:r>
              <a:rPr lang="es-ES" sz="2400" dirty="0"/>
              <a:t>La casa, parque, y una gran dotación se dieron a la confianza nacional en 1956 en lugar del impuesto sobre sucesiones .</a:t>
            </a:r>
          </a:p>
          <a:p>
            <a:r>
              <a:rPr lang="es-ES" sz="2400" dirty="0"/>
              <a:t>Toda la familia Hervey, de Thomas Hervey (d. 1467) hasta el séptimo marqués de Bristol , han sido enterrados en la Iglesia de Ickworth  , que se encuentra en el parque, a pocos pasos de la casa. </a:t>
            </a:r>
          </a:p>
          <a:p>
            <a:r>
              <a:rPr lang="es-ES" sz="2400" dirty="0"/>
              <a:t>La iglesia es Norman , con algunas adiciones posteriores, y posee una pintura mural del siglo XV del Ángel de la Anunciación y medallones de vidrio flamenco del siglo XIV así como numerosas piezas de  mármol logros de los diferentes miembros de la familia Hervey  a lo largo de los siglos. </a:t>
            </a:r>
            <a:endParaRPr lang="es-ES" dirty="0"/>
          </a:p>
        </p:txBody>
      </p:sp>
    </p:spTree>
    <p:extLst>
      <p:ext uri="{BB962C8B-B14F-4D97-AF65-F5344CB8AC3E}">
        <p14:creationId xmlns:p14="http://schemas.microsoft.com/office/powerpoint/2010/main" val="6331950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2 Marcador de contenido"/>
          <p:cNvSpPr>
            <a:spLocks noGrp="1"/>
          </p:cNvSpPr>
          <p:nvPr>
            <p:ph sz="quarter" idx="1"/>
          </p:nvPr>
        </p:nvSpPr>
        <p:spPr>
          <a:xfrm>
            <a:off x="914400" y="476250"/>
            <a:ext cx="7041976" cy="6121102"/>
          </a:xfrm>
        </p:spPr>
        <p:txBody>
          <a:bodyPr>
            <a:normAutofit lnSpcReduction="10000"/>
          </a:bodyPr>
          <a:lstStyle/>
          <a:p>
            <a:r>
              <a:rPr lang="es-ES" sz="2400" dirty="0"/>
              <a:t>Queda en manos de la familia Hervey y recientemente ha sufrido reparaciones para hacerla segura con la ayuda de una beca del Patrimonio Inglés. </a:t>
            </a:r>
          </a:p>
          <a:p>
            <a:r>
              <a:rPr lang="es-ES" sz="2400" dirty="0"/>
              <a:t>Ickworth House, Park y los jardines también se usan para la celebración de eventos durante todo el año.</a:t>
            </a:r>
          </a:p>
          <a:p>
            <a:r>
              <a:rPr lang="es-ES" sz="2400" dirty="0"/>
              <a:t>Contiene pinturas de Velázquez , Tiziano , Poussin y Claude Lorena , así como una serie inigualable de retratos de familia del siglo XVIII por artistas como Gainsborough , Reynolds , Vigée Lebrue- , Batoni , Kauffmann Angélica , Ramsay , Van Loo y Hogarth .</a:t>
            </a:r>
          </a:p>
          <a:p>
            <a:r>
              <a:rPr lang="es-ES" sz="2400" dirty="0"/>
              <a:t> Además, Ickworth tiene indiscutiblemente la mejor colección en el Reino Unido  de plata de Georgia .</a:t>
            </a:r>
          </a:p>
          <a:p>
            <a:endParaRPr lang="es-ES" dirty="0"/>
          </a:p>
          <a:p>
            <a:endParaRPr lang="es-ES" dirty="0"/>
          </a:p>
          <a:p>
            <a:endParaRPr lang="es-ES" dirty="0"/>
          </a:p>
        </p:txBody>
      </p:sp>
    </p:spTree>
    <p:extLst>
      <p:ext uri="{BB962C8B-B14F-4D97-AF65-F5344CB8AC3E}">
        <p14:creationId xmlns:p14="http://schemas.microsoft.com/office/powerpoint/2010/main" val="12856976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Ickworth-200506-00164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6391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Ickworth_Hous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458750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Ickworth House, Park and Gardens-1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464376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Ickworth House.-Suffolk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654308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Ickworth House Gardens.-Suffolk..-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04843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Ickworth House Gardens.-Suffolk.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16225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Ickworth-200506-00165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880687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Ickworth-200506-00165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853549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Ickworth Gardens.-ñ.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701284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Ickworth Gardens.-ñ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435169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Ickworth Gardens.-ñ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319617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Ickworth Gardens.-Suffolk.-Uk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199149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Ickworth Gardens,.ñ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256590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Ickworth_House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486217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2 Imagen" descr="Ickworth-albana walk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251832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2 Imagen" descr="Ickworth-woodlands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102403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Icworth Gardens.-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132695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Icworth Gardens.-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160124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Icworth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588"/>
            <a:ext cx="9144000"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739982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1 Título"/>
          <p:cNvSpPr>
            <a:spLocks noGrp="1"/>
          </p:cNvSpPr>
          <p:nvPr>
            <p:ph type="title"/>
          </p:nvPr>
        </p:nvSpPr>
        <p:spPr/>
        <p:txBody>
          <a:bodyPr/>
          <a:lstStyle/>
          <a:p>
            <a:pPr eaLnBrk="1" hangingPunct="1"/>
            <a:r>
              <a:rPr lang="es-ES" dirty="0"/>
              <a:t>Kentwell Hall Gardens</a:t>
            </a:r>
          </a:p>
        </p:txBody>
      </p:sp>
      <p:sp>
        <p:nvSpPr>
          <p:cNvPr id="68611" name="2 Marcador de contenido"/>
          <p:cNvSpPr>
            <a:spLocks noGrp="1"/>
          </p:cNvSpPr>
          <p:nvPr>
            <p:ph sz="quarter" idx="1"/>
          </p:nvPr>
        </p:nvSpPr>
        <p:spPr>
          <a:xfrm>
            <a:off x="755651" y="1447800"/>
            <a:ext cx="7344742" cy="4860925"/>
          </a:xfrm>
        </p:spPr>
        <p:txBody>
          <a:bodyPr>
            <a:normAutofit lnSpcReduction="10000"/>
          </a:bodyPr>
          <a:lstStyle/>
          <a:p>
            <a:r>
              <a:rPr lang="es-ES" sz="2400" b="1" dirty="0"/>
              <a:t>Kentwell Hall</a:t>
            </a:r>
            <a:r>
              <a:rPr lang="es-ES" sz="2400" dirty="0"/>
              <a:t> es una casa señorial en Long Melford , Suffolk , Inglaterra . </a:t>
            </a:r>
          </a:p>
          <a:p>
            <a:r>
              <a:rPr lang="es-ES" sz="2400" dirty="0"/>
              <a:t>Incluye el salón, dependencias, y una rara granja de razas y jardines</a:t>
            </a:r>
          </a:p>
          <a:p>
            <a:r>
              <a:rPr lang="es-ES" sz="2400" dirty="0"/>
              <a:t>La mayor parte de la fachada del edificio actual data de mediados del siglo XVI, pero los orígenes de Kentwell son mucho más tempranos, con referencias en el libro de Domesday de 1086. </a:t>
            </a:r>
          </a:p>
          <a:p>
            <a:r>
              <a:rPr lang="es-ES" sz="2400" dirty="0"/>
              <a:t>Kentwell ha sido la localización de fondo para numerosas películas y producciones de televisión, y, desde 1979, ha sido el escenario cada año del período Tudor reconstrucciones históricas. </a:t>
            </a:r>
          </a:p>
        </p:txBody>
      </p:sp>
    </p:spTree>
    <p:extLst>
      <p:ext uri="{BB962C8B-B14F-4D97-AF65-F5344CB8AC3E}">
        <p14:creationId xmlns:p14="http://schemas.microsoft.com/office/powerpoint/2010/main" val="31109821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2 Marcador de contenido"/>
          <p:cNvSpPr>
            <a:spLocks noGrp="1"/>
          </p:cNvSpPr>
          <p:nvPr>
            <p:ph sz="quarter" idx="1"/>
          </p:nvPr>
        </p:nvSpPr>
        <p:spPr>
          <a:xfrm>
            <a:off x="914400" y="549275"/>
            <a:ext cx="7041976" cy="5470525"/>
          </a:xfrm>
        </p:spPr>
        <p:txBody>
          <a:bodyPr/>
          <a:lstStyle/>
          <a:p>
            <a:r>
              <a:rPr lang="es-ES" dirty="0"/>
              <a:t> </a:t>
            </a:r>
            <a:r>
              <a:rPr lang="es-ES" sz="2400" dirty="0"/>
              <a:t>También es sede de </a:t>
            </a:r>
            <a:r>
              <a:rPr lang="es-ES" sz="2400" i="1" dirty="0"/>
              <a:t>Scaresville</a:t>
            </a:r>
            <a:r>
              <a:rPr lang="es-ES" sz="2400" dirty="0"/>
              <a:t> - un evento anual de Halloween, que ganó el Mejor Evento de temporada o de Halloween en el 2009 en los Premios Screamie anual del Reino Unido.</a:t>
            </a:r>
          </a:p>
          <a:p>
            <a:r>
              <a:rPr lang="es-ES" sz="2400" dirty="0"/>
              <a:t>Kentwell Hall tiene licencia para celebrar bodas civiles. </a:t>
            </a:r>
          </a:p>
          <a:p>
            <a:r>
              <a:rPr lang="es-ES" sz="2400" dirty="0"/>
              <a:t>También es sede de las funciones corporativas, teatro al aire libre y conciertos de música en distintos momentos del año.</a:t>
            </a:r>
          </a:p>
          <a:p>
            <a:endParaRPr lang="es-ES" sz="2400" dirty="0"/>
          </a:p>
          <a:p>
            <a:pPr eaLnBrk="1" hangingPunct="1"/>
            <a:endParaRPr lang="es-ES" dirty="0"/>
          </a:p>
          <a:p>
            <a:endParaRPr lang="es-ES" dirty="0"/>
          </a:p>
        </p:txBody>
      </p:sp>
    </p:spTree>
    <p:extLst>
      <p:ext uri="{BB962C8B-B14F-4D97-AF65-F5344CB8AC3E}">
        <p14:creationId xmlns:p14="http://schemas.microsoft.com/office/powerpoint/2010/main" val="252868858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Kentwell Hall (5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800077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Kentwell Hall 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260411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2 Imagen" descr="Kentwell Gardens.-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2413"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042761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Kentwell 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391771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Kentwell Hall (3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524224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2 Título"/>
          <p:cNvSpPr>
            <a:spLocks noGrp="1"/>
          </p:cNvSpPr>
          <p:nvPr>
            <p:ph type="title"/>
          </p:nvPr>
        </p:nvSpPr>
        <p:spPr/>
        <p:txBody>
          <a:bodyPr/>
          <a:lstStyle/>
          <a:p>
            <a:pPr eaLnBrk="1" hangingPunct="1"/>
            <a:r>
              <a:rPr lang="es-ES" dirty="0"/>
              <a:t>Somerleyton Hall Gardens</a:t>
            </a:r>
          </a:p>
        </p:txBody>
      </p:sp>
      <p:sp>
        <p:nvSpPr>
          <p:cNvPr id="75779" name="3 Marcador de contenido"/>
          <p:cNvSpPr>
            <a:spLocks noGrp="1"/>
          </p:cNvSpPr>
          <p:nvPr>
            <p:ph sz="quarter" idx="1"/>
          </p:nvPr>
        </p:nvSpPr>
        <p:spPr/>
        <p:txBody>
          <a:bodyPr>
            <a:normAutofit lnSpcReduction="10000"/>
          </a:bodyPr>
          <a:lstStyle/>
          <a:p>
            <a:pPr eaLnBrk="1" hangingPunct="1"/>
            <a:r>
              <a:rPr lang="es-ES" sz="2400" b="1" dirty="0"/>
              <a:t>Somerleyton Hall</a:t>
            </a:r>
            <a:r>
              <a:rPr lang="es-ES" sz="2400" dirty="0"/>
              <a:t> es una casa de campo en el pueblo de Somerleyton cerca de Lowestoft , Suffolk , Inglaterra . </a:t>
            </a:r>
          </a:p>
          <a:p>
            <a:pPr eaLnBrk="1" hangingPunct="1"/>
            <a:r>
              <a:rPr lang="es-ES" sz="2400" dirty="0"/>
              <a:t>Tiene un jardín notable.</a:t>
            </a:r>
          </a:p>
          <a:p>
            <a:pPr eaLnBrk="1" hangingPunct="1"/>
            <a:r>
              <a:rPr lang="es-ES" sz="2400" dirty="0"/>
              <a:t>Los jardines cubren  (49.000 m²). </a:t>
            </a:r>
          </a:p>
          <a:p>
            <a:pPr eaLnBrk="1" hangingPunct="1"/>
            <a:r>
              <a:rPr lang="es-ES" sz="2400" dirty="0"/>
              <a:t>Cuentan con un laberinto de setos de tejo creado por William Andrews Nesfield en 1846, y una cresta y surco de efecto invernadero diseñado por Joseph Paxton , el arquitecto de El Palacio de Cristal . </a:t>
            </a:r>
          </a:p>
          <a:p>
            <a:pPr eaLnBrk="1" hangingPunct="1"/>
            <a:r>
              <a:rPr lang="es-ES" sz="2400" dirty="0"/>
              <a:t>También hay un jardín, un aviario, una galería y una pérgola de 90 m de largo cubierto de rosas y glicinas. </a:t>
            </a:r>
          </a:p>
        </p:txBody>
      </p:sp>
    </p:spTree>
    <p:extLst>
      <p:ext uri="{BB962C8B-B14F-4D97-AF65-F5344CB8AC3E}">
        <p14:creationId xmlns:p14="http://schemas.microsoft.com/office/powerpoint/2010/main" val="78978977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2 Marcador de contenido"/>
          <p:cNvSpPr>
            <a:spLocks noGrp="1"/>
          </p:cNvSpPr>
          <p:nvPr>
            <p:ph sz="quarter" idx="1"/>
          </p:nvPr>
        </p:nvSpPr>
        <p:spPr>
          <a:xfrm>
            <a:off x="914400" y="765175"/>
            <a:ext cx="7185992" cy="5254625"/>
          </a:xfrm>
        </p:spPr>
        <p:txBody>
          <a:bodyPr/>
          <a:lstStyle/>
          <a:p>
            <a:r>
              <a:rPr lang="es-ES" sz="2400" dirty="0"/>
              <a:t>Las áreas más informales del jardín disponen de rododendros y azaleas y una buena colección de especies de árboles.</a:t>
            </a:r>
          </a:p>
          <a:p>
            <a:r>
              <a:rPr lang="es-ES" sz="2400" dirty="0"/>
              <a:t>En 1998, Señor y Señora Somerleyton encargaron al pintor inglés de casas rurales, jardines y fincas, Jonathan Myles-Lea a pintar Somerleyton Hall</a:t>
            </a:r>
            <a:r>
              <a:rPr lang="es-ES" dirty="0"/>
              <a:t>. </a:t>
            </a:r>
          </a:p>
        </p:txBody>
      </p:sp>
    </p:spTree>
    <p:extLst>
      <p:ext uri="{BB962C8B-B14F-4D97-AF65-F5344CB8AC3E}">
        <p14:creationId xmlns:p14="http://schemas.microsoft.com/office/powerpoint/2010/main" val="196151775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Somerleyton.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37234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somerleyton hal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4925"/>
            <a:ext cx="9144000" cy="678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067656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Somerleyton.-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854373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Somerleyton.-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83698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Somerleyton.-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491449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Somerleyton.-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403018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Somerleyton Hall.-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439400" cy="782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685402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Somerleyton_hall_statue_.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670047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somerleyton_hall_topiary.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937871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1 Título"/>
          <p:cNvSpPr>
            <a:spLocks noGrp="1"/>
          </p:cNvSpPr>
          <p:nvPr>
            <p:ph type="title"/>
          </p:nvPr>
        </p:nvSpPr>
        <p:spPr>
          <a:xfrm>
            <a:off x="827088" y="2708275"/>
            <a:ext cx="7859712" cy="1225550"/>
          </a:xfrm>
        </p:spPr>
        <p:txBody>
          <a:bodyPr/>
          <a:lstStyle/>
          <a:p>
            <a:pPr eaLnBrk="1" hangingPunct="1"/>
            <a:r>
              <a:rPr lang="es-ES" dirty="0"/>
              <a:t>SURREY</a:t>
            </a:r>
          </a:p>
        </p:txBody>
      </p:sp>
    </p:spTree>
    <p:extLst>
      <p:ext uri="{BB962C8B-B14F-4D97-AF65-F5344CB8AC3E}">
        <p14:creationId xmlns:p14="http://schemas.microsoft.com/office/powerpoint/2010/main" val="171997851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1 Título"/>
          <p:cNvSpPr>
            <a:spLocks noGrp="1"/>
          </p:cNvSpPr>
          <p:nvPr>
            <p:ph type="title"/>
          </p:nvPr>
        </p:nvSpPr>
        <p:spPr/>
        <p:txBody>
          <a:bodyPr/>
          <a:lstStyle/>
          <a:p>
            <a:pPr eaLnBrk="1" hangingPunct="1"/>
            <a:r>
              <a:rPr lang="es-ES" dirty="0"/>
              <a:t>Clandon Park</a:t>
            </a:r>
          </a:p>
        </p:txBody>
      </p:sp>
      <p:sp>
        <p:nvSpPr>
          <p:cNvPr id="88067" name="2 Marcador de contenido"/>
          <p:cNvSpPr>
            <a:spLocks noGrp="1"/>
          </p:cNvSpPr>
          <p:nvPr>
            <p:ph sz="quarter" idx="1"/>
          </p:nvPr>
        </p:nvSpPr>
        <p:spPr>
          <a:xfrm>
            <a:off x="914400" y="1916113"/>
            <a:ext cx="7113984" cy="4103687"/>
          </a:xfrm>
        </p:spPr>
        <p:txBody>
          <a:bodyPr>
            <a:normAutofit fontScale="92500"/>
          </a:bodyPr>
          <a:lstStyle/>
          <a:p>
            <a:pPr eaLnBrk="1" hangingPunct="1"/>
            <a:r>
              <a:rPr lang="es-ES" sz="2400" b="1" dirty="0"/>
              <a:t>Clandon Park</a:t>
            </a:r>
            <a:r>
              <a:rPr lang="es-ES" sz="2400" dirty="0"/>
              <a:t> es una mansión del siglo XVIII de estilo palladiano en West Clandon a las afueras de Guildford , Surrey , en el Reino Unido .</a:t>
            </a:r>
          </a:p>
          <a:p>
            <a:pPr eaLnBrk="1" hangingPunct="1"/>
            <a:r>
              <a:rPr lang="es-ES" sz="2400" dirty="0"/>
              <a:t> Ha sido propiedad del Fondo Nacional  desde 1956.</a:t>
            </a:r>
          </a:p>
          <a:p>
            <a:pPr eaLnBrk="1" hangingPunct="1"/>
            <a:r>
              <a:rPr lang="es-ES" sz="2400" dirty="0"/>
              <a:t>A los jardines de paisaje diseñados por Lancelot Brown , en 1781 se han añadido un parterre </a:t>
            </a:r>
            <a:r>
              <a:rPr lang="es-ES" sz="2400" i="1" dirty="0"/>
              <a:t>,</a:t>
            </a:r>
            <a:r>
              <a:rPr lang="es-ES" sz="2400" dirty="0"/>
              <a:t> la gruta , el jardin hundido jardín holandés creado por Frances, Condesa de Onslow en el siglo XIX, y una casa maorí de reunión llamado </a:t>
            </a:r>
            <a:r>
              <a:rPr lang="es-ES" sz="2400" i="1" dirty="0"/>
              <a:t>Hinemihi</a:t>
            </a:r>
            <a:r>
              <a:rPr lang="es-ES" i="1" dirty="0"/>
              <a:t>.</a:t>
            </a:r>
            <a:r>
              <a:rPr lang="es-ES" dirty="0"/>
              <a:t> </a:t>
            </a:r>
          </a:p>
        </p:txBody>
      </p:sp>
    </p:spTree>
    <p:extLst>
      <p:ext uri="{BB962C8B-B14F-4D97-AF65-F5344CB8AC3E}">
        <p14:creationId xmlns:p14="http://schemas.microsoft.com/office/powerpoint/2010/main" val="134885820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2 Marcador de contenido"/>
          <p:cNvSpPr>
            <a:spLocks noGrp="1"/>
          </p:cNvSpPr>
          <p:nvPr>
            <p:ph sz="quarter" idx="1"/>
          </p:nvPr>
        </p:nvSpPr>
        <p:spPr>
          <a:xfrm>
            <a:off x="914400" y="549275"/>
            <a:ext cx="7113984" cy="5470525"/>
          </a:xfrm>
        </p:spPr>
        <p:txBody>
          <a:bodyPr>
            <a:normAutofit fontScale="92500"/>
          </a:bodyPr>
          <a:lstStyle/>
          <a:p>
            <a:pPr eaLnBrk="1" hangingPunct="1"/>
            <a:r>
              <a:rPr lang="es-ES" sz="2400" dirty="0"/>
              <a:t>Esta estaba situada originalmente cerca de Lake Tarawera en Nueva Zelanda y proporcionado refugio a la gente de Te Wairoa pueblo durante la erupción del Monte Tarawera en 1886. </a:t>
            </a:r>
          </a:p>
          <a:p>
            <a:pPr eaLnBrk="1" hangingPunct="1"/>
            <a:r>
              <a:rPr lang="es-ES" sz="2400" dirty="0"/>
              <a:t>El edificio estaba cubierto de ceniza y rodeado por los restos volcánicos, pero sobrevivieron sus ocupantes</a:t>
            </a:r>
          </a:p>
          <a:p>
            <a:pPr eaLnBrk="1" hangingPunct="1"/>
            <a:r>
              <a:rPr lang="es-ES" sz="2400" dirty="0"/>
              <a:t>Permaneció medio enterrado hasta 1892, cuando Señor Onslow , entonces Gobernador General de Nueva Zelanda , había retirado y enviado a Inglaterra.</a:t>
            </a:r>
          </a:p>
          <a:p>
            <a:pPr eaLnBrk="1" hangingPunct="1"/>
            <a:r>
              <a:rPr lang="es-ES" sz="2400" dirty="0"/>
              <a:t>En 1956, la hija de Onslow Gwendolen, la condesa Iveagh , ha donado Clandon Park, incluyendo Hinemihi a la confianza nacional. </a:t>
            </a:r>
          </a:p>
          <a:p>
            <a:pPr eaLnBrk="1" hangingPunct="1"/>
            <a:r>
              <a:rPr lang="es-ES" dirty="0"/>
              <a:t> </a:t>
            </a:r>
          </a:p>
          <a:p>
            <a:endParaRPr lang="es-ES" dirty="0"/>
          </a:p>
        </p:txBody>
      </p:sp>
    </p:spTree>
    <p:extLst>
      <p:ext uri="{BB962C8B-B14F-4D97-AF65-F5344CB8AC3E}">
        <p14:creationId xmlns:p14="http://schemas.microsoft.com/office/powerpoint/2010/main" val="381730836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Clandon Park.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826885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Clandon_park_garden-Surrey.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748548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Archivo: Maoridancing-ClandonPark.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013823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Clandon Park.-1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149409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Clandon Park.-2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941731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Clandon Park.-3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748605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Clandon Park.-Surrey.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439161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Clandon_park_garden-Surrey.-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173312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1 Título"/>
          <p:cNvSpPr>
            <a:spLocks noGrp="1"/>
          </p:cNvSpPr>
          <p:nvPr>
            <p:ph type="title"/>
          </p:nvPr>
        </p:nvSpPr>
        <p:spPr/>
        <p:txBody>
          <a:bodyPr/>
          <a:lstStyle/>
          <a:p>
            <a:pPr eaLnBrk="1" hangingPunct="1"/>
            <a:r>
              <a:rPr lang="es-ES" dirty="0"/>
              <a:t>Claremont Landscape Garden</a:t>
            </a:r>
          </a:p>
        </p:txBody>
      </p:sp>
      <p:sp>
        <p:nvSpPr>
          <p:cNvPr id="98307" name="2 Marcador de contenido"/>
          <p:cNvSpPr>
            <a:spLocks noGrp="1"/>
          </p:cNvSpPr>
          <p:nvPr>
            <p:ph sz="quarter" idx="1"/>
          </p:nvPr>
        </p:nvSpPr>
        <p:spPr>
          <a:xfrm>
            <a:off x="914400" y="1989138"/>
            <a:ext cx="6969968" cy="4030662"/>
          </a:xfrm>
        </p:spPr>
        <p:txBody>
          <a:bodyPr>
            <a:normAutofit lnSpcReduction="10000"/>
          </a:bodyPr>
          <a:lstStyle/>
          <a:p>
            <a:pPr eaLnBrk="1" hangingPunct="1"/>
            <a:r>
              <a:rPr lang="es-ES" sz="2400" b="1" dirty="0"/>
              <a:t>Claremont Landscape Garden esta</a:t>
            </a:r>
            <a:r>
              <a:rPr lang="es-ES" sz="2400" dirty="0"/>
              <a:t> a las afueras de Esher , Surrey , Inglaterra , es uno de los primeros jardines sobrevivientes de este tipo de diseño del paisaje , el Jardín inglés del paisaje - todavía con su trazado original del siglo XVIII</a:t>
            </a:r>
          </a:p>
          <a:p>
            <a:r>
              <a:rPr lang="es-ES" sz="2400" dirty="0"/>
              <a:t>Originalmente creado para Claremont House , que representa el trabajo de algunos de los más conocidos paisajistas , como Charles Bridgeman , Capability Brown , William Kent y Sir John Vanbrugh . </a:t>
            </a:r>
          </a:p>
        </p:txBody>
      </p:sp>
    </p:spTree>
    <p:extLst>
      <p:ext uri="{BB962C8B-B14F-4D97-AF65-F5344CB8AC3E}">
        <p14:creationId xmlns:p14="http://schemas.microsoft.com/office/powerpoint/2010/main" val="39122774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2 Marcador de contenido"/>
          <p:cNvSpPr>
            <a:spLocks noGrp="1"/>
          </p:cNvSpPr>
          <p:nvPr>
            <p:ph sz="quarter" idx="1"/>
          </p:nvPr>
        </p:nvSpPr>
        <p:spPr>
          <a:xfrm>
            <a:off x="914400" y="549275"/>
            <a:ext cx="6969968" cy="5470525"/>
          </a:xfrm>
        </p:spPr>
        <p:txBody>
          <a:bodyPr/>
          <a:lstStyle/>
          <a:p>
            <a:r>
              <a:rPr lang="es-ES" sz="2400" dirty="0"/>
              <a:t>Los trabajos en los jardines comenzaron alrededor de 1715 y 1727 que fueron descritos como “los más nobles de toda  Europa". </a:t>
            </a:r>
          </a:p>
          <a:p>
            <a:r>
              <a:rPr lang="es-ES" sz="2400" dirty="0"/>
              <a:t>Dentro de los terrenos, con vistas al lago, un anfiteatro inusual cubierto de césped, que se utiliza para formar la pieza central de un evento anual llamado Claremont Fête champêtre . </a:t>
            </a:r>
          </a:p>
          <a:p>
            <a:r>
              <a:rPr lang="es-ES" sz="2400" dirty="0"/>
              <a:t>Cientos de visitantes descienden en Claremont, la mayoría en el vestuario (cada año tiene un tema diferente) para disfrutar de cuatro días de música, teatro y fuegos artificiales. </a:t>
            </a:r>
          </a:p>
          <a:p>
            <a:pPr eaLnBrk="1" hangingPunct="1"/>
            <a:endParaRPr lang="es-ES" dirty="0"/>
          </a:p>
          <a:p>
            <a:endParaRPr lang="es-ES" dirty="0"/>
          </a:p>
        </p:txBody>
      </p:sp>
    </p:spTree>
    <p:extLst>
      <p:ext uri="{BB962C8B-B14F-4D97-AF65-F5344CB8AC3E}">
        <p14:creationId xmlns:p14="http://schemas.microsoft.com/office/powerpoint/2010/main" val="246024610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Claremont_Belveder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092029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Claremont Landscape Garden.-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03101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Claremont Landscape Garden.-2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519134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Claremont Landscape 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179166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Claremont Landscape Garden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222038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Claremont Landscape Gardens.-2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748430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2 Imagen" descr="Claremont Landscape Gardens.-3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801393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Claremont Landscape Gardens.-Anfiteatro.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74361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Claremont Landscape 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793120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3 Imagen" descr="Claremont_Landscape_Garden_Amphitheatr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269710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Claremont_Landscape_Garden_Grotto.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848351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Clandon Park.-Surrey..-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653459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TotalTime>
  <Words>1201</Words>
  <Application>Microsoft Office PowerPoint</Application>
  <PresentationFormat>Presentación en pantalla (4:3)</PresentationFormat>
  <Paragraphs>60</Paragraphs>
  <Slides>104</Slides>
  <Notes>1</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104</vt:i4>
      </vt:variant>
    </vt:vector>
  </HeadingPairs>
  <TitlesOfParts>
    <vt:vector size="109" baseType="lpstr">
      <vt:lpstr>Calibri</vt:lpstr>
      <vt:lpstr>Century Schoolbook</vt:lpstr>
      <vt:lpstr>Wingdings</vt:lpstr>
      <vt:lpstr>Wingdings 2</vt:lpstr>
      <vt:lpstr>Default Theme</vt:lpstr>
      <vt:lpstr>EUROPA.-LA VUELTA AL MUNDO EN 885 JARDINES.-REINO UNIDO.- SUFFOLK y SURREY </vt:lpstr>
      <vt:lpstr>Helmingham Hall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Icworth House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Kentwell Hall Gardens</vt:lpstr>
      <vt:lpstr>Presentación de PowerPoint</vt:lpstr>
      <vt:lpstr>Presentación de PowerPoint</vt:lpstr>
      <vt:lpstr>Presentación de PowerPoint</vt:lpstr>
      <vt:lpstr>Presentación de PowerPoint</vt:lpstr>
      <vt:lpstr>Presentación de PowerPoint</vt:lpstr>
      <vt:lpstr>Presentación de PowerPoint</vt:lpstr>
      <vt:lpstr>Somerleyton Hall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SURREY</vt:lpstr>
      <vt:lpstr>Clandon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Claremont Landscape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8</cp:revision>
  <dcterms:created xsi:type="dcterms:W3CDTF">2013-09-08T06:06:48Z</dcterms:created>
  <dcterms:modified xsi:type="dcterms:W3CDTF">2018-03-09T08:47:51Z</dcterms:modified>
</cp:coreProperties>
</file>