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592288"/>
          </a:xfrm>
        </p:spPr>
        <p:txBody>
          <a:bodyPr>
            <a:normAutofit fontScale="90000"/>
          </a:bodyPr>
          <a:lstStyle/>
          <a:p>
            <a:r>
              <a:rPr lang="es-ES" sz="3600" dirty="0"/>
              <a:t>EUROPA.-LA VUELTA AL MUNDO EN 885 JARDINES.-REINO UNIDO.-</a:t>
            </a:r>
            <a:br>
              <a:rPr lang="es-ES" sz="3600" dirty="0"/>
            </a:br>
            <a:r>
              <a:rPr lang="es-ES" sz="3600" dirty="0"/>
              <a:t>WARWICKSHIRE.-I</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Upton House</a:t>
            </a:r>
          </a:p>
        </p:txBody>
      </p:sp>
      <p:sp>
        <p:nvSpPr>
          <p:cNvPr id="7171" name="2 Marcador de contenido"/>
          <p:cNvSpPr>
            <a:spLocks noGrp="1"/>
          </p:cNvSpPr>
          <p:nvPr>
            <p:ph sz="quarter" idx="1"/>
          </p:nvPr>
        </p:nvSpPr>
        <p:spPr/>
        <p:txBody>
          <a:bodyPr/>
          <a:lstStyle/>
          <a:p>
            <a:pPr eaLnBrk="1" hangingPunct="1"/>
            <a:r>
              <a:rPr lang="es-ES" sz="2400" b="1" dirty="0"/>
              <a:t>Upton House</a:t>
            </a:r>
            <a:r>
              <a:rPr lang="es-ES" sz="2400" dirty="0"/>
              <a:t> es una casa de campo en la parroquia de Ratley y Upton , en el condado Inglés de Warwickshire , cerca de (11 km) al noroeste de Banbury , Oxfordshire .</a:t>
            </a:r>
          </a:p>
          <a:p>
            <a:pPr eaLnBrk="1" hangingPunct="1"/>
            <a:r>
              <a:rPr lang="es-ES" sz="2400" dirty="0"/>
              <a:t>Esta al cuidado del National Trust.</a:t>
            </a:r>
          </a:p>
          <a:p>
            <a:pPr eaLnBrk="1" hangingPunct="1"/>
            <a:r>
              <a:rPr lang="es-ES" sz="2400" dirty="0"/>
              <a:t> Upton es una casa larga y baja construida de areniscas amarillas locales  .</a:t>
            </a:r>
          </a:p>
          <a:p>
            <a:pPr eaLnBrk="1" hangingPunct="1"/>
            <a:r>
              <a:rPr lang="es-ES" sz="2400" dirty="0"/>
              <a:t>Se amplió considerablemente en los años 1920 y 1930 en un moderno estilo suelto Carolean en ese momento, y están decoradas en un estilo descrito por Osbert Lancaster en Curzon Street barroco.</a:t>
            </a:r>
          </a:p>
        </p:txBody>
      </p:sp>
    </p:spTree>
    <p:extLst>
      <p:ext uri="{BB962C8B-B14F-4D97-AF65-F5344CB8AC3E}">
        <p14:creationId xmlns:p14="http://schemas.microsoft.com/office/powerpoint/2010/main" val="2228858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611188" y="908720"/>
            <a:ext cx="7489204" cy="5400005"/>
          </a:xfrm>
        </p:spPr>
        <p:txBody>
          <a:bodyPr>
            <a:normAutofit/>
          </a:bodyPr>
          <a:lstStyle/>
          <a:p>
            <a:pPr eaLnBrk="1" hangingPunct="1"/>
            <a:r>
              <a:rPr lang="es-ES" sz="2400" dirty="0"/>
              <a:t>Una de las atracciones principales de Upton es el jardín. </a:t>
            </a:r>
          </a:p>
          <a:p>
            <a:pPr eaLnBrk="1" hangingPunct="1"/>
            <a:r>
              <a:rPr lang="es-ES" sz="2400" dirty="0"/>
              <a:t>Un césped, con enormes árboles de cedro , barre suavemente hacia abajo de la casa y debajo de un amplio jardín con terraza. </a:t>
            </a:r>
          </a:p>
          <a:p>
            <a:pPr eaLnBrk="1" hangingPunct="1"/>
            <a:r>
              <a:rPr lang="es-ES" sz="2400" dirty="0"/>
              <a:t>El jardín cuenta con una huerta , una serie de bordes herbáceos y un gran lago con nenúfares en un pequeño valle.</a:t>
            </a:r>
          </a:p>
          <a:p>
            <a:pPr eaLnBrk="1" hangingPunct="1"/>
            <a:r>
              <a:rPr lang="es-ES" sz="2400" dirty="0"/>
              <a:t> La construcción de terrazas, sin ser visto desde la casa y en una visita insospechada en primer lugar, contiene la colección nacional de Asters .</a:t>
            </a:r>
          </a:p>
        </p:txBody>
      </p:sp>
    </p:spTree>
    <p:extLst>
      <p:ext uri="{BB962C8B-B14F-4D97-AF65-F5344CB8AC3E}">
        <p14:creationId xmlns:p14="http://schemas.microsoft.com/office/powerpoint/2010/main" val="3726792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620713"/>
            <a:ext cx="7772400" cy="5399087"/>
          </a:xfrm>
        </p:spPr>
        <p:txBody>
          <a:bodyPr/>
          <a:lstStyle/>
          <a:p>
            <a:r>
              <a:rPr lang="es-ES" dirty="0"/>
              <a:t>En uso desde el siglo XII, los jardines se transformaron en gran medida por Kitty Lloyd-Jones para Lady Bearsted en los años 1920 y 1930, incluyendo la creación de un jardín del pantano raro en la Edad Media con estanques de peces. </a:t>
            </a:r>
          </a:p>
          <a:p>
            <a:pPr eaLnBrk="1" hangingPunct="1"/>
            <a:r>
              <a:rPr lang="es-ES" sz="2400" dirty="0"/>
              <a:t>Quizás única entre casas de campo propiedad del National Trust su importancia radica principalmente en su colección de arte.</a:t>
            </a:r>
          </a:p>
          <a:p>
            <a:pPr eaLnBrk="1" hangingPunct="1"/>
            <a:endParaRPr lang="es-ES" dirty="0"/>
          </a:p>
        </p:txBody>
      </p:sp>
    </p:spTree>
    <p:extLst>
      <p:ext uri="{BB962C8B-B14F-4D97-AF65-F5344CB8AC3E}">
        <p14:creationId xmlns:p14="http://schemas.microsoft.com/office/powerpoint/2010/main" val="4014955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Upton House.-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7232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2 Imagen" descr="Upton Hous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687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Upton House.-Warwick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924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Upton House.-x1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041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2 Imagen" descr="Upton House Garden.-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 y="0"/>
            <a:ext cx="9086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995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Upton Grey.-rosegd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0766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Upton Grey.-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836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Upton House.-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835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2 Imagen" descr="Upton Grey Manor House,.-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211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Upton House.-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083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Upton House.-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291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2 Imagen" descr="Upton Grey.-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702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Upton House.-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795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Upton Hous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005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Upton Hous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03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Upton House.-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963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Upton House.-3-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974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2 Imagen" descr="Upton House.-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500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Upton House.-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572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Upton House.-mediterran bed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536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Upton House.-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858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Upton House.-Banbury,.Warwickshi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443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Upton House.-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305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Upton House.-4 (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69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Upton House.-4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093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Upton House.-4 (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634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Upton House.-4-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874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Upton House.-5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801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Upton Hous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7918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Upton House.-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3585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Upton House.-x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7103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Upton House Garden.-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3238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Upton House.-x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927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Upton Hse-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824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Upton Hous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921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2 Imagen" descr="Upton House Garden.-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746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Upton Hous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3556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Upton House.-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2911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Upton House.-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822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Upton House.-Warwick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1163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Upton House.-bog 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7727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Upton House.-gran alle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3980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Upton-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505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4703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Upton House.-jardin marecag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155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Upton House.-Jardin marecageux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8448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Upton House.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1132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Upton House.-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3353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Upton House.-vue haut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7565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2 Imagen" descr="Upton House.-Oxfordshire.-England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8831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Upton House.-x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9140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Upton House Garde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858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Upton Hse-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0572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Upton House 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6162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Upton House.-etang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2100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Upton-Hous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942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Título"/>
          <p:cNvSpPr>
            <a:spLocks noGrp="1"/>
          </p:cNvSpPr>
          <p:nvPr>
            <p:ph type="title"/>
          </p:nvPr>
        </p:nvSpPr>
        <p:spPr/>
        <p:txBody>
          <a:bodyPr/>
          <a:lstStyle/>
          <a:p>
            <a:pPr eaLnBrk="1" hangingPunct="1"/>
            <a:r>
              <a:rPr lang="es-ES" dirty="0"/>
              <a:t>Warwick Gardens</a:t>
            </a:r>
          </a:p>
        </p:txBody>
      </p:sp>
      <p:sp>
        <p:nvSpPr>
          <p:cNvPr id="66563" name="2 Marcador de contenido"/>
          <p:cNvSpPr>
            <a:spLocks noGrp="1"/>
          </p:cNvSpPr>
          <p:nvPr>
            <p:ph sz="quarter" idx="1"/>
          </p:nvPr>
        </p:nvSpPr>
        <p:spPr>
          <a:xfrm>
            <a:off x="395536" y="1447800"/>
            <a:ext cx="7704856" cy="5221288"/>
          </a:xfrm>
        </p:spPr>
        <p:txBody>
          <a:bodyPr>
            <a:normAutofit lnSpcReduction="10000"/>
          </a:bodyPr>
          <a:lstStyle/>
          <a:p>
            <a:pPr eaLnBrk="1" hangingPunct="1"/>
            <a:r>
              <a:rPr lang="es-ES" sz="2400" b="1" dirty="0"/>
              <a:t>Castillo de Warwick</a:t>
            </a:r>
            <a:r>
              <a:rPr lang="es-ES" sz="2400" dirty="0"/>
              <a:t> es un castillo medieval en Warwick , la capital del condado de Warwickshire , Inglaterra.</a:t>
            </a:r>
          </a:p>
          <a:p>
            <a:pPr eaLnBrk="1" hangingPunct="1"/>
            <a:r>
              <a:rPr lang="es-ES" sz="2400" dirty="0"/>
              <a:t>El castillo fue construido por Guillermo el Conquistador en 1068 dentro o adyacentes a la Anglo-Saxon burh de Warwick. Se utilizó como una fortaleza hasta principios del siglo XVII, cuando Sir Fulke Greville lo convierte en una casa de campo . Era propiedad de la familia Greville, quien se convirtieron en condes de Warwick en 1759, hasta 1978.</a:t>
            </a:r>
          </a:p>
          <a:p>
            <a:pPr eaLnBrk="1" hangingPunct="1"/>
            <a:r>
              <a:rPr lang="es-ES" sz="2400" dirty="0"/>
              <a:t> Desde 1088, el castillo pertenecido tradicionalmente a las conde de Warwick , y sirvió como un símbolo de su poder.</a:t>
            </a:r>
          </a:p>
        </p:txBody>
      </p:sp>
    </p:spTree>
    <p:extLst>
      <p:ext uri="{BB962C8B-B14F-4D97-AF65-F5344CB8AC3E}">
        <p14:creationId xmlns:p14="http://schemas.microsoft.com/office/powerpoint/2010/main" val="12980553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476250"/>
            <a:ext cx="7185992" cy="6381750"/>
          </a:xfrm>
        </p:spPr>
        <p:txBody>
          <a:bodyPr>
            <a:normAutofit lnSpcReduction="10000"/>
          </a:bodyPr>
          <a:lstStyle/>
          <a:p>
            <a:pPr eaLnBrk="1" hangingPunct="1"/>
            <a:r>
              <a:rPr lang="es-ES" sz="2400" dirty="0"/>
              <a:t>La conversión del castillo coincidió con un período de declinación en el uso de los castillos de los siglos XV y XVI,  muchos estaban siendo abandonados o convertidas en cómodas residencias de la alta burguesía.</a:t>
            </a:r>
          </a:p>
          <a:p>
            <a:pPr eaLnBrk="1" hangingPunct="1"/>
            <a:r>
              <a:rPr lang="es-ES" sz="2400" dirty="0"/>
              <a:t>Lancelot "Capability "Brown había estado en manos desde 1749. </a:t>
            </a:r>
            <a:endParaRPr lang="es-ES" sz="2400" baseline="30000" dirty="0"/>
          </a:p>
          <a:p>
            <a:pPr eaLnBrk="1" hangingPunct="1"/>
            <a:r>
              <a:rPr lang="es-ES" sz="2400" dirty="0"/>
              <a:t> Brown, que estaba todavía jefe de jardineros en Stowe todavía tenía su reputación como el principal exponente del paisaje del jardín inglés , fue llamado por el Señor para dar  al Castillo de Warwick una forma más "natural" de conexión a su río.</a:t>
            </a:r>
          </a:p>
          <a:p>
            <a:pPr eaLnBrk="1" hangingPunct="1"/>
            <a:r>
              <a:rPr lang="es-ES" sz="2400" dirty="0"/>
              <a:t> Brown simplifico la estrecha franja de largo por barrer en un césped que dejó justo a la orilla del río, se detuvo en cada extremo por grupos de árboles nativos.</a:t>
            </a:r>
          </a:p>
          <a:p>
            <a:pPr eaLnBrk="1" hangingPunct="1"/>
            <a:r>
              <a:rPr lang="es-ES" sz="2400" dirty="0"/>
              <a:t> </a:t>
            </a:r>
          </a:p>
        </p:txBody>
      </p:sp>
    </p:spTree>
    <p:extLst>
      <p:ext uri="{BB962C8B-B14F-4D97-AF65-F5344CB8AC3E}">
        <p14:creationId xmlns:p14="http://schemas.microsoft.com/office/powerpoint/2010/main" val="18434442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914400" y="476250"/>
            <a:ext cx="7113984" cy="5543550"/>
          </a:xfrm>
        </p:spPr>
        <p:txBody>
          <a:bodyPr/>
          <a:lstStyle/>
          <a:p>
            <a:pPr eaLnBrk="1" hangingPunct="1"/>
            <a:r>
              <a:rPr lang="es-ES" sz="2400" dirty="0"/>
              <a:t>Una unidad de un lago serpentina daba la impresión de una mayor distancia entre la puerta principal y la entrada del castillo.</a:t>
            </a:r>
          </a:p>
          <a:p>
            <a:pPr eaLnBrk="1" hangingPunct="1"/>
            <a:r>
              <a:rPr lang="es-ES" sz="2400" dirty="0"/>
              <a:t>Jardines pertenecientes al castillo de Warwick se registraron por primera vez en 1534.</a:t>
            </a:r>
          </a:p>
          <a:p>
            <a:pPr eaLnBrk="1" hangingPunct="1"/>
            <a:r>
              <a:rPr lang="es-ES" sz="2400" dirty="0"/>
              <a:t> El paisajismo en el siglo XVII añadió caminos en espiral a la mota del castillo durante el programa de restauración de Fulke Greville .</a:t>
            </a:r>
          </a:p>
          <a:p>
            <a:pPr eaLnBrk="1" hangingPunct="1"/>
            <a:r>
              <a:rPr lang="es-ES" sz="2400" dirty="0"/>
              <a:t>Francis Greville encargo a Lancelot Brown rediseñar los terrenos del castillo ,comenzó a trabajar en los jardines y parque en 1749 y completo su trabajo en 1757,  después de haber gastado unos £ 2,293 (£ 260 000  de 2011) en el proyecto .</a:t>
            </a:r>
          </a:p>
          <a:p>
            <a:pPr eaLnBrk="1" hangingPunct="1"/>
            <a:endParaRPr lang="es-ES" sz="2400" dirty="0"/>
          </a:p>
        </p:txBody>
      </p:sp>
    </p:spTree>
    <p:extLst>
      <p:ext uri="{BB962C8B-B14F-4D97-AF65-F5344CB8AC3E}">
        <p14:creationId xmlns:p14="http://schemas.microsoft.com/office/powerpoint/2010/main" val="40581018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14400" y="476250"/>
            <a:ext cx="6969968" cy="5832475"/>
          </a:xfrm>
        </p:spPr>
        <p:txBody>
          <a:bodyPr>
            <a:normAutofit lnSpcReduction="10000"/>
          </a:bodyPr>
          <a:lstStyle/>
          <a:p>
            <a:pPr eaLnBrk="1" hangingPunct="1"/>
            <a:r>
              <a:rPr lang="es-ES" sz="2400" dirty="0"/>
              <a:t>Los jardines cubren 2,8 kilómetros cuadrados .</a:t>
            </a:r>
          </a:p>
          <a:p>
            <a:pPr eaLnBrk="1" hangingPunct="1"/>
            <a:r>
              <a:rPr lang="es-ES" sz="2400" dirty="0"/>
              <a:t> Robert Murdock ha creado jardines en el parque del castillo en 1868-1869.</a:t>
            </a:r>
          </a:p>
          <a:p>
            <a:pPr eaLnBrk="1" hangingPunct="1"/>
            <a:r>
              <a:rPr lang="es-ES" sz="2400" dirty="0"/>
              <a:t> Se inició en 1743 y originalmente conocido como el Templo Park, Parque del Castillo se encuentra al sur del castillo. </a:t>
            </a:r>
          </a:p>
          <a:p>
            <a:pPr eaLnBrk="1" hangingPunct="1"/>
            <a:r>
              <a:rPr lang="es-ES" sz="2400" dirty="0"/>
              <a:t>Su nombre original deriva del Temple , que era dueña de una casa solariega en Warwick. </a:t>
            </a:r>
          </a:p>
          <a:p>
            <a:pPr eaLnBrk="1" hangingPunct="1"/>
            <a:r>
              <a:rPr lang="es-ES" sz="2400" dirty="0"/>
              <a:t>Casas en todo el perímetro del parque fueron demolidas y la tierra que estaban se  incorporo al parque.</a:t>
            </a:r>
          </a:p>
          <a:p>
            <a:pPr eaLnBrk="1" hangingPunct="1"/>
            <a:r>
              <a:rPr lang="es-ES" sz="2400" dirty="0"/>
              <a:t> Los intentos de obtener beneficios desde el parque de finales del siglo XVIII incluyen leasing que para el pastoreo, el cultivo de trigo, y mantener las ovejas. </a:t>
            </a:r>
          </a:p>
        </p:txBody>
      </p:sp>
    </p:spTree>
    <p:extLst>
      <p:ext uri="{BB962C8B-B14F-4D97-AF65-F5344CB8AC3E}">
        <p14:creationId xmlns:p14="http://schemas.microsoft.com/office/powerpoint/2010/main" val="9558894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476250"/>
            <a:ext cx="6969968" cy="5977086"/>
          </a:xfrm>
        </p:spPr>
        <p:txBody>
          <a:bodyPr>
            <a:normAutofit lnSpcReduction="10000"/>
          </a:bodyPr>
          <a:lstStyle/>
          <a:p>
            <a:pPr eaLnBrk="1" hangingPunct="1"/>
            <a:r>
              <a:rPr lang="es-ES" dirty="0"/>
              <a:t>Un molino de accionamiento hidráulico en los terrenos del castillo fue construido probablemente en tiempos de Enrique de Beaumont, 1r conde de Warwick. </a:t>
            </a:r>
            <a:endParaRPr lang="es-ES" baseline="30000" dirty="0"/>
          </a:p>
          <a:p>
            <a:pPr eaLnBrk="1" hangingPunct="1"/>
            <a:r>
              <a:rPr lang="es-ES" dirty="0"/>
              <a:t>En 1398 la fábrica había sido trasladado a las afueras de las murallas del castillo oriental, en la orilla oeste del río Avon. Por 1644, una casa de máquinas se ha añadido a la fábrica. </a:t>
            </a:r>
            <a:endParaRPr lang="es-ES" baseline="30000" dirty="0"/>
          </a:p>
          <a:p>
            <a:pPr eaLnBrk="1" hangingPunct="1"/>
            <a:r>
              <a:rPr lang="es-ES" dirty="0"/>
              <a:t>El molino fue reutilizado como una planta de generación de electricidad después de que había dejado de ser utilizados para moler, pero una vez que el castillo de Warwick fue equipado con la red eléctrica en 1940, el molino no se necesitaba más y fue desmantelado en 1954. </a:t>
            </a:r>
            <a:endParaRPr lang="es-ES" baseline="30000" dirty="0"/>
          </a:p>
          <a:p>
            <a:pPr eaLnBrk="1" hangingPunct="1"/>
            <a:r>
              <a:rPr lang="es-ES" dirty="0"/>
              <a:t>Junto a la fábrica esta el Jardín Mill , que es de propiedad privada, pero abierto al público. </a:t>
            </a:r>
          </a:p>
        </p:txBody>
      </p:sp>
    </p:spTree>
    <p:extLst>
      <p:ext uri="{BB962C8B-B14F-4D97-AF65-F5344CB8AC3E}">
        <p14:creationId xmlns:p14="http://schemas.microsoft.com/office/powerpoint/2010/main" val="29188063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3 Imagen" descr="Warwick Castle.-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5838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Warwick_Castle_-mist_23o20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7915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Warwick Castle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6923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Warwick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6208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Warwick Castle.-5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7543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WarwickCastle_FromStMarysChurch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4548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Warwick Castle.-2_redimensionar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99056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Warwick Castl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2306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Warwick Castle.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8869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Warwick Castle.-Torres_del_Oso_y_de_Claren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5498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Warwick Castle.-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8925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Warwick Castle.-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4724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2 Imagen" descr="Warwick Castle.-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1123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Warwick Castle.-3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6655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Warwick Castle.-4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92257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Warwick Castle.-6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3573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Warwick Castle.-7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47908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Warwick Castle.-8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2715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Warwick Castl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1272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Warwick Castle.-Warwickshir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4599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Warwick Castle Ga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8913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Warwick Castle Gadens.-Warwick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6814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Warwick Castle gardens.-Eng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2053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3 Imagen" descr="Warwick_castle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01935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Warwick.-fiberglass_va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9441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Warwick-castl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8107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TotalTime>
  <Words>858</Words>
  <Application>Microsoft Office PowerPoint</Application>
  <PresentationFormat>Presentación en pantalla (4:3)</PresentationFormat>
  <Paragraphs>37</Paragraphs>
  <Slides>90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90</vt:i4>
      </vt:variant>
    </vt:vector>
  </HeadingPairs>
  <TitlesOfParts>
    <vt:vector size="94" baseType="lpstr">
      <vt:lpstr>Century Schoolbook</vt:lpstr>
      <vt:lpstr>Wingdings</vt:lpstr>
      <vt:lpstr>Wingdings 2</vt:lpstr>
      <vt:lpstr>Default Theme</vt:lpstr>
      <vt:lpstr>EUROPA.-LA VUELTA AL MUNDO EN 885 JARDINES.-REINO UNIDO.- WARWICKSHIRE.-I </vt:lpstr>
      <vt:lpstr>Upton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Warwick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2018-03-09T08:16:22Z</dcterms:modified>
</cp:coreProperties>
</file>