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translate.googleusercontent.com/translate_c?hl=es&amp;prev=/search?q%3DWighwick%2BGarden%2Bwikipedia%26hl%3Des%26biw%3D1280%26bih%3D666%26prmd%3Dimvns&amp;rurl=translate.google.es&amp;sl=en&amp;u=http://en.wikipedia.org/wiki/Liverpool&amp;usg=ALkJrhhmIK-vb1244PDFZST6nbcjIk7saA" TargetMode="External"/><Relationship Id="rId2" Type="http://schemas.openxmlformats.org/officeDocument/2006/relationships/hyperlink" Target="http://translate.googleusercontent.com/translate_c?hl=es&amp;prev=/search?q%3DWighwick%2BGarden%2Bwikipedia%26hl%3Des%26biw%3D1280%26bih%3D666%26prmd%3Dimvns&amp;rurl=translate.google.es&amp;sl=en&amp;u=http://en.wikipedia.org/wiki/Edward_Ould&amp;usg=ALkJrhjnqgz9ar7KFzIsv3nwIVmkekoqKw" TargetMode="External"/><Relationship Id="rId1" Type="http://schemas.openxmlformats.org/officeDocument/2006/relationships/slideLayout" Target="../slideLayouts/slideLayout2.xml"/><Relationship Id="rId4" Type="http://schemas.openxmlformats.org/officeDocument/2006/relationships/hyperlink" Target="http://translate.googleusercontent.com/translate_c?hl=es&amp;prev=/search?q%3DWighwick%2BGarden%2Bwikipedia%26hl%3Des%26biw%3D1280%26bih%3D666%26prmd%3Dimvns&amp;rurl=translate.google.es&amp;sl=en&amp;u=http://en.wikipedia.org/wiki/Wightwick_Manor&amp;usg=ALkJrhj68RQfBSnAUFNMa7WHlZQ03Z28iw#cite_note-greeves-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160240"/>
          </a:xfrm>
        </p:spPr>
        <p:txBody>
          <a:bodyPr>
            <a:normAutofit fontScale="90000"/>
          </a:bodyPr>
          <a:lstStyle/>
          <a:p>
            <a:r>
              <a:rPr lang="es-ES" sz="3600" dirty="0"/>
              <a:t>EUROPA.-LA VUELTA AL MUNDO EN 885 JARDINES.-REINO UNIDO.-</a:t>
            </a:r>
            <a:br>
              <a:rPr lang="es-ES" sz="3600" dirty="0"/>
            </a:br>
            <a:r>
              <a:rPr lang="en-US" sz="3600" dirty="0"/>
              <a:t>WEST MIDLANDS y WEST YORKSHIRE</a:t>
            </a:r>
            <a:br>
              <a:rPr lang="es-ES" dirty="0"/>
            </a:br>
            <a:endParaRPr lang="es-ES" dirty="0"/>
          </a:p>
        </p:txBody>
      </p:sp>
      <p:sp>
        <p:nvSpPr>
          <p:cNvPr id="3" name="2 Subtítulo"/>
          <p:cNvSpPr>
            <a:spLocks noGrp="1"/>
          </p:cNvSpPr>
          <p:nvPr>
            <p:ph type="subTitle" idx="1"/>
          </p:nvPr>
        </p:nvSpPr>
        <p:spPr>
          <a:xfrm>
            <a:off x="4427984" y="4653136"/>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Birmingham Botanic Garden</a:t>
            </a:r>
          </a:p>
        </p:txBody>
      </p:sp>
      <p:sp>
        <p:nvSpPr>
          <p:cNvPr id="7171" name="2 Marcador de contenido"/>
          <p:cNvSpPr>
            <a:spLocks noGrp="1"/>
          </p:cNvSpPr>
          <p:nvPr>
            <p:ph sz="quarter" idx="1"/>
          </p:nvPr>
        </p:nvSpPr>
        <p:spPr/>
        <p:txBody>
          <a:bodyPr/>
          <a:lstStyle/>
          <a:p>
            <a:pPr eaLnBrk="1" hangingPunct="1"/>
            <a:r>
              <a:rPr lang="es-ES" sz="2400" dirty="0"/>
              <a:t>Los </a:t>
            </a:r>
            <a:r>
              <a:rPr lang="es-ES" sz="2400" b="1" dirty="0"/>
              <a:t>Jardines Botánicos de Birmingham</a:t>
            </a:r>
            <a:r>
              <a:rPr lang="es-ES" sz="2400" dirty="0"/>
              <a:t> son los jardines botánicos situados en Edgbaston , Birmingham , Inglaterra .. Los jardines están muy cerca del centro de Birmingham y abierto todos los días del año, de sol a sol. </a:t>
            </a:r>
          </a:p>
          <a:p>
            <a:pPr eaLnBrk="1" hangingPunct="1"/>
            <a:r>
              <a:rPr lang="es-ES" sz="2400" dirty="0"/>
              <a:t>Fueron diseñados en 1829 por JC Loudon , un planificador de jardín principal, el periodista y editor de la horticultura.. Los jardines se abrieron en 1832. </a:t>
            </a:r>
          </a:p>
          <a:p>
            <a:pPr eaLnBrk="1" hangingPunct="1"/>
            <a:r>
              <a:rPr lang="es-ES" sz="2400" dirty="0"/>
              <a:t>El diseño es reconocible de Loudon y, como él propone, hay un conservatorio en la parte superior del sitio</a:t>
            </a:r>
            <a:r>
              <a:rPr lang="es-ES" dirty="0"/>
              <a:t>. </a:t>
            </a:r>
          </a:p>
        </p:txBody>
      </p:sp>
    </p:spTree>
    <p:extLst>
      <p:ext uri="{BB962C8B-B14F-4D97-AF65-F5344CB8AC3E}">
        <p14:creationId xmlns:p14="http://schemas.microsoft.com/office/powerpoint/2010/main" val="4269887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113984" cy="5254625"/>
          </a:xfrm>
        </p:spPr>
        <p:txBody>
          <a:bodyPr/>
          <a:lstStyle/>
          <a:p>
            <a:pPr eaLnBrk="1" hangingPunct="1"/>
            <a:r>
              <a:rPr lang="es-ES" sz="2400" dirty="0"/>
              <a:t>Hay un jardín en la ladera frente al jardín de invierno y una amplia gama de camas y arbustos alrededor de su perímetro. En 1839, Loudon señaló que "los árboles y arbustos han prosperado en un grado extraordinario". </a:t>
            </a:r>
          </a:p>
          <a:p>
            <a:pPr eaLnBrk="1" hangingPunct="1"/>
            <a:r>
              <a:rPr lang="es-ES" sz="2400" dirty="0"/>
              <a:t>En general, el carácter es el de un parque publico victoriano  - con un kiosco ubicado en (6,1 hectáreas) de jardines . </a:t>
            </a:r>
          </a:p>
          <a:p>
            <a:pPr eaLnBrk="1" hangingPunct="1"/>
            <a:endParaRPr lang="es-ES" dirty="0"/>
          </a:p>
          <a:p>
            <a:pPr eaLnBrk="1" hangingPunct="1"/>
            <a:endParaRPr lang="es-ES" dirty="0"/>
          </a:p>
        </p:txBody>
      </p:sp>
    </p:spTree>
    <p:extLst>
      <p:ext uri="{BB962C8B-B14F-4D97-AF65-F5344CB8AC3E}">
        <p14:creationId xmlns:p14="http://schemas.microsoft.com/office/powerpoint/2010/main" val="2569754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Birmingham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707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irmingham Botanic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308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irmingham Botanic 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340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irmingham Roses.-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811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irmingham Ros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17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irmingham_Botanical_Gardens_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04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Imagen" descr="Birmingham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305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irmingham Botanic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436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irmingham Botanical Garden.-West Midland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315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irmingham Botanical Garden.-West Midland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183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irmingham Botanical Garden.-West Midland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70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irmingham Botanic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2 Imagen" descr="Birmingham Botanic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196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Birmingham Botanic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52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irmingham Ros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87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irmingham Botanical Garden.-West Midlands..-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3295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irmingham Botanical Gardens.-Alabam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707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tanical%20Gardens, Birmingham,%20Alabam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327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pPr eaLnBrk="1" hangingPunct="1"/>
            <a:r>
              <a:rPr lang="es-ES" dirty="0"/>
              <a:t>Wighwick Manor</a:t>
            </a:r>
          </a:p>
        </p:txBody>
      </p:sp>
      <p:sp>
        <p:nvSpPr>
          <p:cNvPr id="26627" name="2 Marcador de contenido"/>
          <p:cNvSpPr>
            <a:spLocks noGrp="1"/>
          </p:cNvSpPr>
          <p:nvPr>
            <p:ph sz="quarter" idx="1"/>
          </p:nvPr>
        </p:nvSpPr>
        <p:spPr>
          <a:xfrm>
            <a:off x="914400" y="1447800"/>
            <a:ext cx="7258000" cy="5005388"/>
          </a:xfrm>
        </p:spPr>
        <p:txBody>
          <a:bodyPr>
            <a:normAutofit fontScale="92500"/>
          </a:bodyPr>
          <a:lstStyle/>
          <a:p>
            <a:pPr eaLnBrk="1" hangingPunct="1"/>
            <a:r>
              <a:rPr lang="es-ES" sz="2400" b="1" dirty="0"/>
              <a:t>Wightwick Manor</a:t>
            </a:r>
            <a:r>
              <a:rPr lang="es-ES" sz="2400" dirty="0"/>
              <a:t>  es una  casa señorial victoriana situada en Wightwick Banco, Wolverhampton , West Midlands , Inglaterra , y uno de los pocos ejemplos sobrevivientes de una casa construida y amueblada bajo la influencia del movimiento Arts and Crafts . </a:t>
            </a:r>
            <a:endParaRPr lang="es-ES" sz="2400" baseline="30000" dirty="0"/>
          </a:p>
          <a:p>
            <a:pPr eaLnBrk="1" hangingPunct="1"/>
            <a:r>
              <a:rPr lang="es-ES" sz="2400" dirty="0"/>
              <a:t> Wightwick fue construida por Theodore Mander, de la familia de Mander , que fueron exitosas del siglo XIX por los industriales de la zona, y su esposa Flora, la hija de Henry Nicholas pintura , miembro del Parlamento de Canadá. Fue diseñado por </a:t>
            </a:r>
            <a:r>
              <a:rPr lang="es-ES" sz="2400" dirty="0">
                <a:hlinkClick r:id="rId2" tooltip="Edward Ould"/>
              </a:rPr>
              <a:t>Edward Ould</a:t>
            </a:r>
            <a:r>
              <a:rPr lang="es-ES" sz="2400" dirty="0"/>
              <a:t> de </a:t>
            </a:r>
            <a:r>
              <a:rPr lang="es-ES" sz="2400" dirty="0">
                <a:hlinkClick r:id="rId3" tooltip="Liverpool"/>
              </a:rPr>
              <a:t>Liverpool</a:t>
            </a:r>
            <a:r>
              <a:rPr lang="es-ES" sz="2400" dirty="0"/>
              <a:t> en dos fases;. el primero fue terminado en 1887 y la casa se ​​extendió con el Gran salón del ala en 1893 </a:t>
            </a:r>
            <a:r>
              <a:rPr lang="es-ES" sz="2400" baseline="30000" dirty="0">
                <a:hlinkClick r:id="rId4"/>
              </a:rPr>
              <a:t>[1]</a:t>
            </a:r>
            <a:endParaRPr lang="es-ES" sz="2400" dirty="0"/>
          </a:p>
        </p:txBody>
      </p:sp>
    </p:spTree>
    <p:extLst>
      <p:ext uri="{BB962C8B-B14F-4D97-AF65-F5344CB8AC3E}">
        <p14:creationId xmlns:p14="http://schemas.microsoft.com/office/powerpoint/2010/main" val="3743469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836613"/>
            <a:ext cx="7258000" cy="5183187"/>
          </a:xfrm>
        </p:spPr>
        <p:txBody>
          <a:bodyPr>
            <a:normAutofit lnSpcReduction="10000"/>
          </a:bodyPr>
          <a:lstStyle/>
          <a:p>
            <a:pPr eaLnBrk="1" hangingPunct="1"/>
            <a:r>
              <a:rPr lang="es-ES" sz="2400" dirty="0"/>
              <a:t>Fue diseñado por Edward Ould de Liverpool en dos fases;. el primero fue terminada en 1887 y la casa se ​​extendió con el ala el Gran salón en 1893.</a:t>
            </a:r>
          </a:p>
          <a:p>
            <a:pPr eaLnBrk="1" hangingPunct="1"/>
            <a:r>
              <a:rPr lang="es-ES" sz="2400" dirty="0"/>
              <a:t>Esta casa de la familia retrata la vida durante la época victoriana y es un ejemplo notable de la influencia de William Morris , con originales Morris fondos de pantalla y telas , De Morgan azulejos, Kempe vidrio, y pre-Rafaelita obras de arte. </a:t>
            </a:r>
            <a:endParaRPr lang="es-ES" sz="2400" baseline="30000" dirty="0"/>
          </a:p>
          <a:p>
            <a:pPr eaLnBrk="1" hangingPunct="1"/>
            <a:r>
              <a:rPr lang="es-ES" sz="2400" dirty="0"/>
              <a:t> La casa cuenta con espléndidos jardines victorianos , los establos de la casa , un taller de cerámica hecha a mano, taller de estudio y un anticuario  . </a:t>
            </a:r>
          </a:p>
        </p:txBody>
      </p:sp>
    </p:spTree>
    <p:extLst>
      <p:ext uri="{BB962C8B-B14F-4D97-AF65-F5344CB8AC3E}">
        <p14:creationId xmlns:p14="http://schemas.microsoft.com/office/powerpoint/2010/main" val="2172610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692150"/>
            <a:ext cx="7041976" cy="5327650"/>
          </a:xfrm>
        </p:spPr>
        <p:txBody>
          <a:bodyPr>
            <a:normAutofit lnSpcReduction="10000"/>
          </a:bodyPr>
          <a:lstStyle/>
          <a:p>
            <a:pPr eaLnBrk="1" hangingPunct="1"/>
            <a:r>
              <a:rPr lang="es-ES" sz="2400" dirty="0"/>
              <a:t>La casa se ​​presentó a la National Trust por Sir Geoffrey Mander el marco del Plan de campo Casas en 1937. Descendientes de la familia mantienen las habitaciones en la mansión. </a:t>
            </a:r>
          </a:p>
          <a:p>
            <a:pPr eaLnBrk="1" hangingPunct="1"/>
            <a:r>
              <a:rPr lang="es-ES" sz="2400" dirty="0"/>
              <a:t>Está situada justo al lado del principal  Wolverhampton a Bridgnorth carretera, aproximadamente a tres millas al oeste del centro de la ciudad. </a:t>
            </a:r>
          </a:p>
          <a:p>
            <a:pPr eaLnBrk="1" hangingPunct="1"/>
            <a:r>
              <a:rPr lang="es-ES" sz="2400" dirty="0"/>
              <a:t> La casa solariega recibió estatus grado I el 29 de julio de 1950. </a:t>
            </a:r>
          </a:p>
          <a:p>
            <a:pPr eaLnBrk="1" hangingPunct="1"/>
            <a:r>
              <a:rPr lang="es-ES" sz="2400" dirty="0"/>
              <a:t>La casa es una de las cuatro casas  de la Escuela  Artes Escénicas  junto con Chillington, Moseley y Bantock.</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4015390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Wightwic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387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Wightwick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909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4 Imagen" descr="Wightwick Mano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921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Wighwick Manor Gardens.-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039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Wighwick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89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Wighwick Manor Gardens.-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231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dirty="0"/>
              <a:t>Winterbourne Botanic Garden</a:t>
            </a:r>
          </a:p>
        </p:txBody>
      </p:sp>
      <p:sp>
        <p:nvSpPr>
          <p:cNvPr id="35843" name="2 Marcador de contenido"/>
          <p:cNvSpPr>
            <a:spLocks noGrp="1"/>
          </p:cNvSpPr>
          <p:nvPr>
            <p:ph sz="quarter" idx="1"/>
          </p:nvPr>
        </p:nvSpPr>
        <p:spPr/>
        <p:txBody>
          <a:bodyPr/>
          <a:lstStyle/>
          <a:p>
            <a:pPr eaLnBrk="1" hangingPunct="1"/>
            <a:r>
              <a:rPr lang="es-ES" sz="2400" b="1" dirty="0"/>
              <a:t>Winterbourne Botanic Garden</a:t>
            </a:r>
            <a:r>
              <a:rPr lang="es-ES" sz="2400" dirty="0"/>
              <a:t> es el jardín botánico de la Universidad de Birmingham , situado en Edgbaston , Birmingham . </a:t>
            </a:r>
          </a:p>
          <a:p>
            <a:pPr eaLnBrk="1" hangingPunct="1"/>
            <a:r>
              <a:rPr lang="es-ES" sz="2400" dirty="0"/>
              <a:t>Se encuentra junto a la piscina Edgbaston , un sitio de interés científico especial . </a:t>
            </a:r>
          </a:p>
          <a:p>
            <a:pPr eaLnBrk="1" hangingPunct="1"/>
            <a:r>
              <a:rPr lang="es-ES" sz="2400" dirty="0"/>
              <a:t>Ubicado en (28.000 m </a:t>
            </a:r>
            <a:r>
              <a:rPr lang="es-ES" sz="2400" baseline="30000" dirty="0"/>
              <a:t>2),</a:t>
            </a:r>
            <a:r>
              <a:rPr lang="es-ES" sz="2400" dirty="0"/>
              <a:t> es notable como un raro ejemplo de un superviviente de principios del siglo vigésimo  estado de los suburbios "villa" de jardín, inspirado en el movimiento Arts and Crafts de la época eduardiana . </a:t>
            </a:r>
          </a:p>
        </p:txBody>
      </p:sp>
    </p:spTree>
    <p:extLst>
      <p:ext uri="{BB962C8B-B14F-4D97-AF65-F5344CB8AC3E}">
        <p14:creationId xmlns:p14="http://schemas.microsoft.com/office/powerpoint/2010/main" val="568918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692150"/>
            <a:ext cx="7185992" cy="5327650"/>
          </a:xfrm>
        </p:spPr>
        <p:txBody>
          <a:bodyPr/>
          <a:lstStyle/>
          <a:p>
            <a:pPr eaLnBrk="1" hangingPunct="1"/>
            <a:r>
              <a:rPr lang="es-ES" sz="2400" dirty="0"/>
              <a:t>La casa fue construida en 1903 y fue privada hasta 1944, cuando John MacDonald Nicholson legó la casa y el jardín de la Universidad. </a:t>
            </a:r>
          </a:p>
          <a:p>
            <a:pPr eaLnBrk="1" hangingPunct="1"/>
            <a:r>
              <a:rPr lang="es-ES" sz="2400" dirty="0"/>
              <a:t>Recientemente ha sido restaurada a su esplendor eduardiano y Artes Artesanía (con fondos de  William Morris ) y ahora está abierta al público, además de ser parte de la Universidad de Birmingham, tiene salas de conferencias</a:t>
            </a:r>
            <a:r>
              <a:rPr lang="es-ES" dirty="0"/>
              <a:t>. </a:t>
            </a:r>
          </a:p>
          <a:p>
            <a:pPr eaLnBrk="1" hangingPunct="1"/>
            <a:endParaRPr lang="es-ES" dirty="0"/>
          </a:p>
          <a:p>
            <a:pPr eaLnBrk="1" hangingPunct="1"/>
            <a:endParaRPr lang="es-ES" dirty="0"/>
          </a:p>
        </p:txBody>
      </p:sp>
    </p:spTree>
    <p:extLst>
      <p:ext uri="{BB962C8B-B14F-4D97-AF65-F5344CB8AC3E}">
        <p14:creationId xmlns:p14="http://schemas.microsoft.com/office/powerpoint/2010/main" val="2988750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Winterbourn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631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Winterbourn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857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Winterbourne_Botanic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57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Winterbourn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97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Winterbourn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371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Winterbourn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356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Winterbourn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199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Winterbourn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50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Winterbourne.-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682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Winterbourne.-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55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Winterbourne.-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2642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Winterbourne.-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357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Winterbourne.-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664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Winterbourne.-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9389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Winterbourne.-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563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Winterbourne.-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5810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Winterbourne.-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988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Winterbourne Ro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796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Winterbourne.-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471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Winterbourn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2 Imagen" descr="Winterbourn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2287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Winterbourn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920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a:xfrm>
            <a:off x="611188" y="2492375"/>
            <a:ext cx="8075612" cy="1296988"/>
          </a:xfrm>
        </p:spPr>
        <p:txBody>
          <a:bodyPr/>
          <a:lstStyle/>
          <a:p>
            <a:pPr eaLnBrk="1" hangingPunct="1"/>
            <a:r>
              <a:rPr lang="es-ES" dirty="0"/>
              <a:t>WEST YORKSHIRE</a:t>
            </a:r>
          </a:p>
        </p:txBody>
      </p:sp>
    </p:spTree>
    <p:extLst>
      <p:ext uri="{BB962C8B-B14F-4D97-AF65-F5344CB8AC3E}">
        <p14:creationId xmlns:p14="http://schemas.microsoft.com/office/powerpoint/2010/main" val="18826698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pPr eaLnBrk="1" hangingPunct="1"/>
            <a:r>
              <a:rPr lang="es-ES" dirty="0"/>
              <a:t>Bramhan Park</a:t>
            </a:r>
          </a:p>
        </p:txBody>
      </p:sp>
      <p:sp>
        <p:nvSpPr>
          <p:cNvPr id="60419" name="2 Marcador de contenido"/>
          <p:cNvSpPr>
            <a:spLocks noGrp="1"/>
          </p:cNvSpPr>
          <p:nvPr>
            <p:ph sz="quarter" idx="1"/>
          </p:nvPr>
        </p:nvSpPr>
        <p:spPr/>
        <p:txBody>
          <a:bodyPr/>
          <a:lstStyle/>
          <a:p>
            <a:pPr eaLnBrk="1" hangingPunct="1"/>
            <a:r>
              <a:rPr lang="es-ES" sz="2400" b="1" dirty="0"/>
              <a:t>Bramham Park</a:t>
            </a:r>
            <a:r>
              <a:rPr lang="es-ES" sz="2400" dirty="0"/>
              <a:t> es una casa de campo entre Leeds y Wetherby , West Yorkshire, Inglaterra . </a:t>
            </a:r>
          </a:p>
          <a:p>
            <a:pPr eaLnBrk="1" hangingPunct="1"/>
            <a:r>
              <a:rPr lang="es-ES" sz="2400" dirty="0"/>
              <a:t>La mansión barroca fue construida en 1698 por Robert Benson, 1er Barón Bingley . </a:t>
            </a:r>
          </a:p>
          <a:p>
            <a:pPr eaLnBrk="1" hangingPunct="1"/>
            <a:r>
              <a:rPr lang="es-ES" sz="2400" dirty="0"/>
              <a:t>Se ha mantenido en la propiedad de los descendientes de los Benson desde su terminación en 1710. </a:t>
            </a:r>
            <a:endParaRPr lang="es-ES" sz="2400" baseline="30000" dirty="0"/>
          </a:p>
          <a:p>
            <a:pPr eaLnBrk="1" hangingPunct="1"/>
            <a:r>
              <a:rPr lang="es-ES" sz="2400" dirty="0"/>
              <a:t> La casa está rodeada por un parque adornado por una serie de locuras y avenidas establecidas en la tradición de paisajes del siglo XVIII.</a:t>
            </a:r>
          </a:p>
        </p:txBody>
      </p:sp>
    </p:spTree>
    <p:extLst>
      <p:ext uri="{BB962C8B-B14F-4D97-AF65-F5344CB8AC3E}">
        <p14:creationId xmlns:p14="http://schemas.microsoft.com/office/powerpoint/2010/main" val="924572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765175"/>
            <a:ext cx="6969968" cy="5254625"/>
          </a:xfrm>
        </p:spPr>
        <p:txBody>
          <a:bodyPr/>
          <a:lstStyle/>
          <a:p>
            <a:pPr eaLnBrk="1" hangingPunct="1"/>
            <a:r>
              <a:rPr lang="es-ES" sz="2400" dirty="0"/>
              <a:t>Después de un incendio en 1828 la casa fue abandonada durante 80 años hasta la restauración bajo la supervisión del arquitecto  Detmar Blow cerca 1908. </a:t>
            </a:r>
          </a:p>
          <a:p>
            <a:pPr eaLnBrk="1" hangingPunct="1"/>
            <a:r>
              <a:rPr lang="es-ES" sz="2400" dirty="0"/>
              <a:t>La casa debe su nombre a la cercana aldea de Bramham . </a:t>
            </a:r>
          </a:p>
          <a:p>
            <a:pPr eaLnBrk="1" hangingPunct="1"/>
            <a:r>
              <a:rPr lang="es-ES" sz="2400" dirty="0"/>
              <a:t>Hoy en día sigue siendo una residencia privada, mientras que el parque es el escenario de la anual Horse Trials Bramham y Leeds Festival </a:t>
            </a:r>
            <a:r>
              <a:rPr lang="es-ES" dirty="0"/>
              <a:t>. </a:t>
            </a:r>
          </a:p>
          <a:p>
            <a:pPr eaLnBrk="1" hangingPunct="1"/>
            <a:endParaRPr lang="es-ES" dirty="0"/>
          </a:p>
          <a:p>
            <a:pPr eaLnBrk="1" hangingPunct="1"/>
            <a:endParaRPr lang="es-ES" dirty="0"/>
          </a:p>
        </p:txBody>
      </p:sp>
    </p:spTree>
    <p:extLst>
      <p:ext uri="{BB962C8B-B14F-4D97-AF65-F5344CB8AC3E}">
        <p14:creationId xmlns:p14="http://schemas.microsoft.com/office/powerpoint/2010/main" val="2120129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ramham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4713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ramham_park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845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ramham_Park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1658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ramham-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55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p:txBody>
          <a:bodyPr/>
          <a:lstStyle/>
          <a:p>
            <a:pPr eaLnBrk="1" hangingPunct="1"/>
            <a:r>
              <a:rPr lang="es-ES" dirty="0"/>
              <a:t>East Riddlesden Hall Gardens</a:t>
            </a:r>
          </a:p>
        </p:txBody>
      </p:sp>
      <p:sp>
        <p:nvSpPr>
          <p:cNvPr id="66563" name="2 Marcador de contenido"/>
          <p:cNvSpPr>
            <a:spLocks noGrp="1"/>
          </p:cNvSpPr>
          <p:nvPr>
            <p:ph sz="quarter" idx="1"/>
          </p:nvPr>
        </p:nvSpPr>
        <p:spPr>
          <a:xfrm>
            <a:off x="914400" y="1628775"/>
            <a:ext cx="7041976" cy="4391025"/>
          </a:xfrm>
        </p:spPr>
        <p:txBody>
          <a:bodyPr/>
          <a:lstStyle/>
          <a:p>
            <a:pPr eaLnBrk="1" hangingPunct="1"/>
            <a:r>
              <a:rPr lang="es-ES" sz="2400" b="1" dirty="0"/>
              <a:t>East Riddlesden Hall</a:t>
            </a:r>
            <a:r>
              <a:rPr lang="es-ES" sz="2400" dirty="0"/>
              <a:t> es una casa solariega del siglo XVII en Keighley , West Yorkshire, ahora propiedad del National Trust. </a:t>
            </a:r>
          </a:p>
          <a:p>
            <a:pPr eaLnBrk="1" hangingPunct="1"/>
            <a:r>
              <a:rPr lang="es-ES" sz="2400" dirty="0"/>
              <a:t>La sala fue construida en 1642 por un rico pañero  de Halifax  James Murgatroyd.</a:t>
            </a:r>
          </a:p>
          <a:p>
            <a:pPr eaLnBrk="1" hangingPunct="1"/>
            <a:r>
              <a:rPr lang="es-ES" sz="2400" dirty="0"/>
              <a:t>La propiedad fue ampliada y reconstruida por James Murgatroyd y su esposa Hannah, con piedra local de Yorkshire, en 1648. </a:t>
            </a:r>
          </a:p>
          <a:p>
            <a:pPr eaLnBrk="1" hangingPunct="1"/>
            <a:r>
              <a:rPr lang="es-ES" sz="2400" dirty="0"/>
              <a:t>Él también construyó otras casas señoriales de piedra en todo el West Riding de Yorkshire.</a:t>
            </a:r>
          </a:p>
        </p:txBody>
      </p:sp>
    </p:spTree>
    <p:extLst>
      <p:ext uri="{BB962C8B-B14F-4D97-AF65-F5344CB8AC3E}">
        <p14:creationId xmlns:p14="http://schemas.microsoft.com/office/powerpoint/2010/main" val="3761715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404813"/>
            <a:ext cx="6969968" cy="5614987"/>
          </a:xfrm>
        </p:spPr>
        <p:txBody>
          <a:bodyPr>
            <a:normAutofit/>
          </a:bodyPr>
          <a:lstStyle/>
          <a:p>
            <a:pPr eaLnBrk="1" hangingPunct="1"/>
            <a:r>
              <a:rPr lang="es-ES" sz="2400" dirty="0"/>
              <a:t>La familia Murgatroyd tienen fama de ser la inspiración para el Murgatroyd Baronetes en la ópera cómica </a:t>
            </a:r>
            <a:r>
              <a:rPr lang="es-ES" sz="2400" i="1" dirty="0"/>
              <a:t>Ruddigore</a:t>
            </a:r>
            <a:r>
              <a:rPr lang="es-ES" sz="2400" dirty="0"/>
              <a:t> por Gilbert y Sullivan, la ópera se ha realizado en el Salón. </a:t>
            </a:r>
          </a:p>
          <a:p>
            <a:pPr eaLnBrk="1" hangingPunct="1"/>
            <a:r>
              <a:rPr lang="es-ES" sz="2400" dirty="0"/>
              <a:t>Los comentarios característicos de que la Murgatroyds se hizo famosa "por su irreverencia y libertinaje , y los miembros de la familia fueron multados, encarcelados y excomulgados “.</a:t>
            </a:r>
          </a:p>
          <a:p>
            <a:pPr eaLnBrk="1" hangingPunct="1"/>
            <a:r>
              <a:rPr lang="es-ES" sz="2400" dirty="0"/>
              <a:t>East Riddlesden Hall ha sido utilizado como lugar de rodaje para la película de 1992 </a:t>
            </a:r>
            <a:r>
              <a:rPr lang="es-ES" sz="2400" i="1" dirty="0"/>
              <a:t>Cumbres borrascosas de Emily Brontë</a:t>
            </a:r>
            <a:r>
              <a:rPr lang="es-ES" sz="2400" dirty="0"/>
              <a:t> y para la </a:t>
            </a:r>
            <a:r>
              <a:rPr lang="es-ES" sz="2400" i="1" dirty="0"/>
              <a:t>Justicia de Sharpe</a:t>
            </a:r>
            <a:r>
              <a:rPr lang="es-ES" sz="2400" dirty="0"/>
              <a:t> episodio de la serie de televisión Sharpe en 1997. </a:t>
            </a:r>
            <a:endParaRPr lang="es-ES" sz="2400" baseline="30000" dirty="0"/>
          </a:p>
        </p:txBody>
      </p:sp>
    </p:spTree>
    <p:extLst>
      <p:ext uri="{BB962C8B-B14F-4D97-AF65-F5344CB8AC3E}">
        <p14:creationId xmlns:p14="http://schemas.microsoft.com/office/powerpoint/2010/main" val="21761945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East Riddelesden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1856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East_Riddlesden_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0711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East_riddlesden_hall_garden_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6387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East_Riddlesden_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4965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EastRiddlesden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6001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eaLnBrk="1" hangingPunct="1"/>
            <a:r>
              <a:rPr lang="es-ES" dirty="0"/>
              <a:t>People´s Park Halifax</a:t>
            </a:r>
          </a:p>
        </p:txBody>
      </p:sp>
      <p:sp>
        <p:nvSpPr>
          <p:cNvPr id="73731" name="2 Marcador de contenido"/>
          <p:cNvSpPr>
            <a:spLocks noGrp="1"/>
          </p:cNvSpPr>
          <p:nvPr>
            <p:ph sz="quarter" idx="1"/>
          </p:nvPr>
        </p:nvSpPr>
        <p:spPr/>
        <p:txBody>
          <a:bodyPr/>
          <a:lstStyle/>
          <a:p>
            <a:pPr eaLnBrk="1" hangingPunct="1"/>
            <a:r>
              <a:rPr lang="es-ES" sz="2400" dirty="0"/>
              <a:t>El People´s Park, en Halifax, abrió sus puertas en 1857, es un parque victoriano clásico diseñado por Joseph Paxton, y pagado por Sir Francis Crossley, quien donó el parque a la ciudad de Halifax. </a:t>
            </a:r>
          </a:p>
          <a:p>
            <a:pPr eaLnBrk="1" hangingPunct="1"/>
            <a:r>
              <a:rPr lang="es-ES" sz="2400" dirty="0"/>
              <a:t>Paxton trabajó para muchos clientes privados ricos, la creación de jardines de Chatsworth, Dyrham Park y Park Hatchlands .</a:t>
            </a:r>
          </a:p>
          <a:p>
            <a:pPr eaLnBrk="1" hangingPunct="1"/>
            <a:r>
              <a:rPr lang="es-ES" sz="2400" dirty="0"/>
              <a:t>Del People´s Park, y los jardines que diseñó en el Crystal Palace fueron los proyectos públicos, y esto es digno de mención. </a:t>
            </a:r>
          </a:p>
        </p:txBody>
      </p:sp>
    </p:spTree>
    <p:extLst>
      <p:ext uri="{BB962C8B-B14F-4D97-AF65-F5344CB8AC3E}">
        <p14:creationId xmlns:p14="http://schemas.microsoft.com/office/powerpoint/2010/main" val="13861763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333375"/>
            <a:ext cx="7041976" cy="5686425"/>
          </a:xfrm>
        </p:spPr>
        <p:txBody>
          <a:bodyPr/>
          <a:lstStyle/>
          <a:p>
            <a:pPr eaLnBrk="1" hangingPunct="1"/>
            <a:r>
              <a:rPr lang="es-ES" sz="2400" dirty="0"/>
              <a:t>En el año después de la apertura el People´s Park, el Consejo de Salud, creado para tratar de mejorar el saneamiento y la salud pública en general, fue abolido.</a:t>
            </a:r>
          </a:p>
          <a:p>
            <a:pPr eaLnBrk="1" hangingPunct="1"/>
            <a:r>
              <a:rPr lang="es-ES" sz="2400" dirty="0"/>
              <a:t>Esto pone de manifiesto las actitudes prevalentes de la función pública del gobierno en ese momento</a:t>
            </a:r>
          </a:p>
          <a:p>
            <a:pPr eaLnBrk="1" hangingPunct="1"/>
            <a:r>
              <a:rPr lang="es-ES" sz="2400" dirty="0"/>
              <a:t>Sin embargo, como el People´s Park muestra las actitudes de las clases dominantes de Gran Bretaña estaban empezando a cambiar. </a:t>
            </a:r>
          </a:p>
          <a:p>
            <a:pPr eaLnBrk="1" hangingPunct="1"/>
            <a:r>
              <a:rPr lang="es-ES" sz="2400" dirty="0"/>
              <a:t>En Halifax un jardín se estaba creando en los intereses de la salud pública. </a:t>
            </a:r>
          </a:p>
          <a:p>
            <a:pPr eaLnBrk="1" hangingPunct="1"/>
            <a:r>
              <a:rPr lang="es-ES" sz="2400" dirty="0"/>
              <a:t>La gente de la ciudad podría tomar un poco de aire fresco y relajarse un rato. </a:t>
            </a:r>
          </a:p>
          <a:p>
            <a:pPr eaLnBrk="1" hangingPunct="1"/>
            <a:endParaRPr lang="es-ES" dirty="0"/>
          </a:p>
        </p:txBody>
      </p:sp>
    </p:spTree>
    <p:extLst>
      <p:ext uri="{BB962C8B-B14F-4D97-AF65-F5344CB8AC3E}">
        <p14:creationId xmlns:p14="http://schemas.microsoft.com/office/powerpoint/2010/main" val="16381510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549275"/>
            <a:ext cx="7041976" cy="5470525"/>
          </a:xfrm>
        </p:spPr>
        <p:txBody>
          <a:bodyPr/>
          <a:lstStyle/>
          <a:p>
            <a:pPr eaLnBrk="1" hangingPunct="1"/>
            <a:r>
              <a:rPr lang="es-ES" sz="2400" dirty="0"/>
              <a:t>Hay una terraza a lo largo de la más alta cordillera del sitio, como en el Crystal Palace, con una transición de césped y un "área silvestre". </a:t>
            </a:r>
          </a:p>
          <a:p>
            <a:pPr eaLnBrk="1" hangingPunct="1"/>
            <a:r>
              <a:rPr lang="es-ES" sz="2400" dirty="0"/>
              <a:t>Desde 1995 mucho esfuerzo se ha ido en la restauración y el mantenimiento de un parque histórico que había comenzado a caer en el olvido.</a:t>
            </a:r>
          </a:p>
          <a:p>
            <a:pPr eaLnBrk="1" hangingPunct="1"/>
            <a:endParaRPr lang="es-ES" dirty="0"/>
          </a:p>
          <a:p>
            <a:pPr eaLnBrk="1" hangingPunct="1"/>
            <a:endParaRPr lang="es-ES" dirty="0"/>
          </a:p>
        </p:txBody>
      </p:sp>
    </p:spTree>
    <p:extLst>
      <p:ext uri="{BB962C8B-B14F-4D97-AF65-F5344CB8AC3E}">
        <p14:creationId xmlns:p14="http://schemas.microsoft.com/office/powerpoint/2010/main" val="23666689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alifax.-Public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009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Halifax Public Gardens.-West York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139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alifax-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9763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alifa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37654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alifax Public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8075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alifax Public Gardens.-Nova Scotia.-Can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837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alifax.-Public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9509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alifax Public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7116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alifax Public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9124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eaLnBrk="1" hangingPunct="1"/>
            <a:r>
              <a:rPr lang="es-ES" dirty="0"/>
              <a:t>Harewood Hall Gardens</a:t>
            </a:r>
          </a:p>
        </p:txBody>
      </p:sp>
      <p:sp>
        <p:nvSpPr>
          <p:cNvPr id="86019" name="2 Marcador de contenido"/>
          <p:cNvSpPr>
            <a:spLocks noGrp="1"/>
          </p:cNvSpPr>
          <p:nvPr>
            <p:ph sz="quarter" idx="1"/>
          </p:nvPr>
        </p:nvSpPr>
        <p:spPr>
          <a:xfrm>
            <a:off x="914400" y="1447800"/>
            <a:ext cx="7113984" cy="5005388"/>
          </a:xfrm>
        </p:spPr>
        <p:txBody>
          <a:bodyPr>
            <a:normAutofit lnSpcReduction="10000"/>
          </a:bodyPr>
          <a:lstStyle/>
          <a:p>
            <a:pPr eaLnBrk="1" hangingPunct="1"/>
            <a:r>
              <a:rPr lang="es-ES" sz="2400" b="1" dirty="0"/>
              <a:t>Harewood House</a:t>
            </a:r>
            <a:r>
              <a:rPr lang="es-ES" sz="2400" dirty="0"/>
              <a:t> es una casa de campo situada en Harewood cerca de Leeds , West Yorkshire , Inglaterra .</a:t>
            </a:r>
          </a:p>
          <a:p>
            <a:pPr eaLnBrk="1" hangingPunct="1"/>
            <a:r>
              <a:rPr lang="es-ES" sz="2400" dirty="0"/>
              <a:t>Se trata de un miembro del Departamento del Tesoro de Inglaterra , un consorcio de comercialización de nueve de las casas señoriales más importante en Inglaterra. </a:t>
            </a:r>
          </a:p>
          <a:p>
            <a:pPr eaLnBrk="1" hangingPunct="1"/>
            <a:r>
              <a:rPr lang="es-ES" sz="2400" dirty="0"/>
              <a:t>La casa en sí es un edificio catalogado grado I , hay una serie de características en el recinto y el patio que han sido catalogadas como de grado I, II y II .</a:t>
            </a:r>
          </a:p>
          <a:p>
            <a:pPr eaLnBrk="1" hangingPunct="1"/>
            <a:r>
              <a:rPr lang="es-ES" sz="2400" dirty="0"/>
              <a:t>Lancelot "Capability" Brown diseñó las bases para que Sir Charles Barry añadió una gran terraza, en 1844.</a:t>
            </a:r>
          </a:p>
          <a:p>
            <a:pPr eaLnBrk="1" hangingPunct="1"/>
            <a:endParaRPr lang="es-ES" dirty="0"/>
          </a:p>
        </p:txBody>
      </p:sp>
    </p:spTree>
    <p:extLst>
      <p:ext uri="{BB962C8B-B14F-4D97-AF65-F5344CB8AC3E}">
        <p14:creationId xmlns:p14="http://schemas.microsoft.com/office/powerpoint/2010/main" val="29237813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76250"/>
            <a:ext cx="7185992" cy="6121400"/>
          </a:xfrm>
        </p:spPr>
        <p:txBody>
          <a:bodyPr>
            <a:normAutofit lnSpcReduction="10000"/>
          </a:bodyPr>
          <a:lstStyle/>
          <a:p>
            <a:pPr eaLnBrk="1" hangingPunct="1"/>
            <a:r>
              <a:rPr lang="es-ES" sz="2400" dirty="0"/>
              <a:t>La casa fue construida desde 1759 hasta 1771 por Edwin Lascelles, cuya familia había comprado la finca después de haber hecho su fortuna en la Indias Occidentales, a través de puestos de aduanas, el comercio de esclavos y prestar dinero a los plantadores. </a:t>
            </a:r>
          </a:p>
          <a:p>
            <a:pPr eaLnBrk="1" hangingPunct="1"/>
            <a:r>
              <a:rPr lang="es-ES" sz="2400" dirty="0"/>
              <a:t>La casa fue diseñada por los arquitectos Juan Carr y Robert Adam .</a:t>
            </a:r>
          </a:p>
          <a:p>
            <a:pPr eaLnBrk="1" hangingPunct="1"/>
            <a:r>
              <a:rPr lang="es-ES" sz="2400" dirty="0"/>
              <a:t>La casa sirvió como hospital para convalecientes en tanto que la Primera Guerra Mundial y la Segunda Guerra Mundial.</a:t>
            </a:r>
          </a:p>
          <a:p>
            <a:pPr eaLnBrk="1" hangingPunct="1"/>
            <a:r>
              <a:rPr lang="es-ES" sz="2400" dirty="0"/>
              <a:t>Desde 1996, parte del terreno de la casa se ​​han utilizado como el pueblo Beckindale  de la ITV telenovela </a:t>
            </a:r>
            <a:r>
              <a:rPr lang="es-ES" sz="2400" i="1" dirty="0"/>
              <a:t>Emmerdale</a:t>
            </a:r>
            <a:r>
              <a:rPr lang="es-ES" sz="2400" dirty="0"/>
              <a:t> , que se había basado en dos diferentes pueblos Yorkshire desde su creación hace 24 años.</a:t>
            </a:r>
          </a:p>
        </p:txBody>
      </p:sp>
    </p:spTree>
    <p:extLst>
      <p:ext uri="{BB962C8B-B14F-4D97-AF65-F5344CB8AC3E}">
        <p14:creationId xmlns:p14="http://schemas.microsoft.com/office/powerpoint/2010/main" val="13664482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arewoo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2379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arewood House.-2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9144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Harewoodd House Terr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0709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arewood House Garden.-West York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7895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3 Imagen" descr="Harewood Hous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314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2 Imagen" descr="Harewood House Garden.-West York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6294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arewood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6013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arewood Hous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0455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arewood Hous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5015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arewood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7662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Harewood House.-Terrace_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5387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arewood House Garden.-West York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6365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arewood House Terrace.-_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7993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3 Imagen" descr="Harewood House Garden.-West York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5249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Harewood_cascad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890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Harewood_Lake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9011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arewood_stepping_stone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570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Título"/>
          <p:cNvSpPr>
            <a:spLocks noGrp="1"/>
          </p:cNvSpPr>
          <p:nvPr>
            <p:ph type="title"/>
          </p:nvPr>
        </p:nvSpPr>
        <p:spPr/>
        <p:txBody>
          <a:bodyPr/>
          <a:lstStyle/>
          <a:p>
            <a:pPr eaLnBrk="1" hangingPunct="1"/>
            <a:r>
              <a:rPr lang="es-ES" dirty="0"/>
              <a:t>Nostell Priory</a:t>
            </a:r>
          </a:p>
        </p:txBody>
      </p:sp>
      <p:sp>
        <p:nvSpPr>
          <p:cNvPr id="105475" name="2 Marcador de contenido"/>
          <p:cNvSpPr>
            <a:spLocks noGrp="1"/>
          </p:cNvSpPr>
          <p:nvPr>
            <p:ph sz="quarter" idx="1"/>
          </p:nvPr>
        </p:nvSpPr>
        <p:spPr/>
        <p:txBody>
          <a:bodyPr/>
          <a:lstStyle/>
          <a:p>
            <a:pPr eaLnBrk="1" hangingPunct="1"/>
            <a:r>
              <a:rPr lang="es-ES" sz="2400" b="1" dirty="0"/>
              <a:t>Nostell Priory</a:t>
            </a:r>
            <a:r>
              <a:rPr lang="es-ES" sz="2400" dirty="0"/>
              <a:t> es una casa de Palladio  ubicada en Nostell , cerca de Crofton cerca de Wakefield, West Yorkshire , Inglaterra , se acercó por el Doncaster carretera de Wakefield. </a:t>
            </a:r>
          </a:p>
          <a:p>
            <a:pPr eaLnBrk="1" hangingPunct="1"/>
            <a:r>
              <a:rPr lang="es-ES" sz="2400" dirty="0"/>
              <a:t>Construido en el lugar de un priory medieval de la familia Winn de 1733 en adelante. </a:t>
            </a:r>
          </a:p>
          <a:p>
            <a:pPr eaLnBrk="1" hangingPunct="1"/>
            <a:r>
              <a:rPr lang="es-ES" sz="2400" dirty="0"/>
              <a:t>Nostell Priory pertenece hoy al Fondo Nacional.</a:t>
            </a:r>
          </a:p>
          <a:p>
            <a:pPr eaLnBrk="1" hangingPunct="1"/>
            <a:r>
              <a:rPr lang="es-ES" sz="2400" dirty="0"/>
              <a:t>Nostell Priorato ocupa 121 hectáreas de zonas verdes. Dentro de los terrenos y los jardines de Nostell Priory se camina junto al lago con una colección de rododendros y azaleas.</a:t>
            </a:r>
          </a:p>
        </p:txBody>
      </p:sp>
    </p:spTree>
    <p:extLst>
      <p:ext uri="{BB962C8B-B14F-4D97-AF65-F5344CB8AC3E}">
        <p14:creationId xmlns:p14="http://schemas.microsoft.com/office/powerpoint/2010/main" val="36233548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Nostell Prior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6568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Nostell Priory.-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5449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Nostell Prior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036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Nostell Priory.-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2813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dirty="0"/>
              <a:t>York Gate garden</a:t>
            </a:r>
          </a:p>
        </p:txBody>
      </p:sp>
      <p:sp>
        <p:nvSpPr>
          <p:cNvPr id="110595" name="2 Marcador de contenido"/>
          <p:cNvSpPr>
            <a:spLocks noGrp="1"/>
          </p:cNvSpPr>
          <p:nvPr>
            <p:ph sz="quarter" idx="1"/>
          </p:nvPr>
        </p:nvSpPr>
        <p:spPr>
          <a:xfrm>
            <a:off x="914400" y="1916112"/>
            <a:ext cx="7113984" cy="5473328"/>
          </a:xfrm>
        </p:spPr>
        <p:txBody>
          <a:bodyPr>
            <a:normAutofit fontScale="92500" lnSpcReduction="20000"/>
          </a:bodyPr>
          <a:lstStyle/>
          <a:p>
            <a:pPr eaLnBrk="1" hangingPunct="1"/>
            <a:r>
              <a:rPr lang="es-ES" sz="2600" dirty="0"/>
              <a:t>Un jardín de un acre creado por la familia Spencer, entre 1951 y 1994, ahora propiedad de una asociación sin animo de lucro . </a:t>
            </a:r>
          </a:p>
          <a:p>
            <a:pPr eaLnBrk="1" hangingPunct="1"/>
            <a:r>
              <a:rPr lang="es-ES" sz="2600" dirty="0"/>
              <a:t>El jardín se divide en salas de tejos y  setos de hayas. </a:t>
            </a:r>
          </a:p>
          <a:p>
            <a:pPr eaLnBrk="1" hangingPunct="1"/>
            <a:r>
              <a:rPr lang="es-ES" sz="2600" dirty="0"/>
              <a:t> York Gate es ampliamente reconocido como un excelente ejemplo de diseño de jardín del siglo XX. </a:t>
            </a:r>
          </a:p>
          <a:p>
            <a:pPr eaLnBrk="1" hangingPunct="1"/>
            <a:r>
              <a:rPr lang="es-ES" sz="2600" dirty="0"/>
              <a:t>El jardín de un acre se divide en una serie de pequeños jardines con diferentes temas y en el contraste de estilos..</a:t>
            </a:r>
            <a:br>
              <a:rPr lang="es-ES" sz="2400" dirty="0"/>
            </a:br>
            <a:br>
              <a:rPr lang="es-ES" dirty="0"/>
            </a:br>
            <a:endParaRPr lang="es-ES" dirty="0"/>
          </a:p>
          <a:p>
            <a:pPr eaLnBrk="1" hangingPunct="1">
              <a:buFont typeface="Wingdings 2" pitchFamily="18" charset="2"/>
              <a:buNone/>
            </a:pP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11852415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914400" y="908050"/>
            <a:ext cx="7041976" cy="5111750"/>
          </a:xfrm>
        </p:spPr>
        <p:txBody>
          <a:bodyPr/>
          <a:lstStyle/>
          <a:p>
            <a:pPr eaLnBrk="1" hangingPunct="1"/>
            <a:r>
              <a:rPr lang="es-ES" sz="2400" dirty="0"/>
              <a:t>Estos incluyen el Dell con el medio ocultas vías y un arroyo, el famoso jardín de hierbas con setos y de verano, y un jardín más nuevo y contemporáneo con las hierbas y las plantas perennes de floración estival. </a:t>
            </a:r>
          </a:p>
          <a:p>
            <a:pPr eaLnBrk="1" hangingPunct="1"/>
            <a:r>
              <a:rPr lang="es-ES" sz="2400" dirty="0"/>
              <a:t>Otros puntos destacados incluyen el jardín de rosas blancas, las peonías y campanillas y un huerto. </a:t>
            </a:r>
          </a:p>
          <a:p>
            <a:pPr eaLnBrk="1" hangingPunct="1"/>
            <a:r>
              <a:rPr lang="es-ES" sz="2400" dirty="0"/>
              <a:t>York Gate  también es conocido por sus características arquitectónicas sorprendentes y una sucesión de paisajes exquisitos.</a:t>
            </a:r>
            <a:br>
              <a:rPr lang="es-ES" dirty="0"/>
            </a:br>
            <a:br>
              <a:rPr lang="es-ES" dirty="0"/>
            </a:br>
            <a:endParaRPr lang="es-ES" dirty="0"/>
          </a:p>
        </p:txBody>
      </p:sp>
    </p:spTree>
    <p:extLst>
      <p:ext uri="{BB962C8B-B14F-4D97-AF65-F5344CB8AC3E}">
        <p14:creationId xmlns:p14="http://schemas.microsoft.com/office/powerpoint/2010/main" val="4428210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lh3.ggpht.com/-bCLoCBGdEec/TALpsi5DnDE/AAAAAAAAaNM/G9vr0Eu1W5g/20100530YorkGateGardenNearLee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7778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gardenvisit.com/assets/madge/york_gate_herb_garden/600x/york_gate_herb_garden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2044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York gat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3527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btckstorage.blob.core.windows.net/site993/York%20Gate%20Gard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8966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York Gate Garden topia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7069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s0.geograph.org.uk/photos/69/18/691818_6d3e519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5510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upload.wikimedia.org/wikipedia/commons/a/a0/White_and_Silver_Garden,_York_Gate_Garden_-_geograph.org.uk_-_6918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2626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designawards.files.wordpress.com/2006/11/a-garden-for-rob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4591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lh4.ggpht.com/-h_wHE2wWL3E/TALrg6GOK6I/AAAAAAAAaKs/oRN7b5x2HZQ/20100530-1348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5820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lh6.ggpht.com/annabatik/SKNDGNRClCI/AAAAAAAACWQ/Zg86-4GDHy0/DSC_14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2876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Título"/>
          <p:cNvSpPr>
            <a:spLocks noGrp="1"/>
          </p:cNvSpPr>
          <p:nvPr>
            <p:ph type="title"/>
          </p:nvPr>
        </p:nvSpPr>
        <p:spPr/>
        <p:txBody>
          <a:bodyPr/>
          <a:lstStyle/>
          <a:p>
            <a:pPr eaLnBrk="1" hangingPunct="1"/>
            <a:r>
              <a:rPr lang="es-ES" dirty="0"/>
              <a:t>Yorkshire Sculpture Park</a:t>
            </a:r>
          </a:p>
        </p:txBody>
      </p:sp>
      <p:sp>
        <p:nvSpPr>
          <p:cNvPr id="122883" name="2 Marcador de contenido"/>
          <p:cNvSpPr>
            <a:spLocks noGrp="1"/>
          </p:cNvSpPr>
          <p:nvPr>
            <p:ph sz="quarter" idx="1"/>
          </p:nvPr>
        </p:nvSpPr>
        <p:spPr>
          <a:xfrm>
            <a:off x="914401" y="1447800"/>
            <a:ext cx="6969968" cy="4933950"/>
          </a:xfrm>
        </p:spPr>
        <p:txBody>
          <a:bodyPr>
            <a:normAutofit lnSpcReduction="10000"/>
          </a:bodyPr>
          <a:lstStyle/>
          <a:p>
            <a:pPr eaLnBrk="1" hangingPunct="1"/>
            <a:r>
              <a:rPr lang="es-ES" sz="2400" dirty="0"/>
              <a:t>El </a:t>
            </a:r>
            <a:r>
              <a:rPr lang="es-ES" sz="2400" b="1" dirty="0"/>
              <a:t>Yorkshire Sculpture Park</a:t>
            </a:r>
            <a:r>
              <a:rPr lang="es-ES" sz="2400" dirty="0"/>
              <a:t>  es una organización de arte al aire libre, que muestra obras de artistas del Reino Unido e internacionales, incluyendo en particular obras de  Henry Moore y Barbara Hepworth.</a:t>
            </a:r>
          </a:p>
          <a:p>
            <a:pPr eaLnBrk="1" hangingPunct="1"/>
            <a:r>
              <a:rPr lang="es-ES" sz="2400" dirty="0"/>
              <a:t>El parque está situado en el oeste de Bretton , Wakefield , en West Yorkshire , Inglaterra . </a:t>
            </a:r>
          </a:p>
          <a:p>
            <a:pPr eaLnBrk="1" hangingPunct="1"/>
            <a:r>
              <a:rPr lang="es-ES" sz="2400" dirty="0"/>
              <a:t>Los horarios de apertura son de temporada, pero "galería sin paredes '- que significa que tiene un programa de exposiciones temporales (aunque no siempre de forma regular), en lugar de la exhibición permanente como se ve en otros parques de esculturas del Reino Unido como Bosque Grizedale . </a:t>
            </a:r>
          </a:p>
        </p:txBody>
      </p:sp>
    </p:spTree>
    <p:extLst>
      <p:ext uri="{BB962C8B-B14F-4D97-AF65-F5344CB8AC3E}">
        <p14:creationId xmlns:p14="http://schemas.microsoft.com/office/powerpoint/2010/main" val="18807801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2 Marcador de contenido"/>
          <p:cNvSpPr>
            <a:spLocks noGrp="1"/>
          </p:cNvSpPr>
          <p:nvPr>
            <p:ph sz="quarter" idx="1"/>
          </p:nvPr>
        </p:nvSpPr>
        <p:spPr>
          <a:xfrm>
            <a:off x="914400" y="620713"/>
            <a:ext cx="6969968" cy="5399087"/>
          </a:xfrm>
        </p:spPr>
        <p:txBody>
          <a:bodyPr/>
          <a:lstStyle/>
          <a:p>
            <a:pPr eaLnBrk="1" hangingPunct="1"/>
            <a:r>
              <a:rPr lang="es-ES" sz="2400" dirty="0"/>
              <a:t> Fue el primer parque de esculturas  en el Reino Unido - a pesar de que se basa en las exposiciones temporales aire libre organizadas en los parques de Londres desde 1940 hasta 1970 por el Consejo de las Artes y London County Council (y más tarde Greater London Council) </a:t>
            </a:r>
            <a:r>
              <a:rPr lang="es-ES" dirty="0"/>
              <a:t>.</a:t>
            </a:r>
          </a:p>
        </p:txBody>
      </p:sp>
    </p:spTree>
    <p:extLst>
      <p:ext uri="{BB962C8B-B14F-4D97-AF65-F5344CB8AC3E}">
        <p14:creationId xmlns:p14="http://schemas.microsoft.com/office/powerpoint/2010/main" val="7988197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Yorkshire sculpture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9829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Yorkshire Sculpture Park.-3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49407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Yorkshire Sculpture Park.-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3746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Yorkshire Sculpture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9630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Yorkshire Sculpture Park.-2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3586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Yorkshire Sculpture Park.-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04096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Yorkshire sculpture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9430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Yorkshire Sculpture Park.-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225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Yorkshire sculpture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7879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Yorkshire Henry Moore piec reclingi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2776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Yorkshire.-Henry Moo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9670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Yorkshire.-Henry Moore .-reclining figu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5556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Yorkshire.-Henry Moore.-hill arche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6612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Yorkshire.-Henry Moore.-draped seated woma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2384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1869</Words>
  <Application>Microsoft Office PowerPoint</Application>
  <PresentationFormat>Presentación en pantalla (4:3)</PresentationFormat>
  <Paragraphs>82</Paragraphs>
  <Slides>130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130</vt:i4>
      </vt:variant>
    </vt:vector>
  </HeadingPairs>
  <TitlesOfParts>
    <vt:vector size="134" baseType="lpstr">
      <vt:lpstr>Century Schoolbook</vt:lpstr>
      <vt:lpstr>Wingdings</vt:lpstr>
      <vt:lpstr>Wingdings 2</vt:lpstr>
      <vt:lpstr>Default Theme</vt:lpstr>
      <vt:lpstr>EUROPA.-LA VUELTA AL MUNDO EN 885 JARDINES.-REINO UNIDO.- WEST MIDLANDS y WEST YORKSHIRE </vt:lpstr>
      <vt:lpstr>Birmingham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Wighwick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Winterbourne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WEST YORKSHIRE</vt:lpstr>
      <vt:lpstr>Bramhan Park</vt:lpstr>
      <vt:lpstr>Presentación de PowerPoint</vt:lpstr>
      <vt:lpstr>Presentación de PowerPoint</vt:lpstr>
      <vt:lpstr>Presentación de PowerPoint</vt:lpstr>
      <vt:lpstr>Presentación de PowerPoint</vt:lpstr>
      <vt:lpstr>Presentación de PowerPoint</vt:lpstr>
      <vt:lpstr>East Riddlesden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People´s Park Halifax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Harewood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Nostell Priory</vt:lpstr>
      <vt:lpstr>Presentación de PowerPoint</vt:lpstr>
      <vt:lpstr>Presentación de PowerPoint</vt:lpstr>
      <vt:lpstr>Presentación de PowerPoint</vt:lpstr>
      <vt:lpstr>Presentación de PowerPoint</vt:lpstr>
      <vt:lpstr>York Gate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Yorkshire Sculpture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2018-03-13T15:42:17Z</dcterms:modified>
</cp:coreProperties>
</file>