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the%2BPeto%2Bgarden%2Bwikipedia%26hl%3Des%26biw%3D1280%26bih%3D666%26prmd%3Dimvns&amp;rurl=translate.google.es&amp;sl=en&amp;u=http://en.wikipedia.org/wiki/Roman_Britain&amp;usg=ALkJrhjP4EbcfMV-g3e2BU0cI0E-fC19eQ"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upload.wikimedia.org/wikipedia/commons/8/81/Iford_Manor3.JPG"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upload.wikimedia.org/wikipedia/commons/6/68/Iford_Manor1.JPG"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upload.wikimedia.org/wikipedia/commons/0/0e/Iford_Manor2.JPG"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Wilton%2BHouse%2Bwiltshire%26hl%3Des%26sa%3DG%26prmd%3Dimvns&amp;rurl=translate.google.es&amp;sl=en&amp;u=http://en.wikipedia.org/wiki/Wilton_House&amp;usg=ALkJrhgprHVanfOrvpHg69BGynR22UBC2Q#cite_note-0"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880320"/>
          </a:xfrm>
        </p:spPr>
        <p:txBody>
          <a:bodyPr>
            <a:normAutofit fontScale="90000"/>
          </a:bodyPr>
          <a:lstStyle/>
          <a:p>
            <a:r>
              <a:rPr lang="es-ES" sz="3600" dirty="0"/>
              <a:t>EUROPA.-LA VUELTA AL MUNDO EN 885 JARDINES.-REINO UNIDO.-</a:t>
            </a:r>
            <a:br>
              <a:rPr lang="es-ES" sz="3600" dirty="0"/>
            </a:br>
            <a:r>
              <a:rPr lang="es-ES" sz="3600" dirty="0"/>
              <a:t>WILTSHIRE</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r>
              <a:rPr lang="it-IT" sz="2800" dirty="0"/>
              <a:t> </a:t>
            </a:r>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Avebury Manor Garden</a:t>
            </a:r>
          </a:p>
        </p:txBody>
      </p:sp>
      <p:sp>
        <p:nvSpPr>
          <p:cNvPr id="7171" name="2 Marcador de contenido"/>
          <p:cNvSpPr>
            <a:spLocks noGrp="1"/>
          </p:cNvSpPr>
          <p:nvPr>
            <p:ph sz="quarter" idx="1"/>
          </p:nvPr>
        </p:nvSpPr>
        <p:spPr/>
        <p:txBody>
          <a:bodyPr/>
          <a:lstStyle/>
          <a:p>
            <a:pPr eaLnBrk="1" hangingPunct="1"/>
            <a:r>
              <a:rPr lang="es-ES" sz="2400" b="1" dirty="0"/>
              <a:t>Avebury Manor &amp; Garden</a:t>
            </a:r>
            <a:r>
              <a:rPr lang="es-ES" sz="2400" dirty="0"/>
              <a:t> es un Fondo Nacional de la propiedad que consta de una casa señorial de principios del siglo XVI  y el jardín que lo rodea. </a:t>
            </a:r>
          </a:p>
          <a:p>
            <a:pPr eaLnBrk="1" hangingPunct="1"/>
            <a:r>
              <a:rPr lang="es-ES" sz="2400" dirty="0"/>
              <a:t>Avebury Manor y jardín está situado en Avebury , cerca de Marlborough , Wiltshire , Inglaterra . </a:t>
            </a:r>
          </a:p>
          <a:p>
            <a:pPr eaLnBrk="1" hangingPunct="1"/>
            <a:r>
              <a:rPr lang="es-ES" sz="2400" dirty="0"/>
              <a:t>La casa solariega es de propiedad privada ocupada, y una parte está abierta al público en general. </a:t>
            </a:r>
          </a:p>
          <a:p>
            <a:pPr eaLnBrk="1" hangingPunct="1"/>
            <a:r>
              <a:rPr lang="es-ES" sz="2400" dirty="0"/>
              <a:t>La casa fue arrendada y restaurada por Alejandro Keiller que tuvo un intenso interés en Avebury Henge a finales de 1930. </a:t>
            </a:r>
          </a:p>
        </p:txBody>
      </p:sp>
    </p:spTree>
    <p:extLst>
      <p:ext uri="{BB962C8B-B14F-4D97-AF65-F5344CB8AC3E}">
        <p14:creationId xmlns:p14="http://schemas.microsoft.com/office/powerpoint/2010/main" val="652194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p:txBody>
          <a:bodyPr/>
          <a:lstStyle/>
          <a:p>
            <a:pPr eaLnBrk="1" hangingPunct="1"/>
            <a:r>
              <a:rPr lang="es-ES" sz="2400" dirty="0"/>
              <a:t>El jardín fue completamente rediseñado en el siglo XX.</a:t>
            </a:r>
          </a:p>
          <a:p>
            <a:pPr eaLnBrk="1" hangingPunct="1"/>
            <a:r>
              <a:rPr lang="es-ES" sz="2400" dirty="0"/>
              <a:t>Los setos, jardines y otras plantas están contenidas dentro de las paredes verdes y recortados cuadros con la creación de numerosas "salas“ distintas. </a:t>
            </a:r>
          </a:p>
        </p:txBody>
      </p:sp>
    </p:spTree>
    <p:extLst>
      <p:ext uri="{BB962C8B-B14F-4D97-AF65-F5344CB8AC3E}">
        <p14:creationId xmlns:p14="http://schemas.microsoft.com/office/powerpoint/2010/main" val="954834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Avebury Manor Gardens.-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91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Avebury-142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20263" cy="728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208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Avebury Hom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45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Avebury Manor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461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vebury Manor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004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vebury Manor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815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hangingPunct="1"/>
            <a:r>
              <a:rPr lang="es-ES" dirty="0"/>
              <a:t>Bowood Gardens</a:t>
            </a:r>
          </a:p>
        </p:txBody>
      </p:sp>
      <p:sp>
        <p:nvSpPr>
          <p:cNvPr id="15363" name="2 Marcador de contenido"/>
          <p:cNvSpPr>
            <a:spLocks noGrp="1"/>
          </p:cNvSpPr>
          <p:nvPr>
            <p:ph sz="quarter" idx="1"/>
          </p:nvPr>
        </p:nvSpPr>
        <p:spPr>
          <a:xfrm>
            <a:off x="914400" y="1447800"/>
            <a:ext cx="7185992" cy="5149850"/>
          </a:xfrm>
        </p:spPr>
        <p:txBody>
          <a:bodyPr>
            <a:normAutofit lnSpcReduction="10000"/>
          </a:bodyPr>
          <a:lstStyle/>
          <a:p>
            <a:pPr eaLnBrk="1" hangingPunct="1"/>
            <a:r>
              <a:rPr lang="es-ES" sz="2400" b="1" dirty="0"/>
              <a:t>Bowood</a:t>
            </a:r>
            <a:r>
              <a:rPr lang="es-ES" sz="2400" dirty="0"/>
              <a:t> es una casa de campo con los interiores por Robert Adam y un jardín diseñado por Lancelot "Capability" Brown.</a:t>
            </a:r>
          </a:p>
          <a:p>
            <a:pPr eaLnBrk="1" hangingPunct="1"/>
            <a:r>
              <a:rPr lang="es-ES" sz="2400" dirty="0"/>
              <a:t>Se encuentra junto al pueblo de Derry Hill , a medio camino entre Calne y Chippenham , en Wiltshire , Inglaterra .</a:t>
            </a:r>
          </a:p>
          <a:p>
            <a:pPr eaLnBrk="1" hangingPunct="1"/>
            <a:r>
              <a:rPr lang="es-ES" sz="2400" dirty="0"/>
              <a:t>La mayor parte de la casa fue demolida en 1956 </a:t>
            </a:r>
          </a:p>
          <a:p>
            <a:pPr eaLnBrk="1" hangingPunct="1"/>
            <a:r>
              <a:rPr lang="es-ES" sz="2400" dirty="0"/>
              <a:t>Bowood es uno de los mejores parques de Capability Brown. Extendió un estanque en un lago grande y curvo.</a:t>
            </a:r>
          </a:p>
          <a:p>
            <a:pPr eaLnBrk="1" hangingPunct="1"/>
            <a:r>
              <a:rPr lang="es-ES" sz="2400" dirty="0"/>
              <a:t>Presentado más de (8 km ²) en la década de 1760, que sustituyó a un jardín de antes, más formal en las avenidas y áreas silvestres. </a:t>
            </a:r>
          </a:p>
        </p:txBody>
      </p:sp>
    </p:spTree>
    <p:extLst>
      <p:ext uri="{BB962C8B-B14F-4D97-AF65-F5344CB8AC3E}">
        <p14:creationId xmlns:p14="http://schemas.microsoft.com/office/powerpoint/2010/main" val="540954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04813"/>
            <a:ext cx="7185992" cy="6264275"/>
          </a:xfrm>
        </p:spPr>
        <p:txBody>
          <a:bodyPr/>
          <a:lstStyle/>
          <a:p>
            <a:pPr eaLnBrk="1" hangingPunct="1"/>
            <a:r>
              <a:rPr lang="es-ES" sz="2400" dirty="0"/>
              <a:t>El diseño de Brown incluye un lago sinuoso (casi 1 km de largo), con una suave pendiente de césped hacia abajo de la casa, y montones de árboles antiguos.</a:t>
            </a:r>
          </a:p>
          <a:p>
            <a:pPr eaLnBrk="1" hangingPunct="1"/>
            <a:r>
              <a:rPr lang="es-ES" sz="2400" dirty="0"/>
              <a:t>Brown plantó un jardín botánico de árboles raros en los lugares de paseo detrás del jardín amurallado, y estos se han añadido en el siglo XIX cuando se inició el pinar. </a:t>
            </a:r>
          </a:p>
          <a:p>
            <a:pPr eaLnBrk="1" hangingPunct="1"/>
            <a:r>
              <a:rPr lang="es-ES" sz="2400" dirty="0"/>
              <a:t>Fue en esta época que el Templo dórico,  locura situada originalmente por Brown en los lugares de paseo, se trasladó a su actual posición al lado del lago. En 1766, Lady Shelburne visitó el jardín de paisaje creado por Charles Hamilton en su finca de Painshill Park.</a:t>
            </a:r>
          </a:p>
          <a:p>
            <a:pPr eaLnBrk="1" hangingPunct="1"/>
            <a:r>
              <a:rPr lang="es-ES" sz="2400" dirty="0"/>
              <a:t>Hamilton se le pidió que mejorara la capacidad de Brown. </a:t>
            </a:r>
          </a:p>
        </p:txBody>
      </p:sp>
    </p:spTree>
    <p:extLst>
      <p:ext uri="{BB962C8B-B14F-4D97-AF65-F5344CB8AC3E}">
        <p14:creationId xmlns:p14="http://schemas.microsoft.com/office/powerpoint/2010/main" val="2067660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sz="2400" dirty="0"/>
              <a:t>Trabajo con Josías Lane, el mismo artesano cantero que había construido la nueva cascada y una gruta en Painshill Park, Hamilton agregó una cascada y gruta en el paisaje Bowood. </a:t>
            </a:r>
          </a:p>
          <a:p>
            <a:pPr eaLnBrk="1" hangingPunct="1"/>
            <a:r>
              <a:rPr lang="es-ES" sz="2400" dirty="0"/>
              <a:t>La gran terraza de jardines de estilo italiano en el frente sur de la casa fueron encargados por el tercer marqués. </a:t>
            </a:r>
          </a:p>
          <a:p>
            <a:pPr eaLnBrk="1" hangingPunct="1"/>
            <a:r>
              <a:rPr lang="es-ES" sz="2400" dirty="0"/>
              <a:t>La terraza superior, por Sir Robert Smirke , se completó en 1818, y el bajo de George Kennedy, se añadió en 1851. </a:t>
            </a:r>
          </a:p>
          <a:p>
            <a:pPr eaLnBrk="1" hangingPunct="1"/>
            <a:r>
              <a:rPr lang="es-ES" sz="2400" dirty="0"/>
              <a:t>Originalmente sembradas con cientos de miles de plantas anuales en diseños intrincados, los parterres hoy están plantados de forma  más simple.</a:t>
            </a:r>
          </a:p>
        </p:txBody>
      </p:sp>
    </p:spTree>
    <p:extLst>
      <p:ext uri="{BB962C8B-B14F-4D97-AF65-F5344CB8AC3E}">
        <p14:creationId xmlns:p14="http://schemas.microsoft.com/office/powerpoint/2010/main" val="2084472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Bowood Hous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44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owood Hous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617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owood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945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Imagen" descr="Bowood Hous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65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owood Hous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32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owood House.-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476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owood House.-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43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owood House.-U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45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Bowood House Gardens.-Wilt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999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owood House Gardens.-Wilt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717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owood House Gardens.-Wilt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484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owood House Gardens.-Wilt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244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owood House Gardens.-Wilt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72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owood_House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948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owood_House_2_(1)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321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pPr eaLnBrk="1" hangingPunct="1"/>
            <a:r>
              <a:rPr lang="es-ES" dirty="0"/>
              <a:t>Great Chalfield Manor</a:t>
            </a:r>
          </a:p>
        </p:txBody>
      </p:sp>
      <p:sp>
        <p:nvSpPr>
          <p:cNvPr id="33795" name="2 Marcador de contenido"/>
          <p:cNvSpPr>
            <a:spLocks noGrp="1"/>
          </p:cNvSpPr>
          <p:nvPr>
            <p:ph sz="quarter" idx="1"/>
          </p:nvPr>
        </p:nvSpPr>
        <p:spPr>
          <a:xfrm>
            <a:off x="914400" y="1700213"/>
            <a:ext cx="7113984" cy="4897139"/>
          </a:xfrm>
        </p:spPr>
        <p:txBody>
          <a:bodyPr>
            <a:normAutofit lnSpcReduction="10000"/>
          </a:bodyPr>
          <a:lstStyle/>
          <a:p>
            <a:pPr eaLnBrk="1" hangingPunct="1"/>
            <a:r>
              <a:rPr lang="es-ES" sz="2400" dirty="0"/>
              <a:t>Sería difícil encontrar una casa señorial medieval más bonita de Inglaterra que Gran Chalfield.</a:t>
            </a:r>
          </a:p>
          <a:p>
            <a:pPr eaLnBrk="1" hangingPunct="1"/>
            <a:r>
              <a:rPr lang="es-ES" sz="2400" dirty="0"/>
              <a:t> Situad en la tranquila zona rural de Wiltshire, y con siete hectáreas de jardines, esta antigua casa ha sobrevivido a los cinco siglos transcurridos desde su construcción y aparece tanto como lo hizo en el 1470, cuando fue comisionado por el propietario de Wiltshire, Thomas Tropnell.</a:t>
            </a:r>
          </a:p>
          <a:p>
            <a:pPr eaLnBrk="1" hangingPunct="1"/>
            <a:r>
              <a:rPr lang="es-ES" sz="2400" dirty="0"/>
              <a:t>Robert y Patsy Floyd, que gestionan la casa, jardines y granjas para el National Trust con un poco de ayuda de Molly y Ming.</a:t>
            </a:r>
          </a:p>
        </p:txBody>
      </p:sp>
    </p:spTree>
    <p:extLst>
      <p:ext uri="{BB962C8B-B14F-4D97-AF65-F5344CB8AC3E}">
        <p14:creationId xmlns:p14="http://schemas.microsoft.com/office/powerpoint/2010/main" val="1717243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00113" y="476250"/>
            <a:ext cx="7056263" cy="5614988"/>
          </a:xfrm>
        </p:spPr>
        <p:txBody>
          <a:bodyPr/>
          <a:lstStyle/>
          <a:p>
            <a:pPr eaLnBrk="1" hangingPunct="1"/>
            <a:r>
              <a:rPr lang="es-ES" sz="2400" dirty="0"/>
              <a:t>Esta mansión medieval se encuentra en un tranquilo entorno natural. </a:t>
            </a:r>
          </a:p>
          <a:p>
            <a:pPr eaLnBrk="1" hangingPunct="1"/>
            <a:r>
              <a:rPr lang="es-ES" sz="2400" dirty="0"/>
              <a:t>Cruzar el foso superior, los graneros de paso, puerta de entrada y la iglesia parroquial delicioso para disfrutar de buenos miradores y los soldados, grifos y el mono que adornan los tejados.</a:t>
            </a:r>
          </a:p>
          <a:p>
            <a:pPr eaLnBrk="1" hangingPunct="1"/>
            <a:r>
              <a:rPr lang="es-ES" sz="2400" dirty="0"/>
              <a:t>Los románticos jardines cuentan con terrazas, casas de topiaria, mirador, estanque de lirios, rosas etc… </a:t>
            </a:r>
          </a:p>
        </p:txBody>
      </p:sp>
    </p:spTree>
    <p:extLst>
      <p:ext uri="{BB962C8B-B14F-4D97-AF65-F5344CB8AC3E}">
        <p14:creationId xmlns:p14="http://schemas.microsoft.com/office/powerpoint/2010/main" val="637220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Great Chalfield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947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reat Chalfield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404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reat Chalfield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563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Great Chalfield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427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Great_chalfield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401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pPr eaLnBrk="1" hangingPunct="1"/>
            <a:r>
              <a:rPr lang="es-ES" dirty="0"/>
              <a:t>Heale Garden</a:t>
            </a:r>
          </a:p>
        </p:txBody>
      </p:sp>
      <p:sp>
        <p:nvSpPr>
          <p:cNvPr id="40963" name="3 Marcador de contenido"/>
          <p:cNvSpPr>
            <a:spLocks noGrp="1"/>
          </p:cNvSpPr>
          <p:nvPr>
            <p:ph sz="quarter" idx="1"/>
          </p:nvPr>
        </p:nvSpPr>
        <p:spPr>
          <a:xfrm>
            <a:off x="914400" y="1447800"/>
            <a:ext cx="7113984" cy="4789488"/>
          </a:xfrm>
        </p:spPr>
        <p:txBody>
          <a:bodyPr>
            <a:normAutofit lnSpcReduction="10000"/>
          </a:bodyPr>
          <a:lstStyle/>
          <a:p>
            <a:pPr eaLnBrk="1" hangingPunct="1"/>
            <a:r>
              <a:rPr lang="es-ES" sz="2400" dirty="0"/>
              <a:t>El edificio original es el extremo occidental de la casa y fue completado por Sir William Greene a su hija y su yerno en 1553 como regalo de bodas. </a:t>
            </a:r>
          </a:p>
          <a:p>
            <a:pPr eaLnBrk="1" hangingPunct="1"/>
            <a:r>
              <a:rPr lang="es-ES" sz="2400" dirty="0"/>
              <a:t>Carlos II se escondió allí durante seis noches a la espera de un barco para llegar a Shoreham. </a:t>
            </a:r>
          </a:p>
          <a:p>
            <a:pPr eaLnBrk="1" hangingPunct="1"/>
            <a:r>
              <a:rPr lang="es-ES" sz="2400" dirty="0"/>
              <a:t>Después de un incendio en 1835, el Honorable Louis Greville, tío abuelo del actual propietario la reconstruyo entera , excepto la superviviente ala Sureste. </a:t>
            </a:r>
            <a:br>
              <a:rPr lang="es-ES" sz="2400" dirty="0"/>
            </a:br>
            <a:r>
              <a:rPr lang="es-ES" sz="2400" dirty="0"/>
              <a:t>En 1996 Guy Rasch  de casado Frances  Rasch Hulse , el jardín privado de la familia entró en otra fase. </a:t>
            </a:r>
          </a:p>
        </p:txBody>
      </p:sp>
    </p:spTree>
    <p:extLst>
      <p:ext uri="{BB962C8B-B14F-4D97-AF65-F5344CB8AC3E}">
        <p14:creationId xmlns:p14="http://schemas.microsoft.com/office/powerpoint/2010/main" val="3259475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620713"/>
            <a:ext cx="7041976" cy="5976639"/>
          </a:xfrm>
        </p:spPr>
        <p:txBody>
          <a:bodyPr>
            <a:normAutofit fontScale="92500"/>
          </a:bodyPr>
          <a:lstStyle/>
          <a:p>
            <a:pPr eaLnBrk="1" hangingPunct="1"/>
            <a:r>
              <a:rPr lang="es-ES" sz="2400" dirty="0"/>
              <a:t>Este legado único y maravilloso fue creado por Lady Anne Rasch durante los últimos 35 años hasta su muerte en 1995.. Frances, con el beneficio de algunos jardineros notables de su propia familia, se ha decidido a traer una nueva perspectiva para el jardín con la introducción de un moderno diseño, color y estilo.</a:t>
            </a:r>
          </a:p>
          <a:p>
            <a:pPr eaLnBrk="1" hangingPunct="1"/>
            <a:r>
              <a:rPr lang="es-ES" sz="2400" dirty="0"/>
              <a:t>La visita a este jardín de ocho hectáreas es como descubrir   de sorpresa e interés entre los acuerdos de confusión y de hacinamiento de flores y arbustos que se llenan y desbordando los parterres.</a:t>
            </a:r>
          </a:p>
          <a:p>
            <a:pPr eaLnBrk="1" hangingPunct="1"/>
            <a:r>
              <a:rPr lang="es-ES" sz="2400" dirty="0"/>
              <a:t> En la parte inferior del jardín hay un  túnel con una gran variedad de plantas trepadoras crecidos alerces o postes de ceniza y entrelazados por los caminos. </a:t>
            </a:r>
            <a:br>
              <a:rPr lang="es-ES" sz="2400" dirty="0"/>
            </a:br>
            <a:endParaRPr lang="es-ES" sz="2400" dirty="0"/>
          </a:p>
        </p:txBody>
      </p:sp>
    </p:spTree>
    <p:extLst>
      <p:ext uri="{BB962C8B-B14F-4D97-AF65-F5344CB8AC3E}">
        <p14:creationId xmlns:p14="http://schemas.microsoft.com/office/powerpoint/2010/main" val="2915684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0" y="404813"/>
            <a:ext cx="7113984" cy="6120531"/>
          </a:xfrm>
        </p:spPr>
        <p:txBody>
          <a:bodyPr>
            <a:normAutofit lnSpcReduction="10000"/>
          </a:bodyPr>
          <a:lstStyle/>
          <a:p>
            <a:pPr eaLnBrk="1" hangingPunct="1"/>
            <a:r>
              <a:rPr lang="es-ES" sz="2400" dirty="0"/>
              <a:t>Vitis coignetiae  con vino de bayas, aureum jasminum y la rosa "Felicidad et Perpetue  ', mientras que en un lado del túnel inferior, Vitis púrpura compite con la insuperable rosa antigua," Easlea Golden Rambler”. </a:t>
            </a:r>
          </a:p>
          <a:p>
            <a:pPr eaLnBrk="1" hangingPunct="1"/>
            <a:r>
              <a:rPr lang="es-ES" sz="2400" dirty="0"/>
              <a:t>En la esquina noreste del jardín, que se basa en planes elaborados Louis Greville por Harold Peto en 1910, se plantó en el estilo de la época con plantas herbáceas muy formal y un túnel de higueras. </a:t>
            </a:r>
            <a:br>
              <a:rPr lang="es-ES" sz="2400" dirty="0"/>
            </a:br>
            <a:r>
              <a:rPr lang="es-ES" sz="2400" dirty="0"/>
              <a:t>El jardín tiene un estanque de peces  que se enfrenta a una pequeña cascada de agua de una compañía a otra. </a:t>
            </a:r>
          </a:p>
          <a:p>
            <a:pPr eaLnBrk="1" hangingPunct="1"/>
            <a:r>
              <a:rPr lang="es-ES" sz="2400" dirty="0"/>
              <a:t>Los jardines son tranquilos y dan interesantes puntos de vista, así como notas de  color a los visitantes. </a:t>
            </a:r>
            <a:br>
              <a:rPr lang="es-ES" sz="2400" dirty="0"/>
            </a:br>
            <a:endParaRPr lang="es-ES" sz="2400" dirty="0"/>
          </a:p>
        </p:txBody>
      </p:sp>
    </p:spTree>
    <p:extLst>
      <p:ext uri="{BB962C8B-B14F-4D97-AF65-F5344CB8AC3E}">
        <p14:creationId xmlns:p14="http://schemas.microsoft.com/office/powerpoint/2010/main" val="2138984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Heale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265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Heale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806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Heale4-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597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Heale3-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493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Heale Garden.-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540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Heale House Garden.-Wilt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652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Heal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4056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Heal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459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Heale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6520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eale Garden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911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eale House Garden.-Wilt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089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eale Gardens.-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604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Heale Gardens.-a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504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Heale Gardens.-Tea House.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772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eale House Garden.-Wilt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4560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eale  Gardens.-Nikko Brid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979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eale House Garden.-Wilt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560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Heale House Garden.-Wilt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2918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Heale_house_garden_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957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Título"/>
          <p:cNvSpPr>
            <a:spLocks noGrp="1"/>
          </p:cNvSpPr>
          <p:nvPr>
            <p:ph type="title"/>
          </p:nvPr>
        </p:nvSpPr>
        <p:spPr/>
        <p:txBody>
          <a:bodyPr/>
          <a:lstStyle/>
          <a:p>
            <a:pPr eaLnBrk="1" hangingPunct="1"/>
            <a:r>
              <a:rPr lang="es-ES" dirty="0"/>
              <a:t>The Court Garden</a:t>
            </a:r>
          </a:p>
        </p:txBody>
      </p:sp>
      <p:sp>
        <p:nvSpPr>
          <p:cNvPr id="63491" name="2 Marcador de contenido"/>
          <p:cNvSpPr>
            <a:spLocks noGrp="1"/>
          </p:cNvSpPr>
          <p:nvPr>
            <p:ph sz="quarter" idx="1"/>
          </p:nvPr>
        </p:nvSpPr>
        <p:spPr/>
        <p:txBody>
          <a:bodyPr/>
          <a:lstStyle/>
          <a:p>
            <a:pPr eaLnBrk="1" hangingPunct="1"/>
            <a:r>
              <a:rPr lang="es-ES" sz="2400" dirty="0"/>
              <a:t>Una casa del siglo XVIII, en piedra de Bath, con un arte del siglo XX y jardín de Artesanía. </a:t>
            </a:r>
          </a:p>
          <a:p>
            <a:pPr eaLnBrk="1" hangingPunct="1"/>
            <a:r>
              <a:rPr lang="es-ES" sz="2400" dirty="0"/>
              <a:t>The Court Garden tiene terrazas, senderos de piedra, setos, estanques de lirios, pantanos y jardines frutales. </a:t>
            </a:r>
          </a:p>
          <a:p>
            <a:pPr eaLnBrk="1" hangingPunct="1"/>
            <a:r>
              <a:rPr lang="es-ES" dirty="0"/>
              <a:t>Los s</a:t>
            </a:r>
            <a:r>
              <a:rPr lang="es-ES" sz="2400" dirty="0"/>
              <a:t>etos dividen el jardín en habitaciones separadas, con mezclas en fronteras y herbáceas en las gamas de colores temáticos. </a:t>
            </a:r>
          </a:p>
          <a:p>
            <a:pPr eaLnBrk="1" hangingPunct="1"/>
            <a:r>
              <a:rPr lang="es-ES" sz="2400" dirty="0"/>
              <a:t>Hay un arboreto de tres hectáreas con tulipanes naturalizados que rodean los jardines. </a:t>
            </a:r>
            <a:br>
              <a:rPr lang="es-ES" sz="2400" dirty="0"/>
            </a:br>
            <a:br>
              <a:rPr lang="es-ES" dirty="0"/>
            </a:br>
            <a:endParaRPr lang="es-ES" dirty="0"/>
          </a:p>
        </p:txBody>
      </p:sp>
    </p:spTree>
    <p:extLst>
      <p:ext uri="{BB962C8B-B14F-4D97-AF65-F5344CB8AC3E}">
        <p14:creationId xmlns:p14="http://schemas.microsoft.com/office/powerpoint/2010/main" val="745280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The Court 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311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The Cour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1423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The Courts Garden.-Wilt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044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2 Imagen" descr="The Courts Garden.-Wiltshire..-Ifnor Mano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927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The Courts Garden.-Wilt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04444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dirty="0"/>
              <a:t>Iford Manor Gardens</a:t>
            </a:r>
          </a:p>
        </p:txBody>
      </p:sp>
      <p:sp>
        <p:nvSpPr>
          <p:cNvPr id="69635" name="2 Marcador de contenido"/>
          <p:cNvSpPr>
            <a:spLocks noGrp="1"/>
          </p:cNvSpPr>
          <p:nvPr>
            <p:ph sz="quarter" idx="1"/>
          </p:nvPr>
        </p:nvSpPr>
        <p:spPr/>
        <p:txBody>
          <a:bodyPr/>
          <a:lstStyle/>
          <a:p>
            <a:pPr eaLnBrk="1" hangingPunct="1"/>
            <a:r>
              <a:rPr lang="es-ES" sz="2400" b="1" dirty="0"/>
              <a:t>Iford Manor</a:t>
            </a:r>
            <a:r>
              <a:rPr lang="es-ES" sz="2400" dirty="0"/>
              <a:t>  en Wiltshire se encuentra en las empinadas laderas de la valle de Frome , que se ha ocupado desde </a:t>
            </a:r>
            <a:r>
              <a:rPr lang="es-ES" sz="2400" dirty="0">
                <a:hlinkClick r:id="rId2" tooltip="Gran Bretaña romana"/>
              </a:rPr>
              <a:t>Roma</a:t>
            </a:r>
            <a:r>
              <a:rPr lang="es-ES" sz="2400" dirty="0"/>
              <a:t>  varias veces. </a:t>
            </a:r>
          </a:p>
          <a:p>
            <a:pPr eaLnBrk="1" hangingPunct="1"/>
            <a:r>
              <a:rPr lang="es-ES" sz="2400" dirty="0"/>
              <a:t>La casa es medieval en su origen, la clásica fachada  ha sido añadida en el siglo XVIII, cuando los bosques que cuelgan por encima del jardín se plantaron.</a:t>
            </a:r>
          </a:p>
          <a:p>
            <a:pPr eaLnBrk="1" hangingPunct="1"/>
            <a:r>
              <a:rPr lang="es-ES" sz="2400" dirty="0"/>
              <a:t>Iford es mejor conocido por sus jardines de grado I a nivel internacional en la lista, diseñada durante la primera parte del siglo XX por el  arquitecto Harold Peto </a:t>
            </a:r>
            <a:r>
              <a:rPr lang="es-ES" dirty="0"/>
              <a:t>. </a:t>
            </a:r>
          </a:p>
        </p:txBody>
      </p:sp>
    </p:spTree>
    <p:extLst>
      <p:ext uri="{BB962C8B-B14F-4D97-AF65-F5344CB8AC3E}">
        <p14:creationId xmlns:p14="http://schemas.microsoft.com/office/powerpoint/2010/main" val="35066473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Vivió en Iford desde 1899 hasta su muerte en 1933, tiempo durante el cual construyó una extensa colección de artefactos, que trajo de sus viajes al extranjero. </a:t>
            </a:r>
          </a:p>
          <a:p>
            <a:pPr eaLnBrk="1" hangingPunct="1"/>
            <a:r>
              <a:rPr lang="es-ES" sz="2400" dirty="0"/>
              <a:t>Su gran amor del estilo italiano es claramente evidente en Iford, donde las flores ocupan un lugar subordinado entre los elementos más estructurales de setos de ciprés, estatuas, paseos amplios y piscinas. </a:t>
            </a:r>
          </a:p>
          <a:p>
            <a:pPr eaLnBrk="1" hangingPunct="1"/>
            <a:r>
              <a:rPr lang="es-ES" sz="2400" dirty="0"/>
              <a:t>Un número de plantas de interés particular se puede encontrar en Iford: estándar </a:t>
            </a:r>
            <a:r>
              <a:rPr lang="es-ES" sz="2400" i="1" dirty="0"/>
              <a:t>Wisteria sinensis</a:t>
            </a:r>
            <a:r>
              <a:rPr lang="es-ES" sz="2400" dirty="0"/>
              <a:t> flores en gran parte del frente de la casa y los vuelos de los pasos que une las terrazas (particularmente </a:t>
            </a:r>
            <a:r>
              <a:rPr lang="es-ES" dirty="0"/>
              <a:t>espectacular</a:t>
            </a:r>
            <a:r>
              <a:rPr lang="es-ES" sz="2400" dirty="0"/>
              <a:t> a finales de mayo). </a:t>
            </a:r>
          </a:p>
          <a:p>
            <a:pPr eaLnBrk="1" hangingPunct="1"/>
            <a:endParaRPr lang="es-ES" dirty="0"/>
          </a:p>
        </p:txBody>
      </p:sp>
    </p:spTree>
    <p:extLst>
      <p:ext uri="{BB962C8B-B14F-4D97-AF65-F5344CB8AC3E}">
        <p14:creationId xmlns:p14="http://schemas.microsoft.com/office/powerpoint/2010/main" val="1414016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692150"/>
            <a:ext cx="6969968" cy="5327650"/>
          </a:xfrm>
        </p:spPr>
        <p:txBody>
          <a:bodyPr>
            <a:normAutofit lnSpcReduction="10000"/>
          </a:bodyPr>
          <a:lstStyle/>
          <a:p>
            <a:pPr eaLnBrk="1" hangingPunct="1"/>
            <a:r>
              <a:rPr lang="es-ES" sz="2400" i="1" dirty="0"/>
              <a:t>Phillyria latifolia, Buxus sempervirens</a:t>
            </a:r>
            <a:r>
              <a:rPr lang="es-ES" sz="2400" dirty="0"/>
              <a:t> crece en árboles silvestres forma en el bosque por encima de la casa y se utiliza ampliamente en los jardines como planta estructural, </a:t>
            </a:r>
            <a:r>
              <a:rPr lang="es-ES" sz="2400" i="1" dirty="0"/>
              <a:t>Cupressus sempervirens, Hemerocallis citrina,</a:t>
            </a:r>
            <a:r>
              <a:rPr lang="es-ES" sz="2400" dirty="0"/>
              <a:t> el aroma del día lirio, lirios Martagon naturalizados.</a:t>
            </a:r>
          </a:p>
          <a:p>
            <a:pPr eaLnBrk="1" hangingPunct="1"/>
            <a:r>
              <a:rPr lang="es-ES" sz="2400" dirty="0"/>
              <a:t>Además de su plantación y el trabajo estructural, Peto también creó un claustro , su "guarida de la Paz antigua", donde se muestran muchos de sus tesoros. </a:t>
            </a:r>
          </a:p>
          <a:p>
            <a:pPr eaLnBrk="1" hangingPunct="1"/>
            <a:r>
              <a:rPr lang="es-ES" sz="2400" dirty="0"/>
              <a:t>Hoy en día este edificio se utiliza como un lugar íntimo para la ópera y otros eventos musicales. </a:t>
            </a:r>
          </a:p>
          <a:p>
            <a:pPr eaLnBrk="1" hangingPunct="1"/>
            <a:endParaRPr lang="es-ES" dirty="0"/>
          </a:p>
        </p:txBody>
      </p:sp>
    </p:spTree>
    <p:extLst>
      <p:ext uri="{BB962C8B-B14F-4D97-AF65-F5344CB8AC3E}">
        <p14:creationId xmlns:p14="http://schemas.microsoft.com/office/powerpoint/2010/main" val="26480429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Archivo: Iford Manor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1863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Archivo: Iford Manor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521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Archivo: Iford Manor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8973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Iford1Gardens.jpg"/>
          <p:cNvPicPr>
            <a:picLocks noChangeAspect="1"/>
          </p:cNvPicPr>
          <p:nvPr/>
        </p:nvPicPr>
        <p:blipFill>
          <a:blip r:embed="rId2">
            <a:extLst>
              <a:ext uri="{28A0092B-C50C-407E-A947-70E740481C1C}">
                <a14:useLocalDpi xmlns:a14="http://schemas.microsoft.com/office/drawing/2010/main" val="0"/>
              </a:ext>
            </a:extLst>
          </a:blip>
          <a:srcRect r="4326"/>
          <a:stretch>
            <a:fillRect/>
          </a:stretch>
        </p:blipFill>
        <p:spPr bwMode="auto">
          <a:xfrm>
            <a:off x="0" y="0"/>
            <a:ext cx="8748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9040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Iford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12313" cy="746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5050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Iford3.jpg"/>
          <p:cNvPicPr>
            <a:picLocks noChangeAspect="1"/>
          </p:cNvPicPr>
          <p:nvPr/>
        </p:nvPicPr>
        <p:blipFill>
          <a:blip r:embed="rId2">
            <a:extLst>
              <a:ext uri="{28A0092B-C50C-407E-A947-70E740481C1C}">
                <a14:useLocalDpi xmlns:a14="http://schemas.microsoft.com/office/drawing/2010/main" val="0"/>
              </a:ext>
            </a:extLst>
          </a:blip>
          <a:srcRect r="3539"/>
          <a:stretch>
            <a:fillRect/>
          </a:stretch>
        </p:blipFill>
        <p:spPr bwMode="auto">
          <a:xfrm>
            <a:off x="0" y="0"/>
            <a:ext cx="8820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3632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The Peto Gardens.-Wilt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0043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iFORD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191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Iford%20Manor1%20by%20neosnap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9375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Iford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8320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Iford-Manor-Peto-Garden-Great-Terrace-Wol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3153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iLFORD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502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The Peto Gardens.-Wilt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4760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The Peto Gardens.-Wilt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49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2 Imagen" descr="The Peto Gardens.-Wilt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5157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Título"/>
          <p:cNvSpPr>
            <a:spLocks noGrp="1"/>
          </p:cNvSpPr>
          <p:nvPr>
            <p:ph type="title"/>
          </p:nvPr>
        </p:nvSpPr>
        <p:spPr/>
        <p:txBody>
          <a:bodyPr/>
          <a:lstStyle/>
          <a:p>
            <a:pPr eaLnBrk="1" hangingPunct="1"/>
            <a:r>
              <a:rPr lang="es-ES" dirty="0"/>
              <a:t>Wilton House</a:t>
            </a:r>
          </a:p>
        </p:txBody>
      </p:sp>
      <p:sp>
        <p:nvSpPr>
          <p:cNvPr id="87043" name="3 Marcador de contenido"/>
          <p:cNvSpPr>
            <a:spLocks noGrp="1"/>
          </p:cNvSpPr>
          <p:nvPr>
            <p:ph sz="quarter" idx="1"/>
          </p:nvPr>
        </p:nvSpPr>
        <p:spPr/>
        <p:txBody>
          <a:bodyPr/>
          <a:lstStyle/>
          <a:p>
            <a:pPr eaLnBrk="1" hangingPunct="1"/>
            <a:r>
              <a:rPr lang="es-ES" b="1" dirty="0"/>
              <a:t>Wilton House</a:t>
            </a:r>
            <a:r>
              <a:rPr lang="es-ES" dirty="0"/>
              <a:t> es una casa de campo situada en Wilton cerca de Salisbury , en Wiltshire .</a:t>
            </a:r>
          </a:p>
          <a:p>
            <a:pPr eaLnBrk="1" hangingPunct="1"/>
            <a:r>
              <a:rPr lang="es-ES" dirty="0"/>
              <a:t>Ha sido la casa de campo de los condes de Pembroke desde hace más de 400 años. </a:t>
            </a:r>
          </a:p>
          <a:p>
            <a:pPr eaLnBrk="1" hangingPunct="1"/>
            <a:r>
              <a:rPr lang="es-ES" dirty="0"/>
              <a:t>La construcción registró por primera vez en el sitio de Wilton House fue un convento fundado por el rey Egbert alrededor de 871. </a:t>
            </a:r>
          </a:p>
          <a:p>
            <a:pPr eaLnBrk="1" hangingPunct="1"/>
            <a:r>
              <a:rPr lang="es-ES" dirty="0"/>
              <a:t>Más tarde, este convento, debido a la munificencia del rey Alfredo , se le concedió tierras y casas solariegas hasta que se hizo rico y poderoso. </a:t>
            </a:r>
          </a:p>
        </p:txBody>
      </p:sp>
    </p:spTree>
    <p:extLst>
      <p:ext uri="{BB962C8B-B14F-4D97-AF65-F5344CB8AC3E}">
        <p14:creationId xmlns:p14="http://schemas.microsoft.com/office/powerpoint/2010/main" val="17862859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476250"/>
            <a:ext cx="6969968" cy="5543550"/>
          </a:xfrm>
        </p:spPr>
        <p:txBody>
          <a:bodyPr>
            <a:normAutofit lnSpcReduction="10000"/>
          </a:bodyPr>
          <a:lstStyle/>
          <a:p>
            <a:pPr eaLnBrk="1" hangingPunct="1"/>
            <a:r>
              <a:rPr lang="es-ES" sz="2400" dirty="0"/>
              <a:t>Sin embargo, en el momento que la abadia Wilton  fue disuelta durante la disolución de los monasterios por el rey Enrique VIII de Inglaterra , su prosperidad ya estaba en decadencia - tras la toma de la abadía, el rey Enrique se presentó y las posesiones de William Herbert, conde primero de Pembroke (en la creación de 1551) en c.1544. </a:t>
            </a:r>
          </a:p>
          <a:p>
            <a:pPr eaLnBrk="1" hangingPunct="1"/>
            <a:r>
              <a:rPr lang="es-ES" sz="2400" dirty="0"/>
              <a:t>La casa es famosa por sus jardines - Isaac de Caus inició un proyecto con el paisaje en 1632, por la que se fuera uno de los primeros parterres franceses visto en Inglaterra. </a:t>
            </a:r>
          </a:p>
          <a:p>
            <a:pPr eaLnBrk="1" hangingPunct="1"/>
            <a:r>
              <a:rPr lang="es-ES" sz="2400" dirty="0"/>
              <a:t>Un grabado de él jardin fue muy influyente después de la restauración real en 1660, cuando los grandes jardines comenzaron a hacerse de nuevo.</a:t>
            </a:r>
          </a:p>
        </p:txBody>
      </p:sp>
    </p:spTree>
    <p:extLst>
      <p:ext uri="{BB962C8B-B14F-4D97-AF65-F5344CB8AC3E}">
        <p14:creationId xmlns:p14="http://schemas.microsoft.com/office/powerpoint/2010/main" val="40323905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sz="2400" dirty="0"/>
              <a:t>Los jardines originales incluían una gruta y el agua. </a:t>
            </a:r>
          </a:p>
          <a:p>
            <a:pPr eaLnBrk="1" hangingPunct="1"/>
            <a:r>
              <a:rPr lang="es-ES" sz="2400" dirty="0"/>
              <a:t>Más tarde, cuando el parterre había sido sustituido por el césped, el Puente de Palladio sobre el pequeño río Nadder fue diseñado por el 9no conde , uno de los "condes arquitecto", con Roger Morris (1736 / 7). </a:t>
            </a:r>
          </a:p>
          <a:p>
            <a:pPr eaLnBrk="1" hangingPunct="1"/>
            <a:r>
              <a:rPr lang="es-ES" sz="2400" dirty="0"/>
              <a:t>Una copia del mismo fue erigido en el jardín muy visitado de Stowe , en Buckinghamshire , y tres más fueron construidos, en Prior Park , Bath , Hagley y Amesbury . </a:t>
            </a:r>
          </a:p>
          <a:p>
            <a:pPr eaLnBrk="1" hangingPunct="1"/>
            <a:r>
              <a:rPr lang="es-ES" sz="2400" dirty="0"/>
              <a:t>La emperatriz Catalina la Grande encargó a otra copia, conocido como Puente de Mármol , que se creará en el parque natural de Tsarskoye Selo .</a:t>
            </a:r>
          </a:p>
        </p:txBody>
      </p:sp>
    </p:spTree>
    <p:extLst>
      <p:ext uri="{BB962C8B-B14F-4D97-AF65-F5344CB8AC3E}">
        <p14:creationId xmlns:p14="http://schemas.microsoft.com/office/powerpoint/2010/main" val="4349082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sz="quarter" idx="1"/>
          </p:nvPr>
        </p:nvSpPr>
        <p:spPr>
          <a:xfrm>
            <a:off x="914400" y="404813"/>
            <a:ext cx="6969968" cy="5614987"/>
          </a:xfrm>
        </p:spPr>
        <p:txBody>
          <a:bodyPr>
            <a:normAutofit lnSpcReduction="10000"/>
          </a:bodyPr>
          <a:lstStyle/>
          <a:p>
            <a:pPr eaLnBrk="1" hangingPunct="1"/>
            <a:r>
              <a:rPr lang="es-ES" sz="2400" dirty="0"/>
              <a:t>En el siglo XX el 17º conde tenía un jardín creado en el patio de entrada de Wyatt, en memoria de su padre, el 16º conde  .</a:t>
            </a:r>
          </a:p>
          <a:p>
            <a:pPr eaLnBrk="1" hangingPunct="1"/>
            <a:r>
              <a:rPr lang="es-ES" sz="2400" dirty="0"/>
              <a:t> Este jardín rodeado de árboles pleached, con plantas herbáceas alrededor de una fuente central, ha hecho mucho para mejorar y suavizar la severidad de la estación de servicio. </a:t>
            </a:r>
          </a:p>
          <a:p>
            <a:pPr eaLnBrk="1" hangingPunct="1"/>
            <a:r>
              <a:rPr lang="es-ES" sz="2400" dirty="0"/>
              <a:t>Para los más pequeños hay un parque de aventuras con barcos, trampolín swing, y cuerdas de escalada. </a:t>
            </a:r>
          </a:p>
          <a:p>
            <a:pPr eaLnBrk="1" hangingPunct="1"/>
            <a:r>
              <a:rPr lang="es-ES" sz="2400" dirty="0"/>
              <a:t>El parque incluye una área que antes ocupaba gran parte del pueblo de Fugglestone , que fue eliminada, incluyendo el sitio de un hospital medieval  de leprosos, llamado el Hospital de St Giles. </a:t>
            </a:r>
            <a:r>
              <a:rPr lang="es-ES" sz="2400" baseline="30000" dirty="0">
                <a:hlinkClick r:id="rId2"/>
              </a:rPr>
              <a:t>[1]</a:t>
            </a:r>
            <a:r>
              <a:rPr lang="es-ES" sz="2400" dirty="0"/>
              <a:t> </a:t>
            </a:r>
          </a:p>
          <a:p>
            <a:pPr eaLnBrk="1" hangingPunct="1"/>
            <a:endParaRPr lang="es-ES" dirty="0"/>
          </a:p>
        </p:txBody>
      </p:sp>
    </p:spTree>
    <p:extLst>
      <p:ext uri="{BB962C8B-B14F-4D97-AF65-F5344CB8AC3E}">
        <p14:creationId xmlns:p14="http://schemas.microsoft.com/office/powerpoint/2010/main" val="7979446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Wilton_Estate_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2052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Wilton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9731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Wilton_house_garden.-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4247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Wilton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1945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Wilton House Gardens.-s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379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Wilton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5262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Wilton Hopuse.-s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3920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Wilton House East Fro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6551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Wilton_House_Garden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658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TotalTime>
  <Words>1765</Words>
  <Application>Microsoft Office PowerPoint</Application>
  <PresentationFormat>Presentación en pantalla (4:3)</PresentationFormat>
  <Paragraphs>73</Paragraphs>
  <Slides>92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92</vt:i4>
      </vt:variant>
    </vt:vector>
  </HeadingPairs>
  <TitlesOfParts>
    <vt:vector size="96" baseType="lpstr">
      <vt:lpstr>Century Schoolbook</vt:lpstr>
      <vt:lpstr>Wingdings</vt:lpstr>
      <vt:lpstr>Wingdings 2</vt:lpstr>
      <vt:lpstr>Default Theme</vt:lpstr>
      <vt:lpstr>EUROPA.-LA VUELTA AL MUNDO EN 885 JARDINES.-REINO UNIDO.- WILTSHIRE </vt:lpstr>
      <vt:lpstr>Avebury Manor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Bowood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Great Chalfield Manor</vt:lpstr>
      <vt:lpstr>Presentación de PowerPoint</vt:lpstr>
      <vt:lpstr>Presentación de PowerPoint</vt:lpstr>
      <vt:lpstr>Presentación de PowerPoint</vt:lpstr>
      <vt:lpstr>Presentación de PowerPoint</vt:lpstr>
      <vt:lpstr>Presentación de PowerPoint</vt:lpstr>
      <vt:lpstr>Presentación de PowerPoint</vt:lpstr>
      <vt:lpstr>Heale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Court Garden</vt:lpstr>
      <vt:lpstr>Presentación de PowerPoint</vt:lpstr>
      <vt:lpstr>Presentación de PowerPoint</vt:lpstr>
      <vt:lpstr>Presentación de PowerPoint</vt:lpstr>
      <vt:lpstr>Presentación de PowerPoint</vt:lpstr>
      <vt:lpstr>Presentación de PowerPoint</vt:lpstr>
      <vt:lpstr>Iford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Wilton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10</cp:revision>
  <dcterms:created xsi:type="dcterms:W3CDTF">2013-09-08T06:06:48Z</dcterms:created>
  <dcterms:modified xsi:type="dcterms:W3CDTF">2018-03-09T08:00:53Z</dcterms:modified>
</cp:coreProperties>
</file>