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7"/>
  </p:notesMasterIdLst>
  <p:sldIdLst>
    <p:sldId id="256" r:id="rId2"/>
    <p:sldId id="257" r:id="rId3"/>
    <p:sldId id="258" r:id="rId4"/>
    <p:sldId id="259" r:id="rId5"/>
    <p:sldId id="260" r:id="rId6"/>
    <p:sldId id="412" r:id="rId7"/>
    <p:sldId id="261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66513-F6FE-45B6-8709-94E85AFA6F2B}" type="datetimeFigureOut">
              <a:rPr lang="es-ES" smtClean="0"/>
              <a:t>09/03/2018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B6DE8-4B62-4706-B614-9CB872EF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215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West Gate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5CA6A3BC-89A2-4BA1-AFD2-4BABD57D97D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Entrada a la Palm House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C56769AC-D3E7-4A7A-8A3B-7EB9D67A6B62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Palm House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53925072-45B7-440D-A343-973F9CCD949F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13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East Gate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2F7E44F1-861E-4920-9A2F-0F09F5D6A95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East Gate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6CEC6268-088C-4527-AA1C-FBE22495C48D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Interior de Palm House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6DD949C6-C7AA-4057-9D23-10613CCE8974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16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Mediteranean Conservatory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670A37B7-CAE3-4C41-9F5A-7BC4AA34FEA9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31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Plantas alpinas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30AD30EA-E5C1-4ECB-87D9-40C84189C3D6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34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Plantas alpinas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304D87F1-7B95-49E4-A7AB-430274A8660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35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Araucaria araucana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FC29AEBF-E4A5-4863-8F4D-8973E98F7C00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36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Conservatory.-Arid areas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B8B90011-D3E9-4C6E-BA60-507297EC8753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37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Plantas de China.-Primulas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44950BF6-83EE-41AA-899C-6E4BF95EBAF2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50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Carnivorous plants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DFD94369-D717-43FB-BC6C-E4DD76E745DC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54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Plantas carnivoras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5B5461BE-8A36-48C0-86E9-978B73A068D3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55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Acalypha hispida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C7464B6D-A839-4130-A6B7-3555933D288D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60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Ginger spec.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A8BE73C3-8CE0-4FE6-995F-CF1CBFD5C34E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61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Allamanda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E252B6CB-3B3A-4215-A560-F9066D82876F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62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Fern Conservatory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B174AB4B-3385-4C72-A86F-84099AA37301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63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Fern Conservatory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341FFCD4-1D91-4B66-92C0-50C87D41A6C8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Mediterranean Conservatory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0DECF40C-C396-46CE-A032-EFFA54D6EA79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Fern Conservatory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0ABAA589-4B67-4BBF-846E-1B2123C52CD3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66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Fern Conservatory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6F6115F1-5E8F-44B0-AEFD-9FBC26B1395E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67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Conservatory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69C26C53-F575-4D4C-A02F-7BDFA51AF320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70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08B3FFF0-1BD7-4462-A1D6-4A83BCE1890D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74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Betula pendula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95DE4F58-396D-4980-9144-1F823FB5B76F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76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Plantas de China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2ABA3DFD-2FEF-48B6-A04A-2A106CF7F054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77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Plantas de China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DF3E5A86-4079-4941-B41A-09DE57FD0515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78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Pet Garden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CD8FAA4E-84B9-4EC5-BDEB-51001D5431C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79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Pet garden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74D58CF8-E83D-40A5-9FCC-F5A12955E76E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80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Pet Garden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6BECEC81-A08E-4AB1-9725-F20F39243F12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81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Queen´s Garden._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DA5CBFC1-43B5-4B2D-9F58-68E9527854A0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88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Liriodendron tulipifera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B50AF04B-4A51-4995-96DC-2643AF578E08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91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Gunnera manicata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40381CDE-BC3F-4358-890D-9A3F6E890ED1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92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Queen´s Garden.-Hebe_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1C5F89FD-AB61-4213-8607-9EAFA33C4784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93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ABBE731E-AD78-4BB3-86D2-EC7787CEFC1C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94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7D0D44C5-2214-486B-AA30-FE25263A60DE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95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853BAD5B-5A57-40C3-BD96-D4DD6079DC2B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103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7441E559-3DC3-4989-BCDD-D024629A6595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104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B6AC697B-2CCB-42B2-B293-B59C545C5395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105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5C5C125C-95FE-4B6D-90C4-E44C5E84099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107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20C97192-557E-421D-9E21-1DF1982007B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108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93ADE2FA-2647-4BF9-9DDD-A650ECC57BE3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109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B92A2BAF-BD45-475E-B979-846E426303C0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110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C0665F15-DCD6-4D58-9B65-F1D4ADF228F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111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06C747D4-620C-4BE6-92DE-4A838CA0775D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112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DBD4A5E6-E658-4D15-B83C-94DB04F40904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113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CA9FF405-1D6B-477E-8577-2C2A369C4DB3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3D7C1D22-BD8E-422C-81A3-6C5D21C4728A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116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0B03CE63-43B4-4DE5-A461-C4C89D69DCFF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117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222F7EFB-7554-423B-BEF3-277CD1772989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118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Plantas de China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37399401-3996-478A-B0A5-30C0ABAA9B2C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119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Queen´s Mother´s Memorial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92FDAAA6-C89C-4FEA-A0F0-764AD52588D6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120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Queen´s Mother´s Memorial Garden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E09041EC-882F-47C6-B924-5EFE0EA3F1B5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121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21DC66CC-6202-41FC-88A3-D2E26A36BFEB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122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ACF734F2-15AC-4FA5-AF06-5394F8EE8FFD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123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CCA446AA-96DE-4FF9-AE5A-FB8D8CC4336E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124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Rock Garden</a:t>
            </a:r>
          </a:p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8C45E8FA-65F6-4F8F-9EE1-5B90607BCEE8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/>
              <a:t>Demo Garden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F5EBE520-8679-4535-B925-5A3BDB208338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127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978A246A-B4FC-4626-BBAC-DE2F8766C82C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142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/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D1666F32-1858-4CCA-ABBD-AB2D99EADB0E}" type="slidenum">
              <a:rPr lang="es-ES" altLang="es-ES">
                <a:solidFill>
                  <a:prstClr val="black"/>
                </a:solidFill>
                <a:latin typeface="Calibri" pitchFamily="34" charset="0"/>
              </a:rPr>
              <a:pPr/>
              <a:t>145</a:t>
            </a:fld>
            <a:endParaRPr lang="es-ES" alt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8636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60086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35693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3806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6509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0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322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214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2688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40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040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88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0199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0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73445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9756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1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d/West_Gate_entrance_to_Edinburgh's_Royal_Botanic_Gardens_01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3/35/Royal-Botanical-Gardens-Edinburgh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7/7b/RBGE_Palm_House_interior_04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65920" y="1412776"/>
            <a:ext cx="5022304" cy="1728192"/>
          </a:xfrm>
        </p:spPr>
        <p:txBody>
          <a:bodyPr/>
          <a:lstStyle/>
          <a:p>
            <a:r>
              <a:rPr lang="es-ES" sz="3200" dirty="0"/>
              <a:t>EUROPA.-LA VUELTA AL MUNDO EN 885 JARDINES.-Royal Botanic Garden Edinburgh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444624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</a:t>
            </a:r>
            <a:r>
              <a:rPr lang="es-ES" dirty="0" err="1"/>
              <a:t>fotografias</a:t>
            </a:r>
            <a:r>
              <a:rPr lang="es-ES" dirty="0"/>
              <a:t>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280543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Royal </a:t>
            </a:r>
            <a:r>
              <a:rPr lang="es-ES" altLang="es-ES" dirty="0" err="1"/>
              <a:t>Botanic</a:t>
            </a:r>
            <a:r>
              <a:rPr lang="es-ES" altLang="es-ES" dirty="0"/>
              <a:t> Garden Edinburgh</a:t>
            </a:r>
          </a:p>
        </p:txBody>
      </p:sp>
      <p:sp>
        <p:nvSpPr>
          <p:cNvPr id="7171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altLang="es-ES" dirty="0"/>
              <a:t>El </a:t>
            </a:r>
            <a:r>
              <a:rPr lang="es-ES" altLang="es-ES" b="1" dirty="0"/>
              <a:t>Royal </a:t>
            </a:r>
            <a:r>
              <a:rPr lang="es-ES" altLang="es-ES" b="1" dirty="0" err="1"/>
              <a:t>Botanic</a:t>
            </a:r>
            <a:r>
              <a:rPr lang="es-ES" altLang="es-ES" b="1" dirty="0"/>
              <a:t> Garden Edinburgh</a:t>
            </a:r>
            <a:r>
              <a:rPr lang="es-ES" altLang="es-ES" dirty="0"/>
              <a:t> (RBGE) es un centro científico para el estudio de las plantas, su diversidad y conservación, así como una atracción turística popular. Originalmente fundada en 1670 como un jardín físico para cultivar plantas medicinales, hoy en día ocupa cuatro sitios en Escocia - Edimburgo , </a:t>
            </a:r>
            <a:r>
              <a:rPr lang="es-ES" altLang="es-ES" dirty="0" err="1"/>
              <a:t>Dawyck</a:t>
            </a:r>
            <a:r>
              <a:rPr lang="es-ES" altLang="es-ES" dirty="0"/>
              <a:t> , Logan y </a:t>
            </a:r>
            <a:r>
              <a:rPr lang="es-ES" altLang="es-ES" dirty="0" err="1"/>
              <a:t>Benmore</a:t>
            </a:r>
            <a:r>
              <a:rPr lang="es-ES" altLang="es-ES" dirty="0"/>
              <a:t> , cada una con su colección propia especializada. </a:t>
            </a:r>
          </a:p>
          <a:p>
            <a:r>
              <a:rPr lang="es-ES" altLang="es-ES" dirty="0"/>
              <a:t> La colección de la RBGE se compone de más de 15.000 especies de plantas vivas, 41,00 (accesiones), mientras que el herbario contiene más de 3 millones de especímenes preservados. </a:t>
            </a:r>
          </a:p>
        </p:txBody>
      </p:sp>
    </p:spTree>
    <p:extLst>
      <p:ext uri="{BB962C8B-B14F-4D97-AF65-F5344CB8AC3E}">
        <p14:creationId xmlns:p14="http://schemas.microsoft.com/office/powerpoint/2010/main" val="370074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idx="1"/>
          </p:nvPr>
        </p:nvSpPr>
        <p:spPr>
          <a:xfrm>
            <a:off x="914400" y="692696"/>
            <a:ext cx="5673824" cy="5327104"/>
          </a:xfrm>
        </p:spPr>
        <p:txBody>
          <a:bodyPr>
            <a:normAutofit/>
          </a:bodyPr>
          <a:lstStyle/>
          <a:p>
            <a:r>
              <a:rPr lang="es-ES" altLang="es-ES" dirty="0"/>
              <a:t>El Real Jardín Botánico de Edimburgo es un ejecutivo no departamental organismo público del Gobierno de Escocia . Edimburgo es el jardín principal y la sede de la entidad pública, que está dirigida por el director ejecutivo de Stephen </a:t>
            </a:r>
            <a:r>
              <a:rPr lang="es-ES" altLang="es-ES" dirty="0" err="1"/>
              <a:t>Blackmore</a:t>
            </a:r>
            <a:r>
              <a:rPr lang="es-ES" altLang="es-ES" dirty="0"/>
              <a:t> . </a:t>
            </a:r>
          </a:p>
          <a:p>
            <a:r>
              <a:rPr lang="es-ES" altLang="es-ES" dirty="0"/>
              <a:t>El jardín botánico fue fundado en 1670 en el astillero de Santa Ana, cerca de Palacio de </a:t>
            </a:r>
            <a:r>
              <a:rPr lang="es-ES" altLang="es-ES" dirty="0" err="1"/>
              <a:t>Holyrood</a:t>
            </a:r>
            <a:r>
              <a:rPr lang="es-ES" altLang="es-ES" dirty="0"/>
              <a:t> , por el Dr. Robert </a:t>
            </a:r>
            <a:r>
              <a:rPr lang="es-ES" altLang="es-ES" dirty="0" err="1"/>
              <a:t>Sibbald</a:t>
            </a:r>
            <a:r>
              <a:rPr lang="es-ES" altLang="es-ES" dirty="0"/>
              <a:t>  y  el Dr. Andrew </a:t>
            </a:r>
            <a:r>
              <a:rPr lang="es-ES" altLang="es-ES" dirty="0" err="1"/>
              <a:t>Balfour</a:t>
            </a:r>
            <a:r>
              <a:rPr lang="es-ES" altLang="es-ES" dirty="0"/>
              <a:t>. </a:t>
            </a:r>
          </a:p>
          <a:p>
            <a:r>
              <a:rPr lang="es-ES" altLang="es-ES" dirty="0"/>
              <a:t>Es el segundo jardín botánico más antiguo de Gran Bretaña después de Oxford . En 1763, las colecciones del jardín, se alejó de la contaminación de la ciudad a un sitio en el camino de Leith , y el jardín se trasladó a su actual localización en </a:t>
            </a:r>
            <a:r>
              <a:rPr lang="es-ES" altLang="es-ES" dirty="0" err="1"/>
              <a:t>Inverleith</a:t>
            </a:r>
            <a:r>
              <a:rPr lang="es-ES" altLang="es-ES" dirty="0"/>
              <a:t> en 1820. </a:t>
            </a:r>
          </a:p>
        </p:txBody>
      </p:sp>
    </p:spTree>
    <p:extLst>
      <p:ext uri="{BB962C8B-B14F-4D97-AF65-F5344CB8AC3E}">
        <p14:creationId xmlns:p14="http://schemas.microsoft.com/office/powerpoint/2010/main" val="157728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476250"/>
            <a:ext cx="5601816" cy="5905078"/>
          </a:xfr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 Casa de las Palmeras ( Palm </a:t>
            </a:r>
            <a:r>
              <a:rPr lang="es-ES" dirty="0" err="1"/>
              <a:t>House</a:t>
            </a:r>
            <a:r>
              <a:rPr lang="es-ES" dirty="0"/>
              <a:t> ) , que sigue siendo el más alto en Gran Bretaña el día de hoy, fue construida en 1858.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botánico de </a:t>
            </a:r>
            <a:r>
              <a:rPr lang="es-ES" dirty="0" err="1"/>
              <a:t>Benmore</a:t>
            </a:r>
            <a:r>
              <a:rPr lang="es-ES" dirty="0"/>
              <a:t> se convirtió en el primer jardín Regional de la RBGE en 1929.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Fue seguido por los jardines de Logan y </a:t>
            </a:r>
            <a:r>
              <a:rPr lang="es-ES" dirty="0" err="1"/>
              <a:t>Dawyck</a:t>
            </a:r>
            <a:r>
              <a:rPr lang="es-ES" dirty="0"/>
              <a:t> en 1969 y 1978.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dirty="0" err="1"/>
              <a:t>botanico</a:t>
            </a:r>
            <a:r>
              <a:rPr lang="es-ES" dirty="0"/>
              <a:t> de  Edimburgo es de enorme importancia en una red mundial de instituciones que buscan asegurar que la biodiversidad no se reduzca aún más.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Ubicado a una milla del centro de la ciudad cubre 70 hectáreas.  El RBGE participa activamente en, y coordina numerosas in situ y conservación ex situ de proyectos tanto en el Reino Unido e internacionales.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857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476250"/>
            <a:ext cx="5601816" cy="5543550"/>
          </a:xfr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tres principales temas transversales del trabajo científico en el RBGE son: Scottish biodiversidad , plantas y el Cambio Climático y Conservación 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Además de las actividades científicas del RBGE de la huerta sigue siendo un destino popular para los turistas y lugareños.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Localmente conocido como "La Botánica", el jardín es un lugar popular para ir a dar un paseo, sobre todo en las familias jóvenes.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entrada al jardín botánico es gratuito, aunque una carga pequeña entrada existe para los invernaderos.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2980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6131024" cy="5709248"/>
          </a:xfrm>
        </p:spPr>
        <p:txBody>
          <a:bodyPr>
            <a:normAutofit/>
          </a:bodyPr>
          <a:lstStyle/>
          <a:p>
            <a:r>
              <a:rPr lang="es-ES" dirty="0"/>
              <a:t>Durante el año el jardín acoge numerosos eventos, incluyendo presentaciones en vivo, visitas guiadas y exposiciones. </a:t>
            </a:r>
          </a:p>
          <a:p>
            <a:r>
              <a:rPr lang="es-ES" dirty="0"/>
              <a:t>El RBGE es también un importante centro para la educación, ofreciendo cursos que se imparten en todos los niveles. Cerca de 36.000 plantas se cultivan en la Botánica en Edimburgo o sus tres jardines más pequeños satélites (conocidos como Jardines Regional) ubicadas en otras partes de Escocia. </a:t>
            </a:r>
          </a:p>
          <a:p>
            <a:r>
              <a:rPr lang="es-ES" dirty="0"/>
              <a:t>Esto representa cerca de 15.000 especies diferentes de todo el mundo, o aproximadamente 5% de todas las especies de plantas conocidas.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3326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idx="1"/>
          </p:nvPr>
        </p:nvSpPr>
        <p:spPr>
          <a:xfrm>
            <a:off x="914400" y="476250"/>
            <a:ext cx="5601816" cy="5616575"/>
          </a:xfrm>
        </p:spPr>
        <p:txBody>
          <a:bodyPr>
            <a:normAutofit/>
          </a:bodyPr>
          <a:lstStyle/>
          <a:p>
            <a:r>
              <a:rPr lang="es-ES" altLang="es-ES" dirty="0"/>
              <a:t>Algunas colecciones notables en el Jardín Botánico de Edimburgo, se incluyen: </a:t>
            </a:r>
          </a:p>
          <a:p>
            <a:r>
              <a:rPr lang="es-ES" altLang="es-ES" dirty="0"/>
              <a:t>Las plantas alpinas</a:t>
            </a:r>
          </a:p>
          <a:p>
            <a:r>
              <a:rPr lang="es-ES" altLang="es-ES" dirty="0"/>
              <a:t> La Colina china </a:t>
            </a:r>
          </a:p>
          <a:p>
            <a:r>
              <a:rPr lang="es-ES" altLang="es-ES" dirty="0" err="1"/>
              <a:t>Jardin</a:t>
            </a:r>
            <a:r>
              <a:rPr lang="es-ES" altLang="es-ES" dirty="0"/>
              <a:t> de Criptógamas</a:t>
            </a:r>
          </a:p>
          <a:p>
            <a:r>
              <a:rPr lang="es-ES" altLang="es-ES" dirty="0"/>
              <a:t>Los invernaderos </a:t>
            </a:r>
          </a:p>
          <a:p>
            <a:r>
              <a:rPr lang="es-ES" altLang="es-ES" dirty="0" err="1"/>
              <a:t>Palmhouse</a:t>
            </a:r>
            <a:r>
              <a:rPr lang="es-ES" altLang="es-ES" dirty="0"/>
              <a:t> </a:t>
            </a:r>
          </a:p>
          <a:p>
            <a:r>
              <a:rPr lang="es-ES" altLang="es-ES" dirty="0" err="1"/>
              <a:t>Palms</a:t>
            </a:r>
            <a:r>
              <a:rPr lang="es-ES" altLang="es-ES" dirty="0"/>
              <a:t> templados </a:t>
            </a:r>
          </a:p>
          <a:p>
            <a:r>
              <a:rPr lang="es-ES" altLang="es-ES" dirty="0"/>
              <a:t>Tropical </a:t>
            </a:r>
            <a:r>
              <a:rPr lang="es-ES" altLang="es-ES" dirty="0" err="1"/>
              <a:t>Palms</a:t>
            </a:r>
            <a:r>
              <a:rPr lang="es-ES" altLang="es-ES" dirty="0"/>
              <a:t> Las orquídeas y </a:t>
            </a:r>
            <a:r>
              <a:rPr lang="es-ES" altLang="es-ES" dirty="0" err="1"/>
              <a:t>cícadas</a:t>
            </a:r>
            <a:r>
              <a:rPr lang="es-ES" altLang="es-ES" dirty="0"/>
              <a:t> </a:t>
            </a:r>
          </a:p>
          <a:p>
            <a:r>
              <a:rPr lang="es-ES" altLang="es-ES" dirty="0"/>
              <a:t> Helechos y Fósiles </a:t>
            </a:r>
          </a:p>
          <a:p>
            <a:r>
              <a:rPr lang="es-ES" altLang="es-ES" dirty="0"/>
              <a:t>Las plantas y las personas (incluyendo el gigante lirio de agua del estanque)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788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2 Marcador de contenido"/>
          <p:cNvSpPr>
            <a:spLocks noGrp="1"/>
          </p:cNvSpPr>
          <p:nvPr>
            <p:ph idx="1"/>
          </p:nvPr>
        </p:nvSpPr>
        <p:spPr>
          <a:xfrm>
            <a:off x="914400" y="260350"/>
            <a:ext cx="5529808" cy="6597650"/>
          </a:xfrm>
        </p:spPr>
        <p:txBody>
          <a:bodyPr/>
          <a:lstStyle/>
          <a:p>
            <a:pPr marL="365760" lvl="1" indent="0">
              <a:buNone/>
            </a:pPr>
            <a:r>
              <a:rPr lang="es-ES" altLang="es-ES" sz="2400" dirty="0"/>
              <a:t>Montano tropical de la casa (incluyendo las plantas carnívoras ) </a:t>
            </a:r>
          </a:p>
          <a:p>
            <a:pPr marL="365760" lvl="1" indent="0">
              <a:buNone/>
            </a:pPr>
            <a:r>
              <a:rPr lang="es-ES" altLang="es-ES" sz="2400" dirty="0"/>
              <a:t>Casa Tropical Húmeda </a:t>
            </a:r>
          </a:p>
          <a:p>
            <a:r>
              <a:rPr lang="es-ES" altLang="es-ES" dirty="0"/>
              <a:t>Las paredes de turba </a:t>
            </a:r>
          </a:p>
          <a:p>
            <a:r>
              <a:rPr lang="es-ES" altLang="es-ES" dirty="0"/>
              <a:t>El Queen </a:t>
            </a:r>
            <a:r>
              <a:rPr lang="es-ES" altLang="es-ES" dirty="0" err="1"/>
              <a:t>Mother</a:t>
            </a:r>
            <a:r>
              <a:rPr lang="es-ES" altLang="es-ES" dirty="0"/>
              <a:t>' jardín conmemorativo. </a:t>
            </a:r>
          </a:p>
          <a:p>
            <a:r>
              <a:rPr lang="es-ES" altLang="es-ES" dirty="0"/>
              <a:t>El </a:t>
            </a:r>
            <a:r>
              <a:rPr lang="es-ES" altLang="es-ES" dirty="0" err="1"/>
              <a:t>jardin</a:t>
            </a:r>
            <a:r>
              <a:rPr lang="es-ES" altLang="es-ES" dirty="0"/>
              <a:t> de rocalla </a:t>
            </a:r>
          </a:p>
          <a:p>
            <a:r>
              <a:rPr lang="es-ES" altLang="es-ES" dirty="0" err="1"/>
              <a:t>Jardin</a:t>
            </a:r>
            <a:r>
              <a:rPr lang="es-ES" altLang="es-ES" dirty="0"/>
              <a:t>  Escocia </a:t>
            </a:r>
            <a:r>
              <a:rPr lang="es-ES" altLang="es-ES" dirty="0" err="1"/>
              <a:t>Heath</a:t>
            </a:r>
            <a:r>
              <a:rPr lang="es-ES" altLang="es-ES" dirty="0"/>
              <a:t> Jardín </a:t>
            </a:r>
          </a:p>
          <a:p>
            <a:r>
              <a:rPr lang="es-ES" altLang="es-ES" dirty="0"/>
              <a:t> Woodland Garden </a:t>
            </a:r>
          </a:p>
          <a:p>
            <a:r>
              <a:rPr lang="es-ES" altLang="es-ES" dirty="0"/>
              <a:t>El  herbario del RBGE  se considera una colección botánica líder en el mundo, con más de 3 millones de ejemplares.</a:t>
            </a:r>
          </a:p>
          <a:p>
            <a:r>
              <a:rPr lang="es-ES" altLang="es-ES" dirty="0"/>
              <a:t> Antes de la formación del Herbario, las colecciones de plantas eran de  propiedad privada de la  </a:t>
            </a:r>
            <a:r>
              <a:rPr lang="es-ES" altLang="es-ES" dirty="0" err="1"/>
              <a:t>Regius</a:t>
            </a:r>
            <a:r>
              <a:rPr lang="es-ES" altLang="es-ES" dirty="0"/>
              <a:t> </a:t>
            </a:r>
            <a:r>
              <a:rPr lang="es-ES" altLang="es-ES" dirty="0" err="1"/>
              <a:t>Keeper</a:t>
            </a:r>
            <a:r>
              <a:rPr lang="es-ES" altLang="es-ES" dirty="0"/>
              <a:t>.</a:t>
            </a:r>
          </a:p>
          <a:p>
            <a:pPr lvl="1"/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63125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idx="1"/>
          </p:nvPr>
        </p:nvSpPr>
        <p:spPr>
          <a:xfrm>
            <a:off x="914400" y="404813"/>
            <a:ext cx="5457800" cy="5614987"/>
          </a:xfrm>
        </p:spPr>
        <p:txBody>
          <a:bodyPr>
            <a:normAutofit/>
          </a:bodyPr>
          <a:lstStyle/>
          <a:p>
            <a:r>
              <a:rPr lang="es-ES" altLang="es-ES" dirty="0"/>
              <a:t>El Herbario en su forma actual vino con la fusión de las colecciones de la Universidad de Edimburgo y de la Sociedad Botánica de Edimburgo , en 1839-40</a:t>
            </a:r>
          </a:p>
          <a:p>
            <a:r>
              <a:rPr lang="es-ES" altLang="es-ES" dirty="0"/>
              <a:t> Herbario RBGE se mudó a su actual emplazamiento en 1964. </a:t>
            </a:r>
          </a:p>
          <a:p>
            <a:r>
              <a:rPr lang="es-ES" altLang="es-ES" dirty="0"/>
              <a:t>Con los años, un gran número de colecciones se han añadido, que pertenece a los individuos como RK </a:t>
            </a:r>
            <a:r>
              <a:rPr lang="es-ES" altLang="es-ES" dirty="0" err="1"/>
              <a:t>Greville</a:t>
            </a:r>
            <a:r>
              <a:rPr lang="es-ES" altLang="es-ES" dirty="0"/>
              <a:t> y John Hutton </a:t>
            </a:r>
            <a:r>
              <a:rPr lang="es-ES" altLang="es-ES" dirty="0" err="1"/>
              <a:t>Balfour</a:t>
            </a:r>
            <a:r>
              <a:rPr lang="es-ES" altLang="es-ES" dirty="0"/>
              <a:t>, y de las instituciones como las Universidades de Glasgow , St. Andrews y el casco </a:t>
            </a:r>
          </a:p>
          <a:p>
            <a:r>
              <a:rPr lang="es-ES" altLang="es-ES" dirty="0"/>
              <a:t>La colección de arte más importante es el de George Walker </a:t>
            </a:r>
            <a:r>
              <a:rPr lang="es-ES" altLang="es-ES" dirty="0" err="1"/>
              <a:t>Arnott</a:t>
            </a:r>
            <a:r>
              <a:rPr lang="es-ES" altLang="es-ES" dirty="0"/>
              <a:t>, que entró con la Universidad de Glasgow herbario extranjero depositados en calidad de préstamo permanente en 1965.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9919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404664"/>
            <a:ext cx="5601816" cy="5615136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Esta colección contiene muestras de los más importantes coleccionistas de mediados del siglo XIX, especialmente de la India, América del Norte y del Sur y África del Sur, incluido el material tipo de especies descritas por '</a:t>
            </a:r>
            <a:r>
              <a:rPr lang="es-ES" dirty="0" err="1"/>
              <a:t>Hooker</a:t>
            </a:r>
            <a:r>
              <a:rPr lang="es-ES" dirty="0"/>
              <a:t> y </a:t>
            </a:r>
            <a:r>
              <a:rPr lang="es-ES" dirty="0" err="1"/>
              <a:t>Arnott</a:t>
            </a:r>
            <a:r>
              <a:rPr lang="es-ES" dirty="0"/>
              <a:t>'.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Desde principios del siglo XX, las colecciones han sido realizadas por los miembros del personal.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Biblioteca del  RBGE es la colección de referencia nacional de Escocia por los recursos especializados de botánica y horticultura.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Alberga  alrededor de 70.000 libros y 150.000 publicaciones periódicas de la biblioteca de investigación es uno de los más grandes del país.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Se ha creado para apoyar a los campos temáticos específicos investigados y enseñados en RBGE -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El personal del jardín  y los estudiantes son sus principales usuarios, junto con los investigadores visitantes.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Sin embargo, como una colección de referencia nacional, la biblioteca también está abierta a los miembros del público, ya sea en persona o por teléfono o e-mail.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1765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rchivo: entrada oeste de la puerta al Real de Edimburgo 01.jpg Jardines Botánico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378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rchivo: Royal-Botánico-Gardens-Edinburgh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742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Edinburgh.-Royal Botanic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854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Royal_Botanic_Garden_Edinburgh_East_g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823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Botanic.-East Gate Botanic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7919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rchivo: Casa de las Palmeras RBGE interior 0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911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Edimburg Botanic Garde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215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Edimburg Botanic Garden.-3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2 Imagen" descr="Edimburg Gardens.-parkpath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726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446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Edimburg Botanic Garden.-4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572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Edimburg Botanic Gardens.-1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86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Edimburg botanic-gardens-rock-garden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423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Edimburgh Royal Botanic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436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Edimburgh Royal Botanic Garden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433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Edinburg Botanic Garden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456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Edinburgh.-R0yal  Botanic Garden.-3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707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Edinburgh.-Royal Botanic Garden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700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Edinburgh Royal Botanic Garden.-1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032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Edinburgh Royal Botanic Garden.-x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482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Botanic.-2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84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Botanic.-2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727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Botanic.- Conservatory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995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Botanic.-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55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Botanic.-Alpine Plant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81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Botanic.-Alpine Plant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137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Botanic.-Alpine plant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37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Botanic.-Araucaria araucan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9467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Botanic.-Condervatory.- .-Arid Zon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0993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Edimburgh Royal Botanic Gardens.-Cactaceas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564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otanic.-Conservatory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237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Botanic.-Arid Zone.-Conservatory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8555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Botanic.-Arid Zone.-Conservatory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8712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Botanic.-Conservatory.-1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6035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Botanic.-Conservatory.-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3802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Botanic.-Conservatory.-1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5667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otanic.-Conservatory.-1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247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otanic.-Conservatory.-Victoria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7650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Botanic.-Conservatory.-1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6779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otanic.-Conservatory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408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otanic.-Conservatory.-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2595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otanic.-China 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2622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otanic.-Conservatory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9518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otanic.-Conservatory.-1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276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Botanic.-Conservatory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2966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otanic .-Carnivorous Plant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2907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otanic.-Carnivorous Plant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2433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otanic.-Conservatory.-1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6953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otanic.-Conservatory.-1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7538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otanic.-Conservatory.-2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2929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otanic.-Conservatory.-2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1252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otanic.-Conservatory.-Acaliph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224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otanic.-Conservatory.-Ginger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5610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otanic.-Conservatory.-Alamand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9365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otanic.-Conservatory.-Fer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3867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otanic.-Conservatory.-Fern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2163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otanic.-Conservatory.-Fern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3990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otanic.-Conservatory.-Fer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4258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otanic.-Conservatory.-Ferns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1164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Edimburgo Jardin Botanico.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337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Edimburgo Jardin Botanico.-Cactace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050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otanic.-Conservato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2056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otanic .-Conservatory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6636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otanic .-Conservatory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3947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otanic .-Conservatory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441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otanic .-Conservatory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0897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otanic .-Conservatory.-2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0365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otanic.-Betula pendul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8411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otanic.-China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0722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otanic.-Chin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518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otanic.-Pet Garden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9686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otanic.-Pet Garden.-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9742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otanic.-Pet Garden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4441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otanic.-Conservatory.-Philodendro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5529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otanic.-Demonstration Garde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8946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otanic.-Demonstration Garden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5747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otanic.-Demonstration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2326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otanic.-Demonstration Gardens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1190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otanic.-Demonstration Garden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99257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Botanic.-Queen´s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0304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otanic.-Gunnera manicata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4341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Botanic.-Ile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7928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Botanic.-Liriodendron tulipifer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5391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Botanic.-Pet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0015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Botanic.-Queen´s Garden.-Heb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9950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Botanic.-Rock Garden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8504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Botanic.-Rock Garden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3137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Edinburgh Royal Botanic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200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2 Imagen" descr="Royal Botanic Garden Edinburgh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5505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Royal Botanic Garden Edinburgh.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0503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Royal Botanic Garden Edinburgh.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2896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Edimburgh Royal Botanic Garden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5301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Edinburgh.-Stones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4081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2 Imagen" descr="Edinburgh.-Stones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6009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Botanic.-Rock Garden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6529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Botanic.-Rock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6982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otanic.-Rock Gardens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1397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otanic.-Rock Gardens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83222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otanic.-Rock Gardens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5553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2 Imagen" descr="Botanic.-Rock Gardens.-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50592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otanic.-Rock Gardens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5307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otanic.-Rock Gardens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82447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otanic.-Rock Gardens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01456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otanic.-Rock Gardens.-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9466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otanic.-Rock Gardens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6621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otanic.-Rock Gardens.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65518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otanic.-Rock Gardens.-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23528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Botanic.-Rock Gardens.-1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34649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Botanic.-Rock Gardens.-1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492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Botanic.-Rock Gardens.-1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9113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Botanic .-China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01538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Botanic .-Queen´s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38650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Botanic .-Queen´s Garden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89995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Botanic .-Rock Garden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07801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Botanic .-Rock Garden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62515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Botanic .-Rock Gardens.-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38307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Botanic .-Rock Gardens.-1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88343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Botanic Edimburgo.-Jul.-0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55357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Botanic¡.-Demontration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67098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Edimbourg Botanic Garden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39450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Edimburgh Botanic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33747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Edimburgh Botanic Garden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99277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Edimburgh Botanic Garden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2857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Edimburgh Botanic Garden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02096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Royal Botanic Garden Edinburgh.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67732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Edimburgh Botanic Garden.-s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3051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Edimburgh Botanic Garden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92858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Edimburgh Botanic Garden.-s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62747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Edimburgh botanics_ramble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3897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Edimburgh Royal Botanic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45694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Royal Botanic Garden Edinburgh.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9990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Royal Botanic Garden Edinburgh..-9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34379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Royal Botanic Garden Edinburgh..-10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61577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Edimburgo.-Jardin Botanico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9962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Edimburgo.-Jardin Botanico.-a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31669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Edimburgo.-Jardin Botani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0208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Edimburgo Jardin Botanico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9613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Edimburgo Jardin Botanico.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36633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Edimburgo Jardin Botanico.-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54246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Edimburgo Jardin Botanico.-a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36281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Edimburgo Jardin Botanico.-a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1849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Edimburgo Jardin Botanico.-a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62927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Edimburgo Jardin Botanico.-a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85035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Edimburgo Jardin Botanico.-a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06669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Edimburgo Jardin Botanico.-Hyperic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13903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Edimburgo Jardin Botani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49608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Edimburgo Jardin Botanico.Vivaces Peren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11868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1190</Words>
  <Application>Microsoft Office PowerPoint</Application>
  <PresentationFormat>Presentación en pantalla (4:3)</PresentationFormat>
  <Paragraphs>168</Paragraphs>
  <Slides>155</Slides>
  <Notes>60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155</vt:i4>
      </vt:variant>
    </vt:vector>
  </HeadingPairs>
  <TitlesOfParts>
    <vt:vector size="161" baseType="lpstr">
      <vt:lpstr>Arial</vt:lpstr>
      <vt:lpstr>Calibri</vt:lpstr>
      <vt:lpstr>Trebuchet MS</vt:lpstr>
      <vt:lpstr>Wingdings 2</vt:lpstr>
      <vt:lpstr>Wingdings 3</vt:lpstr>
      <vt:lpstr>Faceta</vt:lpstr>
      <vt:lpstr>EUROPA.-LA VUELTA AL MUNDO EN 885 JARDINES.-Royal Botanic Garden Edinburgh</vt:lpstr>
      <vt:lpstr>Royal Botanic Garden Edinburgh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JARDINES.-royal botanic garden edinburgh</dc:title>
  <dc:creator>Josep</dc:creator>
  <cp:lastModifiedBy>Usuario</cp:lastModifiedBy>
  <cp:revision>3</cp:revision>
  <dcterms:created xsi:type="dcterms:W3CDTF">2014-02-10T17:38:42Z</dcterms:created>
  <dcterms:modified xsi:type="dcterms:W3CDTF">2018-03-09T07:46:22Z</dcterms:modified>
</cp:coreProperties>
</file>