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7"/>
  </p:notesMasterIdLst>
  <p:sldIdLst>
    <p:sldId id="256" r:id="rId2"/>
    <p:sldId id="257" r:id="rId3"/>
    <p:sldId id="366" r:id="rId4"/>
    <p:sldId id="367" r:id="rId5"/>
    <p:sldId id="368" r:id="rId6"/>
    <p:sldId id="369" r:id="rId7"/>
    <p:sldId id="370" r:id="rId8"/>
    <p:sldId id="371" r:id="rId9"/>
    <p:sldId id="372" r:id="rId10"/>
    <p:sldId id="373" r:id="rId11"/>
    <p:sldId id="374" r:id="rId12"/>
    <p:sldId id="375" r:id="rId13"/>
    <p:sldId id="376" r:id="rId14"/>
    <p:sldId id="377" r:id="rId15"/>
    <p:sldId id="378" r:id="rId16"/>
    <p:sldId id="277" r:id="rId17"/>
    <p:sldId id="272" r:id="rId18"/>
    <p:sldId id="279" r:id="rId19"/>
    <p:sldId id="259" r:id="rId20"/>
    <p:sldId id="278" r:id="rId21"/>
    <p:sldId id="258" r:id="rId22"/>
    <p:sldId id="262" r:id="rId23"/>
    <p:sldId id="260" r:id="rId24"/>
    <p:sldId id="266" r:id="rId25"/>
    <p:sldId id="261" r:id="rId26"/>
    <p:sldId id="263" r:id="rId27"/>
    <p:sldId id="264" r:id="rId28"/>
    <p:sldId id="265" r:id="rId29"/>
    <p:sldId id="267" r:id="rId30"/>
    <p:sldId id="268" r:id="rId31"/>
    <p:sldId id="275" r:id="rId32"/>
    <p:sldId id="269" r:id="rId33"/>
    <p:sldId id="270" r:id="rId34"/>
    <p:sldId id="271" r:id="rId35"/>
    <p:sldId id="273" r:id="rId36"/>
    <p:sldId id="276" r:id="rId37"/>
    <p:sldId id="379" r:id="rId38"/>
    <p:sldId id="380" r:id="rId39"/>
    <p:sldId id="382" r:id="rId40"/>
    <p:sldId id="381" r:id="rId41"/>
    <p:sldId id="383" r:id="rId42"/>
    <p:sldId id="384" r:id="rId43"/>
    <p:sldId id="280" r:id="rId44"/>
    <p:sldId id="385" r:id="rId45"/>
    <p:sldId id="386" r:id="rId46"/>
    <p:sldId id="387" r:id="rId47"/>
    <p:sldId id="281" r:id="rId48"/>
    <p:sldId id="282" r:id="rId49"/>
    <p:sldId id="283" r:id="rId50"/>
    <p:sldId id="284" r:id="rId51"/>
    <p:sldId id="286" r:id="rId52"/>
    <p:sldId id="287" r:id="rId53"/>
    <p:sldId id="288" r:id="rId54"/>
    <p:sldId id="289" r:id="rId55"/>
    <p:sldId id="290" r:id="rId56"/>
    <p:sldId id="291" r:id="rId57"/>
    <p:sldId id="292" r:id="rId58"/>
    <p:sldId id="293" r:id="rId59"/>
    <p:sldId id="294" r:id="rId60"/>
    <p:sldId id="295" r:id="rId61"/>
    <p:sldId id="296" r:id="rId62"/>
    <p:sldId id="297" r:id="rId63"/>
    <p:sldId id="298" r:id="rId64"/>
    <p:sldId id="299" r:id="rId65"/>
    <p:sldId id="300" r:id="rId66"/>
    <p:sldId id="301" r:id="rId67"/>
    <p:sldId id="302" r:id="rId68"/>
    <p:sldId id="303" r:id="rId69"/>
    <p:sldId id="388" r:id="rId70"/>
    <p:sldId id="307" r:id="rId71"/>
    <p:sldId id="304" r:id="rId72"/>
    <p:sldId id="305" r:id="rId73"/>
    <p:sldId id="306" r:id="rId74"/>
    <p:sldId id="309" r:id="rId75"/>
    <p:sldId id="310" r:id="rId76"/>
    <p:sldId id="311" r:id="rId77"/>
    <p:sldId id="313" r:id="rId78"/>
    <p:sldId id="314" r:id="rId79"/>
    <p:sldId id="315" r:id="rId80"/>
    <p:sldId id="316" r:id="rId81"/>
    <p:sldId id="389" r:id="rId82"/>
    <p:sldId id="332" r:id="rId83"/>
    <p:sldId id="320" r:id="rId84"/>
    <p:sldId id="325" r:id="rId85"/>
    <p:sldId id="323" r:id="rId86"/>
    <p:sldId id="328" r:id="rId87"/>
    <p:sldId id="317" r:id="rId88"/>
    <p:sldId id="318" r:id="rId89"/>
    <p:sldId id="319" r:id="rId90"/>
    <p:sldId id="322" r:id="rId91"/>
    <p:sldId id="326" r:id="rId92"/>
    <p:sldId id="327" r:id="rId93"/>
    <p:sldId id="331" r:id="rId94"/>
    <p:sldId id="333" r:id="rId95"/>
    <p:sldId id="390" r:id="rId96"/>
    <p:sldId id="391" r:id="rId97"/>
    <p:sldId id="392" r:id="rId98"/>
    <p:sldId id="343" r:id="rId99"/>
    <p:sldId id="334" r:id="rId100"/>
    <p:sldId id="339" r:id="rId101"/>
    <p:sldId id="342" r:id="rId102"/>
    <p:sldId id="344" r:id="rId103"/>
    <p:sldId id="335" r:id="rId104"/>
    <p:sldId id="336" r:id="rId105"/>
    <p:sldId id="338" r:id="rId106"/>
    <p:sldId id="340" r:id="rId107"/>
    <p:sldId id="341" r:id="rId108"/>
    <p:sldId id="345" r:id="rId109"/>
    <p:sldId id="346" r:id="rId110"/>
    <p:sldId id="347" r:id="rId111"/>
    <p:sldId id="348" r:id="rId112"/>
    <p:sldId id="349" r:id="rId113"/>
    <p:sldId id="350" r:id="rId114"/>
    <p:sldId id="351" r:id="rId115"/>
    <p:sldId id="352" r:id="rId1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9B0A25-94C8-4BA7-B7CC-F1FBD76E212C}"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52BA19-1C62-4881-8CC6-A5688238CE55}" type="slidenum">
              <a:rPr lang="es-ES" smtClean="0"/>
              <a:t>‹Nº›</a:t>
            </a:fld>
            <a:endParaRPr lang="es-ES" dirty="0"/>
          </a:p>
        </p:txBody>
      </p:sp>
    </p:spTree>
    <p:extLst>
      <p:ext uri="{BB962C8B-B14F-4D97-AF65-F5344CB8AC3E}">
        <p14:creationId xmlns:p14="http://schemas.microsoft.com/office/powerpoint/2010/main" val="1116613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16</a:t>
            </a:fld>
            <a:endParaRPr lang="es-ES" dirty="0"/>
          </a:p>
        </p:txBody>
      </p:sp>
    </p:spTree>
    <p:extLst>
      <p:ext uri="{BB962C8B-B14F-4D97-AF65-F5344CB8AC3E}">
        <p14:creationId xmlns:p14="http://schemas.microsoft.com/office/powerpoint/2010/main" val="2957618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17</a:t>
            </a:fld>
            <a:endParaRPr lang="es-ES" dirty="0"/>
          </a:p>
        </p:txBody>
      </p:sp>
    </p:spTree>
    <p:extLst>
      <p:ext uri="{BB962C8B-B14F-4D97-AF65-F5344CB8AC3E}">
        <p14:creationId xmlns:p14="http://schemas.microsoft.com/office/powerpoint/2010/main" val="1471543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18</a:t>
            </a:fld>
            <a:endParaRPr lang="es-ES" dirty="0"/>
          </a:p>
        </p:txBody>
      </p:sp>
    </p:spTree>
    <p:extLst>
      <p:ext uri="{BB962C8B-B14F-4D97-AF65-F5344CB8AC3E}">
        <p14:creationId xmlns:p14="http://schemas.microsoft.com/office/powerpoint/2010/main" val="2296794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19</a:t>
            </a:fld>
            <a:endParaRPr lang="es-ES" dirty="0"/>
          </a:p>
        </p:txBody>
      </p:sp>
    </p:spTree>
    <p:extLst>
      <p:ext uri="{BB962C8B-B14F-4D97-AF65-F5344CB8AC3E}">
        <p14:creationId xmlns:p14="http://schemas.microsoft.com/office/powerpoint/2010/main" val="2565948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20</a:t>
            </a:fld>
            <a:endParaRPr lang="es-ES" dirty="0"/>
          </a:p>
        </p:txBody>
      </p:sp>
    </p:spTree>
    <p:extLst>
      <p:ext uri="{BB962C8B-B14F-4D97-AF65-F5344CB8AC3E}">
        <p14:creationId xmlns:p14="http://schemas.microsoft.com/office/powerpoint/2010/main" val="1565620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21</a:t>
            </a:fld>
            <a:endParaRPr lang="es-ES" dirty="0"/>
          </a:p>
        </p:txBody>
      </p:sp>
    </p:spTree>
    <p:extLst>
      <p:ext uri="{BB962C8B-B14F-4D97-AF65-F5344CB8AC3E}">
        <p14:creationId xmlns:p14="http://schemas.microsoft.com/office/powerpoint/2010/main" val="682533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22</a:t>
            </a:fld>
            <a:endParaRPr lang="es-ES" dirty="0"/>
          </a:p>
        </p:txBody>
      </p:sp>
    </p:spTree>
    <p:extLst>
      <p:ext uri="{BB962C8B-B14F-4D97-AF65-F5344CB8AC3E}">
        <p14:creationId xmlns:p14="http://schemas.microsoft.com/office/powerpoint/2010/main" val="236484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23</a:t>
            </a:fld>
            <a:endParaRPr lang="es-ES" dirty="0"/>
          </a:p>
        </p:txBody>
      </p:sp>
    </p:spTree>
    <p:extLst>
      <p:ext uri="{BB962C8B-B14F-4D97-AF65-F5344CB8AC3E}">
        <p14:creationId xmlns:p14="http://schemas.microsoft.com/office/powerpoint/2010/main" val="1000249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24</a:t>
            </a:fld>
            <a:endParaRPr lang="es-ES" dirty="0"/>
          </a:p>
        </p:txBody>
      </p:sp>
    </p:spTree>
    <p:extLst>
      <p:ext uri="{BB962C8B-B14F-4D97-AF65-F5344CB8AC3E}">
        <p14:creationId xmlns:p14="http://schemas.microsoft.com/office/powerpoint/2010/main" val="8296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25</a:t>
            </a:fld>
            <a:endParaRPr lang="es-ES" dirty="0"/>
          </a:p>
        </p:txBody>
      </p:sp>
    </p:spTree>
    <p:extLst>
      <p:ext uri="{BB962C8B-B14F-4D97-AF65-F5344CB8AC3E}">
        <p14:creationId xmlns:p14="http://schemas.microsoft.com/office/powerpoint/2010/main" val="983356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26</a:t>
            </a:fld>
            <a:endParaRPr lang="es-ES" dirty="0"/>
          </a:p>
        </p:txBody>
      </p:sp>
    </p:spTree>
    <p:extLst>
      <p:ext uri="{BB962C8B-B14F-4D97-AF65-F5344CB8AC3E}">
        <p14:creationId xmlns:p14="http://schemas.microsoft.com/office/powerpoint/2010/main" val="3631768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27</a:t>
            </a:fld>
            <a:endParaRPr lang="es-ES" dirty="0"/>
          </a:p>
        </p:txBody>
      </p:sp>
    </p:spTree>
    <p:extLst>
      <p:ext uri="{BB962C8B-B14F-4D97-AF65-F5344CB8AC3E}">
        <p14:creationId xmlns:p14="http://schemas.microsoft.com/office/powerpoint/2010/main" val="12738520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28</a:t>
            </a:fld>
            <a:endParaRPr lang="es-ES" dirty="0"/>
          </a:p>
        </p:txBody>
      </p:sp>
    </p:spTree>
    <p:extLst>
      <p:ext uri="{BB962C8B-B14F-4D97-AF65-F5344CB8AC3E}">
        <p14:creationId xmlns:p14="http://schemas.microsoft.com/office/powerpoint/2010/main" val="7631497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29</a:t>
            </a:fld>
            <a:endParaRPr lang="es-ES" dirty="0"/>
          </a:p>
        </p:txBody>
      </p:sp>
    </p:spTree>
    <p:extLst>
      <p:ext uri="{BB962C8B-B14F-4D97-AF65-F5344CB8AC3E}">
        <p14:creationId xmlns:p14="http://schemas.microsoft.com/office/powerpoint/2010/main" val="38596662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30</a:t>
            </a:fld>
            <a:endParaRPr lang="es-ES" dirty="0"/>
          </a:p>
        </p:txBody>
      </p:sp>
    </p:spTree>
    <p:extLst>
      <p:ext uri="{BB962C8B-B14F-4D97-AF65-F5344CB8AC3E}">
        <p14:creationId xmlns:p14="http://schemas.microsoft.com/office/powerpoint/2010/main" val="5424283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31</a:t>
            </a:fld>
            <a:endParaRPr lang="es-ES" dirty="0"/>
          </a:p>
        </p:txBody>
      </p:sp>
    </p:spTree>
    <p:extLst>
      <p:ext uri="{BB962C8B-B14F-4D97-AF65-F5344CB8AC3E}">
        <p14:creationId xmlns:p14="http://schemas.microsoft.com/office/powerpoint/2010/main" val="2268011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32</a:t>
            </a:fld>
            <a:endParaRPr lang="es-ES" dirty="0"/>
          </a:p>
        </p:txBody>
      </p:sp>
    </p:spTree>
    <p:extLst>
      <p:ext uri="{BB962C8B-B14F-4D97-AF65-F5344CB8AC3E}">
        <p14:creationId xmlns:p14="http://schemas.microsoft.com/office/powerpoint/2010/main" val="3548570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33</a:t>
            </a:fld>
            <a:endParaRPr lang="es-ES" dirty="0"/>
          </a:p>
        </p:txBody>
      </p:sp>
    </p:spTree>
    <p:extLst>
      <p:ext uri="{BB962C8B-B14F-4D97-AF65-F5344CB8AC3E}">
        <p14:creationId xmlns:p14="http://schemas.microsoft.com/office/powerpoint/2010/main" val="42706753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34</a:t>
            </a:fld>
            <a:endParaRPr lang="es-ES" dirty="0"/>
          </a:p>
        </p:txBody>
      </p:sp>
    </p:spTree>
    <p:extLst>
      <p:ext uri="{BB962C8B-B14F-4D97-AF65-F5344CB8AC3E}">
        <p14:creationId xmlns:p14="http://schemas.microsoft.com/office/powerpoint/2010/main" val="14848900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35</a:t>
            </a:fld>
            <a:endParaRPr lang="es-ES" dirty="0"/>
          </a:p>
        </p:txBody>
      </p:sp>
    </p:spTree>
    <p:extLst>
      <p:ext uri="{BB962C8B-B14F-4D97-AF65-F5344CB8AC3E}">
        <p14:creationId xmlns:p14="http://schemas.microsoft.com/office/powerpoint/2010/main" val="30521901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36</a:t>
            </a:fld>
            <a:endParaRPr lang="es-ES" dirty="0"/>
          </a:p>
        </p:txBody>
      </p:sp>
    </p:spTree>
    <p:extLst>
      <p:ext uri="{BB962C8B-B14F-4D97-AF65-F5344CB8AC3E}">
        <p14:creationId xmlns:p14="http://schemas.microsoft.com/office/powerpoint/2010/main" val="15583552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37</a:t>
            </a:fld>
            <a:endParaRPr lang="es-ES" dirty="0"/>
          </a:p>
        </p:txBody>
      </p:sp>
    </p:spTree>
    <p:extLst>
      <p:ext uri="{BB962C8B-B14F-4D97-AF65-F5344CB8AC3E}">
        <p14:creationId xmlns:p14="http://schemas.microsoft.com/office/powerpoint/2010/main" val="16226660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a:p>
            <a:r>
              <a:rPr lang="es-ES" dirty="0"/>
              <a:t>.-Templo de la Serenidad</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38</a:t>
            </a:fld>
            <a:endParaRPr lang="es-ES" dirty="0"/>
          </a:p>
        </p:txBody>
      </p:sp>
    </p:spTree>
    <p:extLst>
      <p:ext uri="{BB962C8B-B14F-4D97-AF65-F5344CB8AC3E}">
        <p14:creationId xmlns:p14="http://schemas.microsoft.com/office/powerpoint/2010/main" val="22383175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a:p>
            <a:r>
              <a:rPr lang="es-ES" dirty="0"/>
              <a:t>.-Templo de la Serenidad</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39</a:t>
            </a:fld>
            <a:endParaRPr lang="es-ES" dirty="0"/>
          </a:p>
        </p:txBody>
      </p:sp>
    </p:spTree>
    <p:extLst>
      <p:ext uri="{BB962C8B-B14F-4D97-AF65-F5344CB8AC3E}">
        <p14:creationId xmlns:p14="http://schemas.microsoft.com/office/powerpoint/2010/main" val="14462335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a:p>
            <a:r>
              <a:rPr lang="es-ES" dirty="0"/>
              <a:t>El Puente Chino</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40</a:t>
            </a:fld>
            <a:endParaRPr lang="es-ES" dirty="0"/>
          </a:p>
        </p:txBody>
      </p:sp>
    </p:spTree>
    <p:extLst>
      <p:ext uri="{BB962C8B-B14F-4D97-AF65-F5344CB8AC3E}">
        <p14:creationId xmlns:p14="http://schemas.microsoft.com/office/powerpoint/2010/main" val="14779073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a:p>
            <a:r>
              <a:rPr lang="es-ES" dirty="0"/>
              <a:t>El Puente Chino</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41</a:t>
            </a:fld>
            <a:endParaRPr lang="es-ES" dirty="0"/>
          </a:p>
        </p:txBody>
      </p:sp>
    </p:spTree>
    <p:extLst>
      <p:ext uri="{BB962C8B-B14F-4D97-AF65-F5344CB8AC3E}">
        <p14:creationId xmlns:p14="http://schemas.microsoft.com/office/powerpoint/2010/main" val="35907263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Vendeuvre</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42</a:t>
            </a:fld>
            <a:endParaRPr lang="es-ES" dirty="0"/>
          </a:p>
        </p:txBody>
      </p:sp>
    </p:spTree>
    <p:extLst>
      <p:ext uri="{BB962C8B-B14F-4D97-AF65-F5344CB8AC3E}">
        <p14:creationId xmlns:p14="http://schemas.microsoft.com/office/powerpoint/2010/main" val="14846051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46</a:t>
            </a:fld>
            <a:endParaRPr lang="es-ES" dirty="0"/>
          </a:p>
        </p:txBody>
      </p:sp>
    </p:spTree>
    <p:extLst>
      <p:ext uri="{BB962C8B-B14F-4D97-AF65-F5344CB8AC3E}">
        <p14:creationId xmlns:p14="http://schemas.microsoft.com/office/powerpoint/2010/main" val="38606142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47</a:t>
            </a:fld>
            <a:endParaRPr lang="es-ES" dirty="0"/>
          </a:p>
        </p:txBody>
      </p:sp>
    </p:spTree>
    <p:extLst>
      <p:ext uri="{BB962C8B-B14F-4D97-AF65-F5344CB8AC3E}">
        <p14:creationId xmlns:p14="http://schemas.microsoft.com/office/powerpoint/2010/main" val="8913809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48</a:t>
            </a:fld>
            <a:endParaRPr lang="es-ES" dirty="0"/>
          </a:p>
        </p:txBody>
      </p:sp>
    </p:spTree>
    <p:extLst>
      <p:ext uri="{BB962C8B-B14F-4D97-AF65-F5344CB8AC3E}">
        <p14:creationId xmlns:p14="http://schemas.microsoft.com/office/powerpoint/2010/main" val="42009801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49</a:t>
            </a:fld>
            <a:endParaRPr lang="es-ES" dirty="0"/>
          </a:p>
        </p:txBody>
      </p:sp>
    </p:spTree>
    <p:extLst>
      <p:ext uri="{BB962C8B-B14F-4D97-AF65-F5344CB8AC3E}">
        <p14:creationId xmlns:p14="http://schemas.microsoft.com/office/powerpoint/2010/main" val="27912745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50</a:t>
            </a:fld>
            <a:endParaRPr lang="es-ES" dirty="0"/>
          </a:p>
        </p:txBody>
      </p:sp>
    </p:spTree>
    <p:extLst>
      <p:ext uri="{BB962C8B-B14F-4D97-AF65-F5344CB8AC3E}">
        <p14:creationId xmlns:p14="http://schemas.microsoft.com/office/powerpoint/2010/main" val="27124187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51</a:t>
            </a:fld>
            <a:endParaRPr lang="es-ES" dirty="0"/>
          </a:p>
        </p:txBody>
      </p:sp>
    </p:spTree>
    <p:extLst>
      <p:ext uri="{BB962C8B-B14F-4D97-AF65-F5344CB8AC3E}">
        <p14:creationId xmlns:p14="http://schemas.microsoft.com/office/powerpoint/2010/main" val="24134439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52</a:t>
            </a:fld>
            <a:endParaRPr lang="es-ES" dirty="0"/>
          </a:p>
        </p:txBody>
      </p:sp>
    </p:spTree>
    <p:extLst>
      <p:ext uri="{BB962C8B-B14F-4D97-AF65-F5344CB8AC3E}">
        <p14:creationId xmlns:p14="http://schemas.microsoft.com/office/powerpoint/2010/main" val="4785282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53</a:t>
            </a:fld>
            <a:endParaRPr lang="es-ES" dirty="0"/>
          </a:p>
        </p:txBody>
      </p:sp>
    </p:spTree>
    <p:extLst>
      <p:ext uri="{BB962C8B-B14F-4D97-AF65-F5344CB8AC3E}">
        <p14:creationId xmlns:p14="http://schemas.microsoft.com/office/powerpoint/2010/main" val="24785511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54</a:t>
            </a:fld>
            <a:endParaRPr lang="es-ES" dirty="0"/>
          </a:p>
        </p:txBody>
      </p:sp>
    </p:spTree>
    <p:extLst>
      <p:ext uri="{BB962C8B-B14F-4D97-AF65-F5344CB8AC3E}">
        <p14:creationId xmlns:p14="http://schemas.microsoft.com/office/powerpoint/2010/main" val="15574914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55</a:t>
            </a:fld>
            <a:endParaRPr lang="es-ES" dirty="0"/>
          </a:p>
        </p:txBody>
      </p:sp>
    </p:spTree>
    <p:extLst>
      <p:ext uri="{BB962C8B-B14F-4D97-AF65-F5344CB8AC3E}">
        <p14:creationId xmlns:p14="http://schemas.microsoft.com/office/powerpoint/2010/main" val="30318413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56</a:t>
            </a:fld>
            <a:endParaRPr lang="es-ES" dirty="0"/>
          </a:p>
        </p:txBody>
      </p:sp>
    </p:spTree>
    <p:extLst>
      <p:ext uri="{BB962C8B-B14F-4D97-AF65-F5344CB8AC3E}">
        <p14:creationId xmlns:p14="http://schemas.microsoft.com/office/powerpoint/2010/main" val="39622822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57</a:t>
            </a:fld>
            <a:endParaRPr lang="es-ES" dirty="0"/>
          </a:p>
        </p:txBody>
      </p:sp>
    </p:spTree>
    <p:extLst>
      <p:ext uri="{BB962C8B-B14F-4D97-AF65-F5344CB8AC3E}">
        <p14:creationId xmlns:p14="http://schemas.microsoft.com/office/powerpoint/2010/main" val="27252500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58</a:t>
            </a:fld>
            <a:endParaRPr lang="es-ES" dirty="0"/>
          </a:p>
        </p:txBody>
      </p:sp>
    </p:spTree>
    <p:extLst>
      <p:ext uri="{BB962C8B-B14F-4D97-AF65-F5344CB8AC3E}">
        <p14:creationId xmlns:p14="http://schemas.microsoft.com/office/powerpoint/2010/main" val="7998419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59</a:t>
            </a:fld>
            <a:endParaRPr lang="es-ES" dirty="0"/>
          </a:p>
        </p:txBody>
      </p:sp>
    </p:spTree>
    <p:extLst>
      <p:ext uri="{BB962C8B-B14F-4D97-AF65-F5344CB8AC3E}">
        <p14:creationId xmlns:p14="http://schemas.microsoft.com/office/powerpoint/2010/main" val="3390019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60</a:t>
            </a:fld>
            <a:endParaRPr lang="es-ES" dirty="0"/>
          </a:p>
        </p:txBody>
      </p:sp>
    </p:spTree>
    <p:extLst>
      <p:ext uri="{BB962C8B-B14F-4D97-AF65-F5344CB8AC3E}">
        <p14:creationId xmlns:p14="http://schemas.microsoft.com/office/powerpoint/2010/main" val="38616867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61</a:t>
            </a:fld>
            <a:endParaRPr lang="es-ES" dirty="0"/>
          </a:p>
        </p:txBody>
      </p:sp>
    </p:spTree>
    <p:extLst>
      <p:ext uri="{BB962C8B-B14F-4D97-AF65-F5344CB8AC3E}">
        <p14:creationId xmlns:p14="http://schemas.microsoft.com/office/powerpoint/2010/main" val="32886543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62</a:t>
            </a:fld>
            <a:endParaRPr lang="es-ES" dirty="0"/>
          </a:p>
        </p:txBody>
      </p:sp>
    </p:spTree>
    <p:extLst>
      <p:ext uri="{BB962C8B-B14F-4D97-AF65-F5344CB8AC3E}">
        <p14:creationId xmlns:p14="http://schemas.microsoft.com/office/powerpoint/2010/main" val="8132492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63</a:t>
            </a:fld>
            <a:endParaRPr lang="es-ES" dirty="0"/>
          </a:p>
        </p:txBody>
      </p:sp>
    </p:spTree>
    <p:extLst>
      <p:ext uri="{BB962C8B-B14F-4D97-AF65-F5344CB8AC3E}">
        <p14:creationId xmlns:p14="http://schemas.microsoft.com/office/powerpoint/2010/main" val="29713324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64</a:t>
            </a:fld>
            <a:endParaRPr lang="es-ES" dirty="0"/>
          </a:p>
        </p:txBody>
      </p:sp>
    </p:spTree>
    <p:extLst>
      <p:ext uri="{BB962C8B-B14F-4D97-AF65-F5344CB8AC3E}">
        <p14:creationId xmlns:p14="http://schemas.microsoft.com/office/powerpoint/2010/main" val="30767491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65</a:t>
            </a:fld>
            <a:endParaRPr lang="es-ES" dirty="0"/>
          </a:p>
        </p:txBody>
      </p:sp>
    </p:spTree>
    <p:extLst>
      <p:ext uri="{BB962C8B-B14F-4D97-AF65-F5344CB8AC3E}">
        <p14:creationId xmlns:p14="http://schemas.microsoft.com/office/powerpoint/2010/main" val="39560833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66</a:t>
            </a:fld>
            <a:endParaRPr lang="es-ES" dirty="0"/>
          </a:p>
        </p:txBody>
      </p:sp>
    </p:spTree>
    <p:extLst>
      <p:ext uri="{BB962C8B-B14F-4D97-AF65-F5344CB8AC3E}">
        <p14:creationId xmlns:p14="http://schemas.microsoft.com/office/powerpoint/2010/main" val="10123665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Villandry.-</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67</a:t>
            </a:fld>
            <a:endParaRPr lang="es-ES" dirty="0"/>
          </a:p>
        </p:txBody>
      </p:sp>
    </p:spTree>
    <p:extLst>
      <p:ext uri="{BB962C8B-B14F-4D97-AF65-F5344CB8AC3E}">
        <p14:creationId xmlns:p14="http://schemas.microsoft.com/office/powerpoint/2010/main" val="9301106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Chateau_de_Bouges_</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70</a:t>
            </a:fld>
            <a:endParaRPr lang="es-ES" dirty="0"/>
          </a:p>
        </p:txBody>
      </p:sp>
    </p:spTree>
    <p:extLst>
      <p:ext uri="{BB962C8B-B14F-4D97-AF65-F5344CB8AC3E}">
        <p14:creationId xmlns:p14="http://schemas.microsoft.com/office/powerpoint/2010/main" val="21069709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Chateau_de_Bouges_</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71</a:t>
            </a:fld>
            <a:endParaRPr lang="es-ES" dirty="0"/>
          </a:p>
        </p:txBody>
      </p:sp>
    </p:spTree>
    <p:extLst>
      <p:ext uri="{BB962C8B-B14F-4D97-AF65-F5344CB8AC3E}">
        <p14:creationId xmlns:p14="http://schemas.microsoft.com/office/powerpoint/2010/main" val="5878257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Chateau_de_Bouges_</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72</a:t>
            </a:fld>
            <a:endParaRPr lang="es-ES" dirty="0"/>
          </a:p>
        </p:txBody>
      </p:sp>
    </p:spTree>
    <p:extLst>
      <p:ext uri="{BB962C8B-B14F-4D97-AF65-F5344CB8AC3E}">
        <p14:creationId xmlns:p14="http://schemas.microsoft.com/office/powerpoint/2010/main" val="6805888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Chateau_de_Bouges_</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73</a:t>
            </a:fld>
            <a:endParaRPr lang="es-ES" dirty="0"/>
          </a:p>
        </p:txBody>
      </p:sp>
    </p:spTree>
    <p:extLst>
      <p:ext uri="{BB962C8B-B14F-4D97-AF65-F5344CB8AC3E}">
        <p14:creationId xmlns:p14="http://schemas.microsoft.com/office/powerpoint/2010/main" val="40320611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Chateau_de_Bouges_</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74</a:t>
            </a:fld>
            <a:endParaRPr lang="es-ES" dirty="0"/>
          </a:p>
        </p:txBody>
      </p:sp>
    </p:spTree>
    <p:extLst>
      <p:ext uri="{BB962C8B-B14F-4D97-AF65-F5344CB8AC3E}">
        <p14:creationId xmlns:p14="http://schemas.microsoft.com/office/powerpoint/2010/main" val="6049929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Chateau_de_Bouges_</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75</a:t>
            </a:fld>
            <a:endParaRPr lang="es-ES" dirty="0"/>
          </a:p>
        </p:txBody>
      </p:sp>
    </p:spTree>
    <p:extLst>
      <p:ext uri="{BB962C8B-B14F-4D97-AF65-F5344CB8AC3E}">
        <p14:creationId xmlns:p14="http://schemas.microsoft.com/office/powerpoint/2010/main" val="20655886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Chateau_de_Bouges</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76</a:t>
            </a:fld>
            <a:endParaRPr lang="es-ES" dirty="0"/>
          </a:p>
        </p:txBody>
      </p:sp>
    </p:spTree>
    <p:extLst>
      <p:ext uri="{BB962C8B-B14F-4D97-AF65-F5344CB8AC3E}">
        <p14:creationId xmlns:p14="http://schemas.microsoft.com/office/powerpoint/2010/main" val="29210337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Chateau_de_Bouges</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77</a:t>
            </a:fld>
            <a:endParaRPr lang="es-ES" dirty="0"/>
          </a:p>
        </p:txBody>
      </p:sp>
    </p:spTree>
    <p:extLst>
      <p:ext uri="{BB962C8B-B14F-4D97-AF65-F5344CB8AC3E}">
        <p14:creationId xmlns:p14="http://schemas.microsoft.com/office/powerpoint/2010/main" val="42762455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Chateau_de_Bouges</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78</a:t>
            </a:fld>
            <a:endParaRPr lang="es-ES" dirty="0"/>
          </a:p>
        </p:txBody>
      </p:sp>
    </p:spTree>
    <p:extLst>
      <p:ext uri="{BB962C8B-B14F-4D97-AF65-F5344CB8AC3E}">
        <p14:creationId xmlns:p14="http://schemas.microsoft.com/office/powerpoint/2010/main" val="36023801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Chateau_de_Bouges</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79</a:t>
            </a:fld>
            <a:endParaRPr lang="es-ES" dirty="0"/>
          </a:p>
        </p:txBody>
      </p:sp>
    </p:spTree>
    <p:extLst>
      <p:ext uri="{BB962C8B-B14F-4D97-AF65-F5344CB8AC3E}">
        <p14:creationId xmlns:p14="http://schemas.microsoft.com/office/powerpoint/2010/main" val="20510274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Champ de  Bataille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82</a:t>
            </a:fld>
            <a:endParaRPr lang="es-ES" dirty="0"/>
          </a:p>
        </p:txBody>
      </p:sp>
    </p:spTree>
    <p:extLst>
      <p:ext uri="{BB962C8B-B14F-4D97-AF65-F5344CB8AC3E}">
        <p14:creationId xmlns:p14="http://schemas.microsoft.com/office/powerpoint/2010/main" val="31629770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Champ de  Bataille</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83</a:t>
            </a:fld>
            <a:endParaRPr lang="es-ES" dirty="0"/>
          </a:p>
        </p:txBody>
      </p:sp>
    </p:spTree>
    <p:extLst>
      <p:ext uri="{BB962C8B-B14F-4D97-AF65-F5344CB8AC3E}">
        <p14:creationId xmlns:p14="http://schemas.microsoft.com/office/powerpoint/2010/main" val="39315685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Champ de  Bataille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84</a:t>
            </a:fld>
            <a:endParaRPr lang="es-ES" dirty="0"/>
          </a:p>
        </p:txBody>
      </p:sp>
    </p:spTree>
    <p:extLst>
      <p:ext uri="{BB962C8B-B14F-4D97-AF65-F5344CB8AC3E}">
        <p14:creationId xmlns:p14="http://schemas.microsoft.com/office/powerpoint/2010/main" val="7620850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Champ de  Bataille</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85</a:t>
            </a:fld>
            <a:endParaRPr lang="es-ES" dirty="0"/>
          </a:p>
        </p:txBody>
      </p:sp>
    </p:spTree>
    <p:extLst>
      <p:ext uri="{BB962C8B-B14F-4D97-AF65-F5344CB8AC3E}">
        <p14:creationId xmlns:p14="http://schemas.microsoft.com/office/powerpoint/2010/main" val="1914573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Champ de  Bataille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86</a:t>
            </a:fld>
            <a:endParaRPr lang="es-ES" dirty="0"/>
          </a:p>
        </p:txBody>
      </p:sp>
    </p:spTree>
    <p:extLst>
      <p:ext uri="{BB962C8B-B14F-4D97-AF65-F5344CB8AC3E}">
        <p14:creationId xmlns:p14="http://schemas.microsoft.com/office/powerpoint/2010/main" val="13448912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Champ de  Bataille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87</a:t>
            </a:fld>
            <a:endParaRPr lang="es-ES" dirty="0"/>
          </a:p>
        </p:txBody>
      </p:sp>
    </p:spTree>
    <p:extLst>
      <p:ext uri="{BB962C8B-B14F-4D97-AF65-F5344CB8AC3E}">
        <p14:creationId xmlns:p14="http://schemas.microsoft.com/office/powerpoint/2010/main" val="23274528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Champ de  Bataille</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88</a:t>
            </a:fld>
            <a:endParaRPr lang="es-ES" dirty="0"/>
          </a:p>
        </p:txBody>
      </p:sp>
    </p:spTree>
    <p:extLst>
      <p:ext uri="{BB962C8B-B14F-4D97-AF65-F5344CB8AC3E}">
        <p14:creationId xmlns:p14="http://schemas.microsoft.com/office/powerpoint/2010/main" val="114762055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Champ de  Bataille</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89</a:t>
            </a:fld>
            <a:endParaRPr lang="es-ES" dirty="0"/>
          </a:p>
        </p:txBody>
      </p:sp>
    </p:spTree>
    <p:extLst>
      <p:ext uri="{BB962C8B-B14F-4D97-AF65-F5344CB8AC3E}">
        <p14:creationId xmlns:p14="http://schemas.microsoft.com/office/powerpoint/2010/main" val="184531606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Champ de  Bataille</a:t>
            </a:r>
          </a:p>
          <a:p>
            <a:endParaRPr lang="es-ES" dirty="0"/>
          </a:p>
        </p:txBody>
      </p:sp>
      <p:sp>
        <p:nvSpPr>
          <p:cNvPr id="4" name="3 Marcador de número de diapositiva"/>
          <p:cNvSpPr>
            <a:spLocks noGrp="1"/>
          </p:cNvSpPr>
          <p:nvPr>
            <p:ph type="sldNum" sz="quarter" idx="10"/>
          </p:nvPr>
        </p:nvSpPr>
        <p:spPr/>
        <p:txBody>
          <a:bodyPr/>
          <a:lstStyle/>
          <a:p>
            <a:fld id="{1252BA19-1C62-4881-8CC6-A5688238CE55}" type="slidenum">
              <a:rPr lang="es-ES" smtClean="0"/>
              <a:t>90</a:t>
            </a:fld>
            <a:endParaRPr lang="es-ES" dirty="0"/>
          </a:p>
        </p:txBody>
      </p:sp>
    </p:spTree>
    <p:extLst>
      <p:ext uri="{BB962C8B-B14F-4D97-AF65-F5344CB8AC3E}">
        <p14:creationId xmlns:p14="http://schemas.microsoft.com/office/powerpoint/2010/main" val="8765020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Champ de  Bataille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91</a:t>
            </a:fld>
            <a:endParaRPr lang="es-ES" dirty="0"/>
          </a:p>
        </p:txBody>
      </p:sp>
    </p:spTree>
    <p:extLst>
      <p:ext uri="{BB962C8B-B14F-4D97-AF65-F5344CB8AC3E}">
        <p14:creationId xmlns:p14="http://schemas.microsoft.com/office/powerpoint/2010/main" val="243984584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Champ de  Bataille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92</a:t>
            </a:fld>
            <a:endParaRPr lang="es-ES" dirty="0"/>
          </a:p>
        </p:txBody>
      </p:sp>
    </p:spTree>
    <p:extLst>
      <p:ext uri="{BB962C8B-B14F-4D97-AF65-F5344CB8AC3E}">
        <p14:creationId xmlns:p14="http://schemas.microsoft.com/office/powerpoint/2010/main" val="234668744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Champ de  Bataille</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93</a:t>
            </a:fld>
            <a:endParaRPr lang="es-ES" dirty="0"/>
          </a:p>
        </p:txBody>
      </p:sp>
    </p:spTree>
    <p:extLst>
      <p:ext uri="{BB962C8B-B14F-4D97-AF65-F5344CB8AC3E}">
        <p14:creationId xmlns:p14="http://schemas.microsoft.com/office/powerpoint/2010/main" val="78330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Villarceaux </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98</a:t>
            </a:fld>
            <a:endParaRPr lang="es-ES" dirty="0"/>
          </a:p>
        </p:txBody>
      </p:sp>
    </p:spTree>
    <p:extLst>
      <p:ext uri="{BB962C8B-B14F-4D97-AF65-F5344CB8AC3E}">
        <p14:creationId xmlns:p14="http://schemas.microsoft.com/office/powerpoint/2010/main" val="10756914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Villarceaux </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99</a:t>
            </a:fld>
            <a:endParaRPr lang="es-ES" dirty="0"/>
          </a:p>
        </p:txBody>
      </p:sp>
    </p:spTree>
    <p:extLst>
      <p:ext uri="{BB962C8B-B14F-4D97-AF65-F5344CB8AC3E}">
        <p14:creationId xmlns:p14="http://schemas.microsoft.com/office/powerpoint/2010/main" val="202004206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Villarceaux </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100</a:t>
            </a:fld>
            <a:endParaRPr lang="es-ES" dirty="0"/>
          </a:p>
        </p:txBody>
      </p:sp>
    </p:spTree>
    <p:extLst>
      <p:ext uri="{BB962C8B-B14F-4D97-AF65-F5344CB8AC3E}">
        <p14:creationId xmlns:p14="http://schemas.microsoft.com/office/powerpoint/2010/main" val="39916420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Villarceaux </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101</a:t>
            </a:fld>
            <a:endParaRPr lang="es-ES" dirty="0"/>
          </a:p>
        </p:txBody>
      </p:sp>
    </p:spTree>
    <p:extLst>
      <p:ext uri="{BB962C8B-B14F-4D97-AF65-F5344CB8AC3E}">
        <p14:creationId xmlns:p14="http://schemas.microsoft.com/office/powerpoint/2010/main" val="230188751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Villarceaux </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102</a:t>
            </a:fld>
            <a:endParaRPr lang="es-ES" dirty="0"/>
          </a:p>
        </p:txBody>
      </p:sp>
    </p:spTree>
    <p:extLst>
      <p:ext uri="{BB962C8B-B14F-4D97-AF65-F5344CB8AC3E}">
        <p14:creationId xmlns:p14="http://schemas.microsoft.com/office/powerpoint/2010/main" val="205096768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Villarceaux </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104</a:t>
            </a:fld>
            <a:endParaRPr lang="es-ES" dirty="0"/>
          </a:p>
        </p:txBody>
      </p:sp>
    </p:spTree>
    <p:extLst>
      <p:ext uri="{BB962C8B-B14F-4D97-AF65-F5344CB8AC3E}">
        <p14:creationId xmlns:p14="http://schemas.microsoft.com/office/powerpoint/2010/main" val="80411446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Villarceaux </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105</a:t>
            </a:fld>
            <a:endParaRPr lang="es-ES" dirty="0"/>
          </a:p>
        </p:txBody>
      </p:sp>
    </p:spTree>
    <p:extLst>
      <p:ext uri="{BB962C8B-B14F-4D97-AF65-F5344CB8AC3E}">
        <p14:creationId xmlns:p14="http://schemas.microsoft.com/office/powerpoint/2010/main" val="257876052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Villarceaux </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106</a:t>
            </a:fld>
            <a:endParaRPr lang="es-ES" dirty="0"/>
          </a:p>
        </p:txBody>
      </p:sp>
    </p:spTree>
    <p:extLst>
      <p:ext uri="{BB962C8B-B14F-4D97-AF65-F5344CB8AC3E}">
        <p14:creationId xmlns:p14="http://schemas.microsoft.com/office/powerpoint/2010/main" val="25089457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Villarceaux </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107</a:t>
            </a:fld>
            <a:endParaRPr lang="es-ES" dirty="0"/>
          </a:p>
        </p:txBody>
      </p:sp>
    </p:spTree>
    <p:extLst>
      <p:ext uri="{BB962C8B-B14F-4D97-AF65-F5344CB8AC3E}">
        <p14:creationId xmlns:p14="http://schemas.microsoft.com/office/powerpoint/2010/main" val="189304426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Villarceaux </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108</a:t>
            </a:fld>
            <a:endParaRPr lang="es-ES" dirty="0"/>
          </a:p>
        </p:txBody>
      </p:sp>
    </p:spTree>
    <p:extLst>
      <p:ext uri="{BB962C8B-B14F-4D97-AF65-F5344CB8AC3E}">
        <p14:creationId xmlns:p14="http://schemas.microsoft.com/office/powerpoint/2010/main" val="76233382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Villarceaux </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109</a:t>
            </a:fld>
            <a:endParaRPr lang="es-ES" dirty="0"/>
          </a:p>
        </p:txBody>
      </p:sp>
    </p:spTree>
    <p:extLst>
      <p:ext uri="{BB962C8B-B14F-4D97-AF65-F5344CB8AC3E}">
        <p14:creationId xmlns:p14="http://schemas.microsoft.com/office/powerpoint/2010/main" val="275410466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Villarceaux </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110</a:t>
            </a:fld>
            <a:endParaRPr lang="es-ES" dirty="0"/>
          </a:p>
        </p:txBody>
      </p:sp>
    </p:spTree>
    <p:extLst>
      <p:ext uri="{BB962C8B-B14F-4D97-AF65-F5344CB8AC3E}">
        <p14:creationId xmlns:p14="http://schemas.microsoft.com/office/powerpoint/2010/main" val="377634578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Villarceaux </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111</a:t>
            </a:fld>
            <a:endParaRPr lang="es-ES" dirty="0"/>
          </a:p>
        </p:txBody>
      </p:sp>
    </p:spTree>
    <p:extLst>
      <p:ext uri="{BB962C8B-B14F-4D97-AF65-F5344CB8AC3E}">
        <p14:creationId xmlns:p14="http://schemas.microsoft.com/office/powerpoint/2010/main" val="27368766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Villarceaux </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112</a:t>
            </a:fld>
            <a:endParaRPr lang="es-ES" dirty="0"/>
          </a:p>
        </p:txBody>
      </p:sp>
    </p:spTree>
    <p:extLst>
      <p:ext uri="{BB962C8B-B14F-4D97-AF65-F5344CB8AC3E}">
        <p14:creationId xmlns:p14="http://schemas.microsoft.com/office/powerpoint/2010/main" val="8170876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Villarceaux </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113</a:t>
            </a:fld>
            <a:endParaRPr lang="es-ES" dirty="0"/>
          </a:p>
        </p:txBody>
      </p:sp>
    </p:spTree>
    <p:extLst>
      <p:ext uri="{BB962C8B-B14F-4D97-AF65-F5344CB8AC3E}">
        <p14:creationId xmlns:p14="http://schemas.microsoft.com/office/powerpoint/2010/main" val="5015919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Villarceaux </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114</a:t>
            </a:fld>
            <a:endParaRPr lang="es-ES" dirty="0"/>
          </a:p>
        </p:txBody>
      </p:sp>
    </p:spTree>
    <p:extLst>
      <p:ext uri="{BB962C8B-B14F-4D97-AF65-F5344CB8AC3E}">
        <p14:creationId xmlns:p14="http://schemas.microsoft.com/office/powerpoint/2010/main" val="38189020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Villarceaux </a:t>
            </a:r>
          </a:p>
        </p:txBody>
      </p:sp>
      <p:sp>
        <p:nvSpPr>
          <p:cNvPr id="4" name="3 Marcador de número de diapositiva"/>
          <p:cNvSpPr>
            <a:spLocks noGrp="1"/>
          </p:cNvSpPr>
          <p:nvPr>
            <p:ph type="sldNum" sz="quarter" idx="10"/>
          </p:nvPr>
        </p:nvSpPr>
        <p:spPr/>
        <p:txBody>
          <a:bodyPr/>
          <a:lstStyle/>
          <a:p>
            <a:fld id="{1252BA19-1C62-4881-8CC6-A5688238CE55}" type="slidenum">
              <a:rPr lang="es-ES" smtClean="0"/>
              <a:t>115</a:t>
            </a:fld>
            <a:endParaRPr lang="es-ES" dirty="0"/>
          </a:p>
        </p:txBody>
      </p:sp>
    </p:spTree>
    <p:extLst>
      <p:ext uri="{BB962C8B-B14F-4D97-AF65-F5344CB8AC3E}">
        <p14:creationId xmlns:p14="http://schemas.microsoft.com/office/powerpoint/2010/main" val="3123677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google.es/url?sa=i&amp;rct=j&amp;q=chateau+de+vendeuvre&amp;source=images&amp;cd=&amp;cad=rja&amp;docid=sTy_LUVH7k6kGM&amp;tbnid=RlfJt0KA1pQa9M:&amp;ved=0CAUQjRw&amp;url=http://randoslondres.wordpress.com/2010/08/21/etape-5-suisse-normande/&amp;ei=F5ULUsbbIomm0wWL7IFA&amp;bvm=bv.50723672,d.ZGU&amp;psig=AFQjCNG3bhOn292RAHKCxEn2A2j1BZbiEQ&amp;ust=1376577031791166"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www.google.es/url?sa=i&amp;rct=j&amp;q=chateau+de+vendeuvre&amp;source=images&amp;cd=&amp;docid=AMTp2T1hWIWN-M&amp;tbnid=e-yvvfACk3e2JM:&amp;ved=0CAUQjRw&amp;url=http://www.creafrance.org/fr/tourisme-france/parc-jardin-arboretum-arbres-botanique-fleurs-fruits-legumes-departement-cote-d-039-or/81?page=37&amp;ei=e5ULUrTPIIyr0AXqgYHIBw&amp;bvm=bv.50723672,d.ZGU&amp;psig=AFQjCNG3bhOn292RAHKCxEn2A2j1BZbiEQ&amp;ust=1376577031791166"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www.google.es/url?sa=i&amp;rct=j&amp;q=chateau+de+vendeuvre&amp;source=images&amp;cd=&amp;cad=rja&amp;docid=lgmZAce7KRjgqM&amp;tbnid=KjPODuG-ivaOdM:&amp;ved=0CAUQjRw&amp;url=http://www.calvados-tourisme.com/diffusio/fr/decouvrir/sites-monuments/vendeuvre/jardins-du-chateau-de-vendeuvre-entre-falaise-et-lisieux_TFOPCUNOR014FS00071.php&amp;ei=RJULUurbK5PB0gXL44GwCQ&amp;bvm=bv.50723672,d.ZGU&amp;psig=AFQjCNG3bhOn292RAHKCxEn2A2j1BZbiEQ&amp;ust=1376577031791166"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www.google.es/url?sa=i&amp;rct=j&amp;q=chateau+de+vendeuvre&amp;source=images&amp;cd=&amp;cad=rja&amp;docid=Cbi8rV3EiOphOM&amp;tbnid=71Q_uOOWsKSC3M:&amp;ved=0CAUQjRw&amp;url=http://gitenormandie14.com/area.html&amp;ei=lJQLUvmRJeqG0AWq8IGAAQ&amp;bvm=bv.50723672,d.ZGU&amp;psig=AFQjCNG3bhOn292RAHKCxEn2A2j1BZbiEQ&amp;ust=1376577031791166"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www.google.es/url?sa=i&amp;rct=j&amp;q=chateau+de+vendeuvre&amp;source=images&amp;cd=&amp;cad=rja&amp;docid=Qnv3juIZd8EhLM&amp;tbnid=BGQB-4IktPQyTM:&amp;ved=0CAUQjRw&amp;url=http://sylvie.laboitemail.com/infusions/hsgallery_panel/photogallery.php?album_id=8&amp;ei=0ZQLUqCmApOa0AXA74CwCw&amp;bvm=bv.50723672,d.ZGU&amp;psig=AFQjCNG3bhOn292RAHKCxEn2A2j1BZbiEQ&amp;ust=1376577031791166"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37.xml.rels><?xml version="1.0" encoding="UTF-8" standalone="yes"?>
<Relationships xmlns="http://schemas.openxmlformats.org/package/2006/relationships"><Relationship Id="rId8" Type="http://schemas.openxmlformats.org/officeDocument/2006/relationships/hyperlink" Target="//upload.wikimedia.org/wikipedia/commons/8/8f/Chtortue.jpg" TargetMode="External"/><Relationship Id="rId13" Type="http://schemas.openxmlformats.org/officeDocument/2006/relationships/image" Target="../media/image29.jpeg"/><Relationship Id="rId3" Type="http://schemas.openxmlformats.org/officeDocument/2006/relationships/hyperlink" Target="//upload.wikimedia.org/wikipedia/commons/a/a0/Chlaby.jpg" TargetMode="External"/><Relationship Id="rId7" Type="http://schemas.openxmlformats.org/officeDocument/2006/relationships/image" Target="../media/image26.jpeg"/><Relationship Id="rId12" Type="http://schemas.openxmlformats.org/officeDocument/2006/relationships/hyperlink" Target="//upload.wikimedia.org/wikipedia/commons/3/34/Chparterre.jpg"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hyperlink" Target="//upload.wikimedia.org/wikipedia/commons/d/de/Chgrotte.jpg" TargetMode="External"/><Relationship Id="rId11" Type="http://schemas.openxmlformats.org/officeDocument/2006/relationships/image" Target="../media/image28.jpeg"/><Relationship Id="rId5" Type="http://schemas.openxmlformats.org/officeDocument/2006/relationships/image" Target="../media/image25.jpeg"/><Relationship Id="rId10" Type="http://schemas.openxmlformats.org/officeDocument/2006/relationships/hyperlink" Target="//upload.wikimedia.org/wikipedia/commons/1/15/Charbrecristal.jpg" TargetMode="External"/><Relationship Id="rId4" Type="http://schemas.openxmlformats.org/officeDocument/2006/relationships/image" Target="../media/image24.jpeg"/><Relationship Id="rId9" Type="http://schemas.openxmlformats.org/officeDocument/2006/relationships/image" Target="../media/image27.jpeg"/></Relationships>
</file>

<file path=ppt/slides/_rels/slide38.xml.rels><?xml version="1.0" encoding="UTF-8" standalone="yes"?>
<Relationships xmlns="http://schemas.openxmlformats.org/package/2006/relationships"><Relationship Id="rId3" Type="http://schemas.openxmlformats.org/officeDocument/2006/relationships/hyperlink" Target="//upload.wikimedia.org/wikipedia/commons/1/10/%22Serenity_temple%22,_in_garden_of_Vendeuvre_(France).JPG"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9.xml.rels><?xml version="1.0" encoding="UTF-8" standalone="yes"?>
<Relationships xmlns="http://schemas.openxmlformats.org/package/2006/relationships"><Relationship Id="rId3" Type="http://schemas.openxmlformats.org/officeDocument/2006/relationships/hyperlink" Target="http://www.google.es/url?sa=i&amp;rct=j&amp;q=chateau+de+vendeuvre&amp;source=images&amp;cd=&amp;cad=rja&amp;docid=Qnv3juIZd8EhLM&amp;tbnid=1wGRw77rRGi9QM:&amp;ved=0CAUQjRw&amp;url=http://sylvie.laboitemail.com/infusions/hsgallery_panel/photogallery.php?album_id=8&amp;ei=W5wLUsrnOoaP0AXcqIBI&amp;bvm=bv.50723672,d.ZGU&amp;psig=AFQjCNH1nWIbQ5gCikld7hwmNBC_uPgXng&amp;ust=1376578913139575"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40.xml.rels><?xml version="1.0" encoding="UTF-8" standalone="yes"?>
<Relationships xmlns="http://schemas.openxmlformats.org/package/2006/relationships"><Relationship Id="rId3" Type="http://schemas.openxmlformats.org/officeDocument/2006/relationships/hyperlink" Target="http://www.google.es/url?sa=i&amp;rct=j&amp;q=chateau+de+vendeuvre&amp;source=images&amp;cd=&amp;cad=rja&amp;docid=eE-0zvSR3ajkuM&amp;tbnid=OTNUI7bwA-fZBM:&amp;ved=0CAUQjRw&amp;url=http://www.calvados-tourisme.com/diffusio/fr/decouvrir/parcs-et-jardins/vendeuvre/jardins-du-chateau-de-vendeuvre-entre-falaise-et-lisieux_TFOPCUNOR014FS0009T.php&amp;ei=A5wLUrmYK-WT0AXdwIDgCA&amp;bvm=bv.50723672,d.ZGU&amp;psig=AFQjCNH1nWIbQ5gCikld7hwmNBC_uPgXng&amp;ust=1376578913139575"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41.xml.rels><?xml version="1.0" encoding="UTF-8" standalone="yes"?>
<Relationships xmlns="http://schemas.openxmlformats.org/package/2006/relationships"><Relationship Id="rId3" Type="http://schemas.openxmlformats.org/officeDocument/2006/relationships/hyperlink" Target="http://www.google.es/url?sa=i&amp;rct=j&amp;q=chateau+de+vendeuvre&amp;source=images&amp;cd=&amp;cad=rja&amp;docid=ckozZSBpSI4oyM&amp;tbnid=K258se6MoVoZCM:&amp;ved=0CAUQjRw&amp;url=http://www.ben-images.com/album/reportage/dans-les-jardins-du-chateau-de-vendeuvre-calvados/&amp;ei=55wLUqDJNLCY0AXFroCwDg&amp;bvm=bv.50723672,d.ZGU&amp;psig=AFQjCNH1nWIbQ5gCikld7hwmNBC_uPgXng&amp;ust=1376578913139575"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42.xml.rels><?xml version="1.0" encoding="UTF-8" standalone="yes"?>
<Relationships xmlns="http://schemas.openxmlformats.org/package/2006/relationships"><Relationship Id="rId3" Type="http://schemas.openxmlformats.org/officeDocument/2006/relationships/hyperlink" Target="http://www.google.es/url?sa=i&amp;rct=j&amp;q=chateau+de+vendeuvre&amp;source=images&amp;cd=&amp;cad=rja&amp;docid=CZ0TPGiLs-3AxM&amp;tbnid=vlHXDhmTIddQGM:&amp;ved=0CAUQjRw&amp;url=http://www.patrimoine-normand.com/index-fiche-30027.html&amp;ei=KZ0LUvacDM2N0wWt84HoAQ&amp;bvm=bv.50723672,d.ZGU&amp;psig=AFQjCNH1nWIbQ5gCikld7hwmNBC_uPgXng&amp;ust=1376578913139575"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upload.wikimedia.org/wikipedia/commons/a/a7/Chateau-Villandry-VueGenerale-Jardins.jpg"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4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www.google.es/url?sa=i&amp;rct=j&amp;q=Ch%C3%A2teau_du_Champ_de_Bataille&amp;source=images&amp;cd=&amp;cad=rja&amp;docid=4bwnspTVeT8q5M&amp;tbnid=q08Sli_H48J03M:&amp;ved=0CAUQjRw&amp;url=http://www.willgoto.com/2/146308/liens.aspx&amp;ei=zq8LUsfwI8Gq0QWI2YHIDw&amp;bvm=bv.50723672,d.ZGU&amp;psig=AFQjCNG1zuigNmvfx1SKrBJHPerO-tjBnA&amp;ust=1376583712054520" TargetMode="External"/><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8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hyperlink" Target="http://www.google.es/url?sa=i&amp;rct=j&amp;q=Ch%C3%A2teau_du_Champ_de_Bataille&amp;source=images&amp;cd=&amp;cad=rja&amp;docid=utY9WWN2bbeITM&amp;tbnid=Gn_DULK2TlMkyM:&amp;ved=0CAUQjRw&amp;url=http://www.survoldefrance.fr/affichage2.php?img%3D5157%26prev_suiv_link%3D1&amp;ei=pa4LUtuqJeeM0wWd-oCoBQ&amp;bvm=bv.50723672,d.ZGU&amp;psig=AFQjCNG1zuigNmvfx1SKrBJHPerO-tjBnA&amp;ust=1376583712054520" TargetMode="External"/><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8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75.jpg"/></Relationships>
</file>

<file path=ppt/slides/_rels/slide9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hyperlink" Target="//upload.wikimedia.org/wikipedia/commons/5/5c/Chateau_du_Champ-de-Bataille_entrance.jpg" TargetMode="External"/><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92.xml.rels><?xml version="1.0" encoding="UTF-8" standalone="yes"?>
<Relationships xmlns="http://schemas.openxmlformats.org/package/2006/relationships"><Relationship Id="rId3" Type="http://schemas.openxmlformats.org/officeDocument/2006/relationships/hyperlink" Target="//upload.wikimedia.org/wikipedia/commons/e/e6/Chateau_du_Champ-de-Bataille.jpg" TargetMode="External"/><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78.jpeg"/></Relationships>
</file>

<file path=ppt/slides/_rels/slide9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80728"/>
            <a:ext cx="6318448" cy="2448272"/>
          </a:xfrm>
        </p:spPr>
        <p:txBody>
          <a:bodyPr>
            <a:normAutofit/>
          </a:bodyPr>
          <a:lstStyle/>
          <a:p>
            <a:r>
              <a:rPr lang="es-ES" sz="3200" dirty="0"/>
              <a:t>EUROPA.-LA VUELTA AL MUNDO EN 885 JARDINES.-S.-FRANCIA .chateaux</a:t>
            </a:r>
          </a:p>
        </p:txBody>
      </p:sp>
      <p:sp>
        <p:nvSpPr>
          <p:cNvPr id="3" name="2 Subtítulo"/>
          <p:cNvSpPr>
            <a:spLocks noGrp="1"/>
          </p:cNvSpPr>
          <p:nvPr>
            <p:ph type="subTitle" idx="1"/>
          </p:nvPr>
        </p:nvSpPr>
        <p:spPr>
          <a:xfrm>
            <a:off x="4644008" y="5003322"/>
            <a:ext cx="4320480"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4143400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de Vendeuvre</a:t>
            </a:r>
          </a:p>
        </p:txBody>
      </p:sp>
      <p:sp>
        <p:nvSpPr>
          <p:cNvPr id="3" name="2 Marcador de contenido"/>
          <p:cNvSpPr>
            <a:spLocks noGrp="1"/>
          </p:cNvSpPr>
          <p:nvPr>
            <p:ph sz="quarter" idx="1"/>
          </p:nvPr>
        </p:nvSpPr>
        <p:spPr>
          <a:xfrm>
            <a:off x="457200" y="1600200"/>
            <a:ext cx="7571184" cy="4873752"/>
          </a:xfrm>
        </p:spPr>
        <p:txBody>
          <a:bodyPr>
            <a:normAutofit/>
          </a:bodyPr>
          <a:lstStyle/>
          <a:p>
            <a:r>
              <a:rPr lang="es-ES" dirty="0"/>
              <a:t>El castillo de Vendeuvre está situado en el municipio de Vendeuvre , cerca de Lisieux en Normandía .</a:t>
            </a:r>
          </a:p>
          <a:p>
            <a:r>
              <a:rPr lang="es-ES" dirty="0"/>
              <a:t> Clasificado como monumento histórico, tanto por su exterior e interior, Vendeuvre es una aristocrática casa prototípica país Norman. </a:t>
            </a:r>
          </a:p>
          <a:p>
            <a:r>
              <a:rPr lang="es-ES" dirty="0"/>
              <a:t>Fue abierto al público en 1983.</a:t>
            </a:r>
          </a:p>
          <a:p>
            <a:r>
              <a:rPr lang="es-ES" dirty="0"/>
              <a:t>Vendeuvre fue construido entre 1750 y 1752 a partir de los planos del arquitecto Jacques-François Blondel y es un gran ejemplo de una casa de campo (maison de campagne) del siglo XVIII.. </a:t>
            </a:r>
          </a:p>
        </p:txBody>
      </p:sp>
    </p:spTree>
    <p:extLst>
      <p:ext uri="{BB962C8B-B14F-4D97-AF65-F5344CB8AC3E}">
        <p14:creationId xmlns:p14="http://schemas.microsoft.com/office/powerpoint/2010/main" val="859274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Su propietario, Alexandre Le Forestier,'' señor'' de Vendeuvre, viniendo de un Cotentin familia que se decía descendiente de los Condes de Flandes , quería un moderno lugar de veraneo construida en el estilo de la época. </a:t>
            </a:r>
          </a:p>
          <a:p>
            <a:r>
              <a:rPr lang="es-ES" dirty="0"/>
              <a:t>La casa señorial vieja fue demolida, ya que estaba húmeda (que estaba más cerca de las inmersiones orillas de los ríos que el actual edificio) y construido parcialmente en la pendiente ladera. </a:t>
            </a:r>
          </a:p>
          <a:p>
            <a:r>
              <a:rPr lang="es-ES" dirty="0"/>
              <a:t>Durante la Revolución Francesa , Alejandro de Vendeuvre y su familia vivieron en Rouen , su casa en Caen habia sido incendiada. Como la familia no emigro durante la Revolución, el castillo se salvó de la destrucción, preservando así la decoración original y la mayoría de los muebles.</a:t>
            </a:r>
          </a:p>
          <a:p>
            <a:endParaRPr lang="es-ES" dirty="0"/>
          </a:p>
        </p:txBody>
      </p:sp>
    </p:spTree>
    <p:extLst>
      <p:ext uri="{BB962C8B-B14F-4D97-AF65-F5344CB8AC3E}">
        <p14:creationId xmlns:p14="http://schemas.microsoft.com/office/powerpoint/2010/main" val="3689886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Los jardines formales que han sido creados por el actual conde de Vendeuvre, tienen una clásica estrictamente simétrico trazado de diseños desplazamiento de cerca recortadas en contraste con las reservas de grava, y las fronteras y las coberturas de la  fijados en el césped, con un agua formal más allá, flanqueado por Pollarded tilos ( tilos ), contra un fondo de los bosques antiguos.</a:t>
            </a:r>
          </a:p>
          <a:p>
            <a:r>
              <a:rPr lang="es-ES" dirty="0"/>
              <a:t> Más allá de los campos en pendiente del valle del río inmersiones , las colinas del Pays d'Auge se pueden ver en la distancia. </a:t>
            </a:r>
          </a:p>
          <a:p>
            <a:r>
              <a:rPr lang="es-ES" dirty="0"/>
              <a:t>Restaurado de acuerdo a los planes, de 1813, estos jardines geométricos franceses se complementan perfectamente con el jardín delantero igualmente simétrico del castillo. </a:t>
            </a:r>
          </a:p>
          <a:p>
            <a:endParaRPr lang="es-ES" dirty="0"/>
          </a:p>
        </p:txBody>
      </p:sp>
    </p:spTree>
    <p:extLst>
      <p:ext uri="{BB962C8B-B14F-4D97-AF65-F5344CB8AC3E}">
        <p14:creationId xmlns:p14="http://schemas.microsoft.com/office/powerpoint/2010/main" val="338315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Una avenida de tilos de 150 años de edad o tilos , al lado del castillo, marca la zona de los jardines "práctico" o "utilidad". </a:t>
            </a:r>
          </a:p>
          <a:p>
            <a:r>
              <a:rPr lang="es-ES" dirty="0"/>
              <a:t>Una parte esencial del castillo durante los  siglos, XVII o XX.proporcionando cantidad de alimentos de cosecha propia, los llamados jardines prácticos incluyen: </a:t>
            </a:r>
          </a:p>
          <a:p>
            <a:r>
              <a:rPr lang="es-ES" dirty="0"/>
              <a:t>Un estanque que contiene, en un extremo, la trucha para las ocasiones especiales y en el otro extremo, separados por redes, los peces de agua dulce más comunes para los viernes y otros días de ayuno. </a:t>
            </a:r>
          </a:p>
          <a:p>
            <a:r>
              <a:rPr lang="es-ES" dirty="0"/>
              <a:t>Los peces han sido alimentados con restos de cocina y pellets de harina. </a:t>
            </a:r>
          </a:p>
          <a:p>
            <a:endParaRPr lang="es-ES" dirty="0"/>
          </a:p>
        </p:txBody>
      </p:sp>
    </p:spTree>
    <p:extLst>
      <p:ext uri="{BB962C8B-B14F-4D97-AF65-F5344CB8AC3E}">
        <p14:creationId xmlns:p14="http://schemas.microsoft.com/office/powerpoint/2010/main" val="1144585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Un palomar , reconstruido en 1811, que cuenta con más de 1.400 agujeros para  palomas . </a:t>
            </a:r>
          </a:p>
          <a:p>
            <a:r>
              <a:rPr lang="es-ES" dirty="0"/>
              <a:t>El techo fue diseñado para tomar un poco de agua de lluvia para las aves para bañarse . </a:t>
            </a:r>
          </a:p>
          <a:p>
            <a:r>
              <a:rPr lang="es-ES" dirty="0"/>
              <a:t>Una casa de hielo construida como una pirámide , para almacenar el hielo del estanque en el laberinto de invierno. </a:t>
            </a:r>
          </a:p>
          <a:p>
            <a:r>
              <a:rPr lang="es-ES" dirty="0"/>
              <a:t>Tiene una puerta que mira hacia el norte para ayudar a preservar mejor la baja temperatura en su interior. </a:t>
            </a:r>
          </a:p>
          <a:p>
            <a:r>
              <a:rPr lang="es-ES" dirty="0"/>
              <a:t>Durante el Renacimiento , el hombre se sintió fascinado por los mecanismos hidráulicos. </a:t>
            </a:r>
          </a:p>
        </p:txBody>
      </p:sp>
    </p:spTree>
    <p:extLst>
      <p:ext uri="{BB962C8B-B14F-4D97-AF65-F5344CB8AC3E}">
        <p14:creationId xmlns:p14="http://schemas.microsoft.com/office/powerpoint/2010/main" val="4070528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 Estaban sobre todo de moda en Francia en los siglos XVII  y XVIII, para entretener, sorprender y encanto.</a:t>
            </a:r>
          </a:p>
          <a:p>
            <a:r>
              <a:rPr lang="es-ES" dirty="0"/>
              <a:t> Para agregar una nueva dimensión a sus parques y jardines, dispositivos artificiales para imitar la naturaleza han encontrado su lugar, sobre todo en forma de fuentes. </a:t>
            </a:r>
          </a:p>
          <a:p>
            <a:r>
              <a:rPr lang="es-ES" dirty="0"/>
              <a:t>Ligado a una leyenda de la antigüedad, de un árbol que atrajo, por sus raíces, toda la ciencia y la sabiduría. </a:t>
            </a:r>
          </a:p>
          <a:p>
            <a:r>
              <a:rPr lang="es-ES" dirty="0"/>
              <a:t>A su alrededor, las plantas fueron cultivadas y fertilizadas por los espíritus del lugar a que sus raíces alcanzan las profundidades subterráneas y sus ramas simbolizan la aspiración de la ascensión hacia el cielo. </a:t>
            </a:r>
          </a:p>
        </p:txBody>
      </p:sp>
    </p:spTree>
    <p:extLst>
      <p:ext uri="{BB962C8B-B14F-4D97-AF65-F5344CB8AC3E}">
        <p14:creationId xmlns:p14="http://schemas.microsoft.com/office/powerpoint/2010/main" val="1949488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Inspirado por otra leyenda, esta vez de un joven jardinero desalentado por el fracaso de su jardín, que fue en busca de la ayuda de la Hippocrene fuente, creada cuando Pegasus había pateado el suelo con sus pezuñas. </a:t>
            </a:r>
          </a:p>
          <a:p>
            <a:r>
              <a:rPr lang="es-ES" dirty="0"/>
              <a:t>El que bebió del agua estaba seguro de ser inspirado por las musas.</a:t>
            </a:r>
          </a:p>
          <a:p>
            <a:r>
              <a:rPr lang="es-ES" dirty="0"/>
              <a:t> Una vez dormido, el jardinero soñaba con cuatro hombres: un técnico de jardinería, un hombre de buen gusto, un poeta y un pintor. </a:t>
            </a:r>
          </a:p>
          <a:p>
            <a:r>
              <a:rPr lang="es-ES" dirty="0"/>
              <a:t>Ellos le dijeron que, individualmente, no fueron capaces de crear un gran jardín, pero que juntos habían construido los jardines más bellos del mundo. </a:t>
            </a:r>
          </a:p>
        </p:txBody>
      </p:sp>
    </p:spTree>
    <p:extLst>
      <p:ext uri="{BB962C8B-B14F-4D97-AF65-F5344CB8AC3E}">
        <p14:creationId xmlns:p14="http://schemas.microsoft.com/office/powerpoint/2010/main" val="2892321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En su despertar, el jardinero intentó el agua de la fuente al mismo tiempo rezando para que las musas le concederían los cuatro dones necesarios para su profesión: la técnica, el buen gusto, la poesía y el arte. </a:t>
            </a:r>
          </a:p>
          <a:p>
            <a:r>
              <a:rPr lang="es-ES" dirty="0"/>
              <a:t>Riendo, en su lugar le dieron dedos verdes. </a:t>
            </a:r>
          </a:p>
          <a:p>
            <a:r>
              <a:rPr lang="es-ES" dirty="0"/>
              <a:t>La tortuga tiene un papel importante en la mitología de muchas culturas. </a:t>
            </a:r>
          </a:p>
          <a:p>
            <a:r>
              <a:rPr lang="es-ES" dirty="0"/>
              <a:t>En América Central , según una antigua leyenda, el dios de la lluvia Chaac había caído bajo los encantos de una hermosa diosa y abandonado la tierra.</a:t>
            </a:r>
          </a:p>
          <a:p>
            <a:r>
              <a:rPr lang="es-ES" dirty="0"/>
              <a:t> Una grave sequía reinó en todo el país de la Mayas pero Chaac ya no oyó las invocaciones de los sacerdotes. </a:t>
            </a:r>
          </a:p>
        </p:txBody>
      </p:sp>
    </p:spTree>
    <p:extLst>
      <p:ext uri="{BB962C8B-B14F-4D97-AF65-F5344CB8AC3E}">
        <p14:creationId xmlns:p14="http://schemas.microsoft.com/office/powerpoint/2010/main" val="3679460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 Como último recurso, los mayas les pide a las tortugas sagradas para intervenir con el dios de la lluvia. Izada en el techo de los templos y las casas, las tortugas llaman por su nombre "Chaac" como una sola voz, lo que lo llevó a sus sentidos.</a:t>
            </a:r>
          </a:p>
          <a:p>
            <a:r>
              <a:rPr lang="es-ES" dirty="0"/>
              <a:t> En su invitación, las tortugas escupían agua, apagar la sed de los mayas y salvaban las cosechas.</a:t>
            </a:r>
          </a:p>
          <a:p>
            <a:r>
              <a:rPr lang="es-ES" dirty="0"/>
              <a:t>Neptuno , dios griego del mar, fue seducido por la bella y sabia ninfa, Cleance. </a:t>
            </a:r>
          </a:p>
          <a:p>
            <a:r>
              <a:rPr lang="es-ES" dirty="0"/>
              <a:t>Un día, él se arrojó sobre ella, pero Cleance se defendió tan bien que Neptuno retrocedió. "El frío de la roca le conviene", dijo, transformándola inmediatamente en piedra. </a:t>
            </a:r>
          </a:p>
          <a:p>
            <a:endParaRPr lang="es-ES" dirty="0"/>
          </a:p>
        </p:txBody>
      </p:sp>
    </p:spTree>
    <p:extLst>
      <p:ext uri="{BB962C8B-B14F-4D97-AF65-F5344CB8AC3E}">
        <p14:creationId xmlns:p14="http://schemas.microsoft.com/office/powerpoint/2010/main" val="2279330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Sorprendido por esto, las otras ninfas imploraron Tetis que intercediera ante los dioses de Olympus para la restauración de su vida.</a:t>
            </a:r>
          </a:p>
          <a:p>
            <a:r>
              <a:rPr lang="es-ES" dirty="0"/>
              <a:t> Al no poder hacer nada contra el poder de Neptuno, acordaron un compromiso: Cleance seguiría siendo una estatua de piedra, sino en el interior, su corazón puede continuar latiendo.</a:t>
            </a:r>
          </a:p>
          <a:p>
            <a:r>
              <a:rPr lang="es-ES" dirty="0"/>
              <a:t> En un exótico pabellón con techo de cobre es un "cuarto frío" donde uno puede descansar durante los días calurosos de verano. Según la mitología greco-romana, una ninfa joven, seguido por el dios Pan , se refugió en la cueva, tomando la forma de una fuente de agua pura. Esta gruta está inspirado en esa cueva mitológica. Los 200.000 proyectiles utilizados en las paredes en Vendeuvre ayudan a recrear la atmósfera sobrenatural que se adapte a una vivienda de las ninfas. </a:t>
            </a:r>
          </a:p>
          <a:p>
            <a:endParaRPr lang="es-ES" dirty="0"/>
          </a:p>
          <a:p>
            <a:endParaRPr lang="es-ES" dirty="0"/>
          </a:p>
        </p:txBody>
      </p:sp>
    </p:spTree>
    <p:extLst>
      <p:ext uri="{BB962C8B-B14F-4D97-AF65-F5344CB8AC3E}">
        <p14:creationId xmlns:p14="http://schemas.microsoft.com/office/powerpoint/2010/main" val="2403764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Evocadora  la historia de un poderoso rey en un país rico, donde los habitantes estaban muy contentos.</a:t>
            </a:r>
          </a:p>
          <a:p>
            <a:r>
              <a:rPr lang="es-ES" dirty="0"/>
              <a:t> El Rey, siempre un angustiado, estaba satisfecho continuamente con su posición y la de su reino.</a:t>
            </a:r>
          </a:p>
          <a:p>
            <a:r>
              <a:rPr lang="es-ES" dirty="0"/>
              <a:t> Fue a consultar a la mujer sabia de la madera perdida que la meditación prescrita en el "templo de las ocho columnas. </a:t>
            </a:r>
          </a:p>
          <a:p>
            <a:r>
              <a:rPr lang="es-ES" dirty="0"/>
              <a:t>El rey entró en el templo, pero después de unos pocos minutos a todos sus problemas había regresado. </a:t>
            </a:r>
          </a:p>
          <a:p>
            <a:r>
              <a:rPr lang="es-ES" dirty="0"/>
              <a:t>Iba a salir, cuando comenzó a llover en todo el templo, que le impidió salir. </a:t>
            </a:r>
          </a:p>
          <a:p>
            <a:r>
              <a:rPr lang="es-ES" dirty="0"/>
              <a:t>Poco a poco, la música ligera de las gotas de lluvia sobre la tierra ayudó a aliviar su angustia</a:t>
            </a:r>
          </a:p>
        </p:txBody>
      </p:sp>
    </p:spTree>
    <p:extLst>
      <p:ext uri="{BB962C8B-B14F-4D97-AF65-F5344CB8AC3E}">
        <p14:creationId xmlns:p14="http://schemas.microsoft.com/office/powerpoint/2010/main" val="4077002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.Al pasar por el velo de la lluvia, todo al fin parecía estar bien con el mundo. </a:t>
            </a:r>
          </a:p>
          <a:p>
            <a:r>
              <a:rPr lang="es-ES" dirty="0"/>
              <a:t>En el suelo, delante de las columnas del templo había una sola letra, tallado por el agua de lluvia. Las cartas escritas la palabra "serenidad.</a:t>
            </a:r>
          </a:p>
          <a:p>
            <a:r>
              <a:rPr lang="es-ES" dirty="0"/>
              <a:t>Leyenda china dice que una hermosa chica llamada Yin no se cansaba de mirar su propio reflejo en el agua cada vez que daba un paseo por el puente rojo.</a:t>
            </a:r>
          </a:p>
          <a:p>
            <a:r>
              <a:rPr lang="es-ES" dirty="0"/>
              <a:t> Han, el cazador de pájaros, abrió su corazón a ella, pero Yin rechazó, ya que el agua sólo se mostraba el reflejo de su rostro sin gracia. </a:t>
            </a:r>
          </a:p>
          <a:p>
            <a:r>
              <a:rPr lang="es-ES" dirty="0"/>
              <a:t>Movido por la tristeza del cazador de pájaros, las palomas comenzaron a escupir en el agua, lo que refleja de inmediato a las almas de los dos jóvenes. </a:t>
            </a:r>
          </a:p>
        </p:txBody>
      </p:sp>
    </p:spTree>
    <p:extLst>
      <p:ext uri="{BB962C8B-B14F-4D97-AF65-F5344CB8AC3E}">
        <p14:creationId xmlns:p14="http://schemas.microsoft.com/office/powerpoint/2010/main" val="1324747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 reflexión de Yin se distorsionó por su vanidad, mientras que la reflexión de Han ilumina la superficie. Esta visión se derritió el corazón de Yin y la pareja se amaban tanto que, en ciertas noches, se puede distinguir sus siluetas se apoya en el puente escarlata. </a:t>
            </a:r>
          </a:p>
          <a:p>
            <a:r>
              <a:rPr lang="es-ES" dirty="0"/>
              <a:t>Los laberintos eran lugares de escape.</a:t>
            </a:r>
          </a:p>
          <a:p>
            <a:r>
              <a:rPr lang="es-ES" dirty="0"/>
              <a:t> Se dijo que cada vez que alguien tenía preocupaciones, un paseo por el misterioso laberinto ayudaba a  uno escapar del mundo real, aunque sólo sea por un corto tiempo. </a:t>
            </a:r>
          </a:p>
          <a:p>
            <a:r>
              <a:rPr lang="es-ES" dirty="0"/>
              <a:t>Los jardines del castillo de Vendeuvre contienen dos laberintos , conocido como el 'laberinto regular "y el" laberinto de campo' </a:t>
            </a:r>
          </a:p>
          <a:p>
            <a:endParaRPr lang="es-ES" dirty="0"/>
          </a:p>
          <a:p>
            <a:endParaRPr lang="es-ES" dirty="0"/>
          </a:p>
          <a:p>
            <a:endParaRPr lang="es-ES" dirty="0"/>
          </a:p>
        </p:txBody>
      </p:sp>
    </p:spTree>
    <p:extLst>
      <p:ext uri="{BB962C8B-B14F-4D97-AF65-F5344CB8AC3E}">
        <p14:creationId xmlns:p14="http://schemas.microsoft.com/office/powerpoint/2010/main" val="3323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laberinto regular es una masa de tejos de cobertura y rosales blancos en el jardín. </a:t>
            </a:r>
          </a:p>
          <a:p>
            <a:r>
              <a:rPr lang="es-ES" dirty="0"/>
              <a:t>El laberinto campo cubre una superficie de una hectárea. </a:t>
            </a:r>
          </a:p>
          <a:p>
            <a:r>
              <a:rPr lang="es-ES" dirty="0"/>
              <a:t>Un paraíso verde de árboles raros y muchas maravillas, hacia el pabellón de té japonés.</a:t>
            </a:r>
          </a:p>
          <a:p>
            <a:r>
              <a:rPr lang="es-ES" dirty="0"/>
              <a:t> En este sentido, se anima a todos los visitantes a participar en la búsqueda de un pequeño conejo. </a:t>
            </a:r>
          </a:p>
          <a:p>
            <a:endParaRPr lang="es-ES" dirty="0"/>
          </a:p>
        </p:txBody>
      </p:sp>
    </p:spTree>
    <p:extLst>
      <p:ext uri="{BB962C8B-B14F-4D97-AF65-F5344CB8AC3E}">
        <p14:creationId xmlns:p14="http://schemas.microsoft.com/office/powerpoint/2010/main" val="3996019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randoslondres.files.wordpress.com/2010/08/0142p-grille-du-chateau-de-vendeuvre_600x600_100kb.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92"/>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9497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37382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photos.creafrance.org/petitesregions/normandie/campagnes-de-falaise-et-d-argentan/4_chateau-de-vendeuvr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92"/>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0897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3434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cdt14.media.tourinsoft.eu/upload/Chateau-Vendeuvre-entre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92"/>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4855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399"/>
            <a:ext cx="9144000" cy="7029400"/>
          </a:xfrm>
          <a:prstGeom prst="rect">
            <a:avLst/>
          </a:prstGeom>
        </p:spPr>
      </p:pic>
    </p:spTree>
    <p:extLst>
      <p:ext uri="{BB962C8B-B14F-4D97-AF65-F5344CB8AC3E}">
        <p14:creationId xmlns:p14="http://schemas.microsoft.com/office/powerpoint/2010/main" val="3613327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39290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28" y="0"/>
            <a:ext cx="9126071" cy="6858000"/>
          </a:xfrm>
          <a:prstGeom prst="rect">
            <a:avLst/>
          </a:prstGeom>
        </p:spPr>
      </p:pic>
    </p:spTree>
    <p:extLst>
      <p:ext uri="{BB962C8B-B14F-4D97-AF65-F5344CB8AC3E}">
        <p14:creationId xmlns:p14="http://schemas.microsoft.com/office/powerpoint/2010/main" val="26515474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806236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10749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447"/>
            <a:ext cx="529026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13447"/>
            <a:ext cx="4644008" cy="6858000"/>
          </a:xfrm>
          <a:prstGeom prst="rect">
            <a:avLst/>
          </a:prstGeom>
        </p:spPr>
      </p:pic>
    </p:spTree>
    <p:extLst>
      <p:ext uri="{BB962C8B-B14F-4D97-AF65-F5344CB8AC3E}">
        <p14:creationId xmlns:p14="http://schemas.microsoft.com/office/powerpoint/2010/main" val="3822118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14526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5696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6965146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6941"/>
            <a:ext cx="9144000" cy="6664118"/>
          </a:xfrm>
          <a:prstGeom prst="rect">
            <a:avLst/>
          </a:prstGeom>
        </p:spPr>
      </p:pic>
    </p:spTree>
    <p:extLst>
      <p:ext uri="{BB962C8B-B14F-4D97-AF65-F5344CB8AC3E}">
        <p14:creationId xmlns:p14="http://schemas.microsoft.com/office/powerpoint/2010/main" val="26161824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gitenormandie14.com/images/58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92"/>
            <a:ext cx="9144000" cy="6957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50363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957392"/>
          </a:xfrm>
          <a:prstGeom prst="rect">
            <a:avLst/>
          </a:prstGeom>
        </p:spPr>
      </p:pic>
    </p:spTree>
    <p:extLst>
      <p:ext uri="{BB962C8B-B14F-4D97-AF65-F5344CB8AC3E}">
        <p14:creationId xmlns:p14="http://schemas.microsoft.com/office/powerpoint/2010/main" val="28471042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7450970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82589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51140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ylvie.laboitemail.com/images/photoalbum/album_8/2005_chateau_de_vendeuvre_1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20" y="0"/>
            <a:ext cx="925252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51501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rchivo: Chlaby.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908720"/>
            <a:ext cx="3333750" cy="219075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upload.wikimedia.org/wikipedia/commons/9/9c/Chpontchinoi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3068" y="3645024"/>
            <a:ext cx="1905000" cy="109537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Archivo: Chgrotte.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9552" y="3279550"/>
            <a:ext cx="11430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Archivo: Chtortue.jpg">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82552" y="5157192"/>
            <a:ext cx="1905000" cy="1371601"/>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Archivo: Charbrecristal.jpg">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88024" y="556294"/>
            <a:ext cx="1905000" cy="2895601"/>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Archivo: Chparterre.jpg">
            <a:hlinkClick r:id="rId1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55976" y="3861048"/>
            <a:ext cx="4680520" cy="2915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45141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rchivo: &quot;Templo de la Serenidad&quot;, en el jardín de Vendeuvre (Francia)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2466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ylvie.laboitemail.com/images/photoalbum/album_8/2005_chateau_de_vendeuvre_1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70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72696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http://cdt14.media.tourinsoft.eu/upload/jardin-vendeuvre-pont-g-wai.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7842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ben-images.com/medias/album/images/IMG_334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252520" cy="70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8950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patrimoine-normand.com/images/c/cha/Chateau-vendeuvre-parc-.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7029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68844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de Villandry.-</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El Château de Villandry es un castillo-palacio situado en Villandry , en el departamento de Indre-et-Loire , Francia . </a:t>
            </a:r>
          </a:p>
          <a:p>
            <a:r>
              <a:rPr lang="es-ES" dirty="0"/>
              <a:t>Las tierras donde una antigua fortaleza estuvo una vez fueron conocidos como Colombier hasta el siglo XVII.</a:t>
            </a:r>
          </a:p>
          <a:p>
            <a:r>
              <a:rPr lang="es-ES" dirty="0"/>
              <a:t> Adquirido a principios del siglo XVI por Jean Le Breton, de Francia Controlador General de Guerra bajo el rey Francisco I , un nuevo castillo fue construido alrededor del original del siglo XIV mantener donde el rey Felipe II de Francia una vez que se reunió Richard I de Inglaterra para discutir la paz. También es conocido por sus hermosos jardines. </a:t>
            </a:r>
          </a:p>
          <a:p>
            <a:endParaRPr lang="es-ES" dirty="0"/>
          </a:p>
        </p:txBody>
      </p:sp>
    </p:spTree>
    <p:extLst>
      <p:ext uri="{BB962C8B-B14F-4D97-AF65-F5344CB8AC3E}">
        <p14:creationId xmlns:p14="http://schemas.microsoft.com/office/powerpoint/2010/main" val="10404798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castillo permaneció en la familia Le Breton durante más de dos siglos hasta que fue adquirida por el Marqués de Castellane. Durante la Revolución Francesa, la propiedad fue confiscada y en el siglo XIX, el emperador Napoleón lo adquirió para su hermano Jérôme Bonaparte . </a:t>
            </a:r>
          </a:p>
          <a:p>
            <a:r>
              <a:rPr lang="es-ES" dirty="0"/>
              <a:t>En 1906, Joachim Carvallo compró la propiedad y se sirvió una enorme cantidad de tiempo, dinero y dedicación en la reparación y la creación de lo que muchos consideran como los más bellos jardines en cualquier lugar. Sus famosos jardines del Renacimiento incluyen un jardín de agua, ornamentales jardines de flores y huertos. Los jardines se presentan en los modelos formales creados en bajos parterres de setos . </a:t>
            </a:r>
          </a:p>
        </p:txBody>
      </p:sp>
    </p:spTree>
    <p:extLst>
      <p:ext uri="{BB962C8B-B14F-4D97-AF65-F5344CB8AC3E}">
        <p14:creationId xmlns:p14="http://schemas.microsoft.com/office/powerpoint/2010/main" val="31675936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 En 1934, el Château de Villandry fue señalado un monumento histórico .</a:t>
            </a:r>
          </a:p>
          <a:p>
            <a:r>
              <a:rPr lang="es-ES" dirty="0"/>
              <a:t> Al igual que todos los otros castillos del valle del Loira , es un Patrimonio de la Humanidad .</a:t>
            </a:r>
          </a:p>
          <a:p>
            <a:r>
              <a:rPr lang="es-ES" dirty="0"/>
              <a:t>Siendo propiedad de la familia Carvallo, el Château de Villandry está abierto al público y es uno de los castillos más visitados de Francia, en 2007 el castillo recibió cerca de 330.000 visitantes</a:t>
            </a:r>
          </a:p>
          <a:p>
            <a:endParaRPr lang="es-ES" dirty="0"/>
          </a:p>
        </p:txBody>
      </p:sp>
    </p:spTree>
    <p:extLst>
      <p:ext uri="{BB962C8B-B14F-4D97-AF65-F5344CB8AC3E}">
        <p14:creationId xmlns:p14="http://schemas.microsoft.com/office/powerpoint/2010/main" val="38619414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Chateau-Villandry-VueGenerale-Jardi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92"/>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09406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14590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30731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27249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14405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91800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29890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2371839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4980116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3678809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16141247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63973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54994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03243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36181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07331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400348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26" y="0"/>
            <a:ext cx="9111974" cy="6858000"/>
          </a:xfrm>
          <a:prstGeom prst="rect">
            <a:avLst/>
          </a:prstGeom>
        </p:spPr>
      </p:pic>
    </p:spTree>
    <p:extLst>
      <p:ext uri="{BB962C8B-B14F-4D97-AF65-F5344CB8AC3E}">
        <p14:creationId xmlns:p14="http://schemas.microsoft.com/office/powerpoint/2010/main" val="20226082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55952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35411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91510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83732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Chateau_de_Bouges_</a:t>
            </a:r>
          </a:p>
        </p:txBody>
      </p:sp>
      <p:sp>
        <p:nvSpPr>
          <p:cNvPr id="3" name="2 Marcador de contenido"/>
          <p:cNvSpPr>
            <a:spLocks noGrp="1"/>
          </p:cNvSpPr>
          <p:nvPr>
            <p:ph sz="quarter" idx="1"/>
          </p:nvPr>
        </p:nvSpPr>
        <p:spPr/>
        <p:txBody>
          <a:bodyPr>
            <a:normAutofit lnSpcReduction="10000"/>
          </a:bodyPr>
          <a:lstStyle/>
          <a:p>
            <a:r>
              <a:rPr lang="es-ES" dirty="0"/>
              <a:t>Dens Castle es un castillo francés situado en la ciudad de Bouges-le-Château , en el departamento de Indre y la región Centro . </a:t>
            </a:r>
          </a:p>
          <a:p>
            <a:r>
              <a:rPr lang="es-ES" dirty="0"/>
              <a:t>Este elegante " locura ", construida en piedra , construido en 1765 por un arquitecto desconocido Charles Claude François Leblanc Marnaval , dueño de una herrería y director de la Real Fábrica de hojas Châteauroux . </a:t>
            </a:r>
          </a:p>
          <a:p>
            <a:r>
              <a:rPr lang="es-ES" dirty="0"/>
              <a:t>Protegidos como monumentos históricos , las cuevas del castillo como un centenar de edificios propiedad del Estado, se gestiona, en vivo y abierto al público por el Centro de los monumentos nacionales . </a:t>
            </a:r>
          </a:p>
          <a:p>
            <a:endParaRPr lang="es-ES" dirty="0"/>
          </a:p>
        </p:txBody>
      </p:sp>
    </p:spTree>
    <p:extLst>
      <p:ext uri="{BB962C8B-B14F-4D97-AF65-F5344CB8AC3E}">
        <p14:creationId xmlns:p14="http://schemas.microsoft.com/office/powerpoint/2010/main" val="41541349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476672"/>
            <a:ext cx="7467600" cy="5881864"/>
          </a:xfrm>
        </p:spPr>
        <p:txBody>
          <a:bodyPr/>
          <a:lstStyle/>
          <a:p>
            <a:r>
              <a:rPr lang="es-ES" dirty="0"/>
              <a:t>Dens Castillo tiene una clasificación como monumentos históricos desde 7 de septiembre 2001 .</a:t>
            </a:r>
          </a:p>
          <a:p>
            <a:r>
              <a:rPr lang="es-ES" dirty="0"/>
              <a:t> Esto se relaciona con el castillo, sus dependencias, jardines, parques y edificios y paredes limítrofes y el camino de entrada.</a:t>
            </a:r>
          </a:p>
          <a:p>
            <a:r>
              <a:rPr lang="es-ES" dirty="0"/>
              <a:t> Esta orden fue cancelada anteriores por medidas de protección: el orden de clasificación como monumentos históricos de 28 diciembre 1961 y el registro de detenidos bajo los monumentos históricos de 21 de octubre 1944 y el 3 de marzo de 1997 . </a:t>
            </a:r>
          </a:p>
        </p:txBody>
      </p:sp>
    </p:spTree>
    <p:extLst>
      <p:ext uri="{BB962C8B-B14F-4D97-AF65-F5344CB8AC3E}">
        <p14:creationId xmlns:p14="http://schemas.microsoft.com/office/powerpoint/2010/main" val="10396058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3"/>
          </a:xfrm>
          <a:prstGeom prst="rect">
            <a:avLst/>
          </a:prstGeom>
        </p:spPr>
      </p:pic>
    </p:spTree>
    <p:extLst>
      <p:ext uri="{BB962C8B-B14F-4D97-AF65-F5344CB8AC3E}">
        <p14:creationId xmlns:p14="http://schemas.microsoft.com/office/powerpoint/2010/main" val="30004946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8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250680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7441499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64399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112656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50" y="0"/>
            <a:ext cx="9074150" cy="6858000"/>
          </a:xfrm>
          <a:prstGeom prst="rect">
            <a:avLst/>
          </a:prstGeom>
        </p:spPr>
      </p:pic>
    </p:spTree>
    <p:extLst>
      <p:ext uri="{BB962C8B-B14F-4D97-AF65-F5344CB8AC3E}">
        <p14:creationId xmlns:p14="http://schemas.microsoft.com/office/powerpoint/2010/main" val="31643718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03492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50" y="-171400"/>
            <a:ext cx="9004300" cy="7029400"/>
          </a:xfrm>
          <a:prstGeom prst="rect">
            <a:avLst/>
          </a:prstGeom>
        </p:spPr>
      </p:pic>
    </p:spTree>
    <p:extLst>
      <p:ext uri="{BB962C8B-B14F-4D97-AF65-F5344CB8AC3E}">
        <p14:creationId xmlns:p14="http://schemas.microsoft.com/office/powerpoint/2010/main" val="40249107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92787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Champ de  Bataille</a:t>
            </a:r>
            <a:br>
              <a:rPr lang="es-ES" dirty="0"/>
            </a:br>
            <a:endParaRPr lang="es-ES" dirty="0"/>
          </a:p>
        </p:txBody>
      </p:sp>
      <p:sp>
        <p:nvSpPr>
          <p:cNvPr id="3" name="2 Marcador de contenido"/>
          <p:cNvSpPr>
            <a:spLocks noGrp="1"/>
          </p:cNvSpPr>
          <p:nvPr>
            <p:ph sz="quarter" idx="1"/>
          </p:nvPr>
        </p:nvSpPr>
        <p:spPr/>
        <p:txBody>
          <a:bodyPr/>
          <a:lstStyle/>
          <a:p>
            <a:r>
              <a:rPr lang="es-ES" dirty="0"/>
              <a:t>El Château du Champ-de-Bataille, es un castillo que en el Eure departamento de la región francesa de Alta Normandía .</a:t>
            </a:r>
          </a:p>
          <a:p>
            <a:r>
              <a:rPr lang="es-ES" dirty="0"/>
              <a:t> Un castillo barroco, Château du Champ-de-Bataille se encuentra entre las comunas de Neubourg y Sainte-Opportune-du-Bosc , y en el Campagne du Neubourg, entre el río Risle al oeste y el río Iton al este. </a:t>
            </a:r>
          </a:p>
          <a:p>
            <a:r>
              <a:rPr lang="es-ES" dirty="0"/>
              <a:t>Fue construido en el siglo XVII por el Maréchal de Créqui.</a:t>
            </a:r>
          </a:p>
        </p:txBody>
      </p:sp>
    </p:spTree>
    <p:extLst>
      <p:ext uri="{BB962C8B-B14F-4D97-AF65-F5344CB8AC3E}">
        <p14:creationId xmlns:p14="http://schemas.microsoft.com/office/powerpoint/2010/main" val="40280156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lnSpcReduction="10000"/>
          </a:bodyPr>
          <a:lstStyle/>
          <a:p>
            <a:r>
              <a:rPr lang="es-ES" dirty="0"/>
              <a:t>En 1650 Alexandre de Créquy-Bernieulle (1628-1703) fue arrestado y exiliado a la provincia por el cardenal Mazarino . Construyó el Château du Champ-de-Bataille entre 1653 y 1665.</a:t>
            </a:r>
          </a:p>
          <a:p>
            <a:r>
              <a:rPr lang="es-ES" dirty="0"/>
              <a:t>El jardín formal francés fue creada a partir de 1992 por un nuevo propietario, el diseñador de interiores Jacques Garcia . </a:t>
            </a:r>
          </a:p>
          <a:p>
            <a:r>
              <a:rPr lang="es-ES" dirty="0"/>
              <a:t>Fue inspirado por los bosquejos del jardín original, ya marchito, que mostró la colocación de la gran terraza, la broderies y Bousquets, y las proporciones de los cuadrados de Apolo y Diana . Estas características fueron escrupulosamente reproducidos, mientras que las nuevas características del jardín tomaron su "medida y el tono" del modelo de la original. El jardín está catalogado por el Ministerio de Cultura de Francia como uno de los jardines más notables de Francia .</a:t>
            </a:r>
          </a:p>
        </p:txBody>
      </p:sp>
    </p:spTree>
    <p:extLst>
      <p:ext uri="{BB962C8B-B14F-4D97-AF65-F5344CB8AC3E}">
        <p14:creationId xmlns:p14="http://schemas.microsoft.com/office/powerpoint/2010/main" val="33012598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willgoto.com/images/Size3/FR_Normandie_chateau_Champ_Bataille_2c8d27f79ace480e9af787ffb7b1ed26.jp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014" b="6473"/>
          <a:stretch/>
        </p:blipFill>
        <p:spPr bwMode="auto">
          <a:xfrm>
            <a:off x="-1" y="0"/>
            <a:ext cx="923676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02245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2369811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0794742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3028482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survoldefrance.fr/photos/highdef/5/5157.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0925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995"/>
          <a:stretch/>
        </p:blipFill>
        <p:spPr>
          <a:xfrm>
            <a:off x="0" y="0"/>
            <a:ext cx="9144000" cy="6858000"/>
          </a:xfrm>
          <a:prstGeom prst="rect">
            <a:avLst/>
          </a:prstGeom>
        </p:spPr>
      </p:pic>
    </p:spTree>
    <p:extLst>
      <p:ext uri="{BB962C8B-B14F-4D97-AF65-F5344CB8AC3E}">
        <p14:creationId xmlns:p14="http://schemas.microsoft.com/office/powerpoint/2010/main" val="360758603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09811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728" y="260648"/>
            <a:ext cx="4176464" cy="25922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69306"/>
            <a:ext cx="9144000" cy="3767328"/>
          </a:xfrm>
          <a:prstGeom prst="rect">
            <a:avLst/>
          </a:prstGeom>
        </p:spPr>
      </p:pic>
    </p:spTree>
    <p:extLst>
      <p:ext uri="{BB962C8B-B14F-4D97-AF65-F5344CB8AC3E}">
        <p14:creationId xmlns:p14="http://schemas.microsoft.com/office/powerpoint/2010/main" val="41281108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8160370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Chateau du Champ-de-Bataille entranc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9512"/>
            <a:ext cx="9144000" cy="693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712511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Chateau du Champ-de-Bataill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342889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4.bp.blogspot.com/-xENtI4LYSSo/TtcbvwFK7oI/AAAAAAAANuk/1ftvQ8buBnI/s1600/image_83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48867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Domaine de Villarceaux </a:t>
            </a:r>
          </a:p>
        </p:txBody>
      </p:sp>
      <p:sp>
        <p:nvSpPr>
          <p:cNvPr id="3" name="2 Marcador de contenido"/>
          <p:cNvSpPr>
            <a:spLocks noGrp="1"/>
          </p:cNvSpPr>
          <p:nvPr>
            <p:ph sz="quarter" idx="1"/>
          </p:nvPr>
        </p:nvSpPr>
        <p:spPr/>
        <p:txBody>
          <a:bodyPr>
            <a:normAutofit/>
          </a:bodyPr>
          <a:lstStyle/>
          <a:p>
            <a:r>
              <a:rPr lang="es-ES" dirty="0"/>
              <a:t>El Domaine de Villarceaux es un castillo francés, jardín acuático y un parque ubicado en la comuna de Chaussy en el Val d'Oise Departamento de Francia, a 65 kilómetros al noroeste de París.</a:t>
            </a:r>
          </a:p>
          <a:p>
            <a:r>
              <a:rPr lang="es-ES" dirty="0"/>
              <a:t>El Domaine está dirigida por el Consejo Regional de la "Île-de-France durante 99 años, en un acuerdo con los propietarios del domaine, la Fundación Charles Leopold Mayer.</a:t>
            </a:r>
          </a:p>
          <a:p>
            <a:r>
              <a:rPr lang="es-ES" dirty="0"/>
              <a:t> El parque cuenta con una casa señorial del siglo XVI y un castillo en el estilo de Louis XV del siglo XVIII. Los jardines están clasificados entre los jardines más notables de Francia . </a:t>
            </a:r>
          </a:p>
        </p:txBody>
      </p:sp>
    </p:spTree>
    <p:extLst>
      <p:ext uri="{BB962C8B-B14F-4D97-AF65-F5344CB8AC3E}">
        <p14:creationId xmlns:p14="http://schemas.microsoft.com/office/powerpoint/2010/main" val="22524191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jardines contienen una rara característica del siglo XVIII ornamental llamado vertugadin (eng: farthingale), el modelo de los miriñaques del siglo XVIII, rodeado de estatuas traídas de Italia. </a:t>
            </a:r>
          </a:p>
          <a:p>
            <a:r>
              <a:rPr lang="es-ES" dirty="0"/>
              <a:t>Los jardines se encuentran en el sitio de un castillo medieval del siglo XI, construido para proteger a Francia de los ingleses, que en ese momento ocupaban Normandía , la provincia vecina. Muchos vestigios de las fortificaciones medievales permanecen en el parque. Una casa de campo y el jardín francés del agua se construyó en el siglo XVII. </a:t>
            </a:r>
          </a:p>
          <a:p>
            <a:r>
              <a:rPr lang="es-ES" dirty="0"/>
              <a:t>En el siglo XVIII un castillo al estilo de Louis XV , construido sobre una colina rocosa que domina el jardín de agua. </a:t>
            </a:r>
          </a:p>
          <a:p>
            <a:pPr marL="0" indent="0">
              <a:buNone/>
            </a:pPr>
            <a:endParaRPr lang="es-ES" dirty="0"/>
          </a:p>
        </p:txBody>
      </p:sp>
    </p:spTree>
    <p:extLst>
      <p:ext uri="{BB962C8B-B14F-4D97-AF65-F5344CB8AC3E}">
        <p14:creationId xmlns:p14="http://schemas.microsoft.com/office/powerpoint/2010/main" val="178898009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Un residente famoso en el siglo XVII fue Ninon de Lenclos , el autor, cortesano y mecenas de las artes. Otro fue Françoise d'Aubigné , la futura Madame de Maintenon y futura esposa del rey Luis XIV , quien vivió allí después de la muerte de su primer marido, el poeta Paul Scarron , por invitación de sus amigos de la Montchevreuil, primos de los Marqueses de Villarceaux. El marqués se enamoró de ella, y encargó un retrato de cuerpo entero de ella, desnuda, que la avergonzaba mucho.</a:t>
            </a:r>
          </a:p>
          <a:p>
            <a:r>
              <a:rPr lang="es-ES" dirty="0"/>
              <a:t> El retrato se puede ver hoy en el comedor de la casa. La casa dispone de una colección de muebles del siglo XVIII.. </a:t>
            </a:r>
          </a:p>
          <a:p>
            <a:endParaRPr lang="es-ES" dirty="0"/>
          </a:p>
          <a:p>
            <a:endParaRPr lang="es-ES" dirty="0"/>
          </a:p>
        </p:txBody>
      </p:sp>
    </p:spTree>
    <p:extLst>
      <p:ext uri="{BB962C8B-B14F-4D97-AF65-F5344CB8AC3E}">
        <p14:creationId xmlns:p14="http://schemas.microsoft.com/office/powerpoint/2010/main" val="39081488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domaine está catalogado como monumento histórico de Francia desde 1941. </a:t>
            </a:r>
          </a:p>
          <a:p>
            <a:r>
              <a:rPr lang="es-ES" dirty="0"/>
              <a:t>Forma parte del Parque Regional de Vexin, y se utiliza para conciertos y eventos culturales. . </a:t>
            </a:r>
          </a:p>
          <a:p>
            <a:endParaRPr lang="es-ES" dirty="0"/>
          </a:p>
        </p:txBody>
      </p:sp>
    </p:spTree>
    <p:extLst>
      <p:ext uri="{BB962C8B-B14F-4D97-AF65-F5344CB8AC3E}">
        <p14:creationId xmlns:p14="http://schemas.microsoft.com/office/powerpoint/2010/main" val="43428784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469860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171400"/>
            <a:ext cx="9324528" cy="7029400"/>
          </a:xfrm>
          <a:prstGeom prst="rect">
            <a:avLst/>
          </a:prstGeom>
        </p:spPr>
      </p:pic>
    </p:spTree>
    <p:extLst>
      <p:ext uri="{BB962C8B-B14F-4D97-AF65-F5344CB8AC3E}">
        <p14:creationId xmlns:p14="http://schemas.microsoft.com/office/powerpoint/2010/main" val="38910605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14518892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82786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59062368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315382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688819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433048" cy="7029400"/>
          </a:xfrm>
          <a:prstGeom prst="rect">
            <a:avLst/>
          </a:prstGeom>
        </p:spPr>
      </p:pic>
    </p:spTree>
    <p:extLst>
      <p:ext uri="{BB962C8B-B14F-4D97-AF65-F5344CB8AC3E}">
        <p14:creationId xmlns:p14="http://schemas.microsoft.com/office/powerpoint/2010/main" val="33663355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12174042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415443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43074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248519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4221164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660502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124245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803898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96802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05" b="12851"/>
          <a:stretch/>
        </p:blipFill>
        <p:spPr>
          <a:xfrm>
            <a:off x="0" y="0"/>
            <a:ext cx="9263270" cy="6858000"/>
          </a:xfrm>
          <a:prstGeom prst="rect">
            <a:avLst/>
          </a:prstGeom>
        </p:spPr>
      </p:pic>
    </p:spTree>
    <p:extLst>
      <p:ext uri="{BB962C8B-B14F-4D97-AF65-F5344CB8AC3E}">
        <p14:creationId xmlns:p14="http://schemas.microsoft.com/office/powerpoint/2010/main" val="12608378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137</TotalTime>
  <Words>3129</Words>
  <Application>Microsoft Office PowerPoint</Application>
  <PresentationFormat>Presentación en pantalla (4:3)</PresentationFormat>
  <Paragraphs>277</Paragraphs>
  <Slides>115</Slides>
  <Notes>88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115</vt:i4>
      </vt:variant>
    </vt:vector>
  </HeadingPairs>
  <TitlesOfParts>
    <vt:vector size="120" baseType="lpstr">
      <vt:lpstr>Calibri</vt:lpstr>
      <vt:lpstr>Century Schoolbook</vt:lpstr>
      <vt:lpstr>Wingdings</vt:lpstr>
      <vt:lpstr>Wingdings 2</vt:lpstr>
      <vt:lpstr>Default Theme</vt:lpstr>
      <vt:lpstr>EUROPA.-LA VUELTA AL MUNDO EN 885 JARDINES.-S.-FRANCIA .chateaux</vt:lpstr>
      <vt:lpstr>Chateau de Vendeuvre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Villandry.-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Chateau_de_Bouges_</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Champ de  Bataille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Domaine de Villarceaux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JARDINES.-S.-FRANCIA .chateaux</dc:title>
  <dc:creator>Josep</dc:creator>
  <cp:lastModifiedBy>Usuario</cp:lastModifiedBy>
  <cp:revision>17</cp:revision>
  <dcterms:created xsi:type="dcterms:W3CDTF">2013-08-14T14:21:06Z</dcterms:created>
  <dcterms:modified xsi:type="dcterms:W3CDTF">2018-03-09T07:20:26Z</dcterms:modified>
</cp:coreProperties>
</file>