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1"/>
  </p:notesMasterIdLst>
  <p:sldIdLst>
    <p:sldId id="257" r:id="rId2"/>
    <p:sldId id="258" r:id="rId3"/>
    <p:sldId id="259" r:id="rId4"/>
    <p:sldId id="260" r:id="rId5"/>
    <p:sldId id="261" r:id="rId6"/>
    <p:sldId id="262" r:id="rId7"/>
    <p:sldId id="263" r:id="rId8"/>
    <p:sldId id="265" r:id="rId9"/>
    <p:sldId id="264" r:id="rId10"/>
    <p:sldId id="266" r:id="rId11"/>
    <p:sldId id="267" r:id="rId12"/>
    <p:sldId id="268" r:id="rId13"/>
    <p:sldId id="269" r:id="rId14"/>
    <p:sldId id="366" r:id="rId15"/>
    <p:sldId id="367" r:id="rId16"/>
    <p:sldId id="368" r:id="rId17"/>
    <p:sldId id="369" r:id="rId18"/>
    <p:sldId id="370" r:id="rId19"/>
    <p:sldId id="371" r:id="rId20"/>
    <p:sldId id="372" r:id="rId21"/>
    <p:sldId id="288" r:id="rId22"/>
    <p:sldId id="289" r:id="rId23"/>
    <p:sldId id="278" r:id="rId24"/>
    <p:sldId id="283" r:id="rId25"/>
    <p:sldId id="281" r:id="rId26"/>
    <p:sldId id="285" r:id="rId27"/>
    <p:sldId id="270" r:id="rId28"/>
    <p:sldId id="272" r:id="rId29"/>
    <p:sldId id="273" r:id="rId30"/>
    <p:sldId id="274" r:id="rId31"/>
    <p:sldId id="275" r:id="rId32"/>
    <p:sldId id="276" r:id="rId33"/>
    <p:sldId id="277" r:id="rId34"/>
    <p:sldId id="279" r:id="rId35"/>
    <p:sldId id="280" r:id="rId36"/>
    <p:sldId id="282" r:id="rId37"/>
    <p:sldId id="284" r:id="rId38"/>
    <p:sldId id="286" r:id="rId39"/>
    <p:sldId id="287" r:id="rId40"/>
    <p:sldId id="290" r:id="rId41"/>
    <p:sldId id="291" r:id="rId42"/>
    <p:sldId id="292" r:id="rId43"/>
    <p:sldId id="293" r:id="rId44"/>
    <p:sldId id="294" r:id="rId45"/>
    <p:sldId id="373" r:id="rId46"/>
    <p:sldId id="375" r:id="rId47"/>
    <p:sldId id="376" r:id="rId48"/>
    <p:sldId id="377" r:id="rId49"/>
    <p:sldId id="378" r:id="rId50"/>
    <p:sldId id="379" r:id="rId51"/>
    <p:sldId id="380" r:id="rId52"/>
    <p:sldId id="381" r:id="rId53"/>
    <p:sldId id="305" r:id="rId54"/>
    <p:sldId id="382" r:id="rId55"/>
    <p:sldId id="303" r:id="rId56"/>
    <p:sldId id="296" r:id="rId57"/>
    <p:sldId id="295" r:id="rId58"/>
    <p:sldId id="297" r:id="rId59"/>
    <p:sldId id="300" r:id="rId60"/>
    <p:sldId id="298" r:id="rId61"/>
    <p:sldId id="306" r:id="rId62"/>
    <p:sldId id="299" r:id="rId63"/>
    <p:sldId id="307" r:id="rId64"/>
    <p:sldId id="301" r:id="rId65"/>
    <p:sldId id="302" r:id="rId66"/>
    <p:sldId id="374" r:id="rId67"/>
    <p:sldId id="383" r:id="rId68"/>
    <p:sldId id="384" r:id="rId69"/>
    <p:sldId id="308" r:id="rId70"/>
    <p:sldId id="309" r:id="rId71"/>
    <p:sldId id="311" r:id="rId72"/>
    <p:sldId id="312" r:id="rId73"/>
    <p:sldId id="313" r:id="rId74"/>
    <p:sldId id="314" r:id="rId75"/>
    <p:sldId id="316" r:id="rId76"/>
    <p:sldId id="317" r:id="rId77"/>
    <p:sldId id="318" r:id="rId78"/>
    <p:sldId id="319" r:id="rId79"/>
    <p:sldId id="320" r:id="rId80"/>
    <p:sldId id="321" r:id="rId81"/>
    <p:sldId id="322" r:id="rId82"/>
    <p:sldId id="323" r:id="rId83"/>
    <p:sldId id="324" r:id="rId84"/>
    <p:sldId id="326" r:id="rId85"/>
    <p:sldId id="385" r:id="rId86"/>
    <p:sldId id="327" r:id="rId87"/>
    <p:sldId id="328" r:id="rId88"/>
    <p:sldId id="330" r:id="rId89"/>
    <p:sldId id="331" r:id="rId90"/>
    <p:sldId id="332" r:id="rId91"/>
    <p:sldId id="333" r:id="rId92"/>
    <p:sldId id="334" r:id="rId93"/>
    <p:sldId id="335" r:id="rId94"/>
    <p:sldId id="336" r:id="rId95"/>
    <p:sldId id="337" r:id="rId96"/>
    <p:sldId id="338" r:id="rId97"/>
    <p:sldId id="339" r:id="rId98"/>
    <p:sldId id="340" r:id="rId99"/>
    <p:sldId id="341" r:id="rId100"/>
    <p:sldId id="342" r:id="rId101"/>
    <p:sldId id="343" r:id="rId102"/>
    <p:sldId id="344" r:id="rId103"/>
    <p:sldId id="345" r:id="rId104"/>
    <p:sldId id="349" r:id="rId105"/>
    <p:sldId id="350" r:id="rId106"/>
    <p:sldId id="352" r:id="rId107"/>
    <p:sldId id="346" r:id="rId108"/>
    <p:sldId id="347" r:id="rId109"/>
    <p:sldId id="348" r:id="rId110"/>
    <p:sldId id="353" r:id="rId111"/>
    <p:sldId id="354" r:id="rId112"/>
    <p:sldId id="386" r:id="rId113"/>
    <p:sldId id="355" r:id="rId114"/>
    <p:sldId id="356" r:id="rId115"/>
    <p:sldId id="357" r:id="rId116"/>
    <p:sldId id="358" r:id="rId117"/>
    <p:sldId id="360" r:id="rId118"/>
    <p:sldId id="361" r:id="rId119"/>
    <p:sldId id="362" r:id="rId1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08" d="100"/>
          <a:sy n="108" d="100"/>
        </p:scale>
        <p:origin x="1704" y="132"/>
      </p:cViewPr>
      <p:guideLst>
        <p:guide orient="horz" pos="2160"/>
        <p:guide pos="2880"/>
      </p:guideLst>
    </p:cSldViewPr>
  </p:slideViewPr>
  <p:notesTextViewPr>
    <p:cViewPr>
      <p:scale>
        <a:sx n="1" d="1"/>
        <a:sy n="1" d="1"/>
      </p:scale>
      <p:origin x="0" y="0"/>
    </p:cViewPr>
  </p:notesTextViewPr>
  <p:sorterViewPr>
    <p:cViewPr>
      <p:scale>
        <a:sx n="100" d="100"/>
        <a:sy n="100" d="100"/>
      </p:scale>
      <p:origin x="0" y="2554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EFB543-8AD8-48C6-9E0D-9DEC0D7941F3}"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CAA85E-0C74-4BAE-8627-BDDD5DD93F83}" type="slidenum">
              <a:rPr lang="es-ES" smtClean="0"/>
              <a:t>‹Nº›</a:t>
            </a:fld>
            <a:endParaRPr lang="es-ES" dirty="0"/>
          </a:p>
        </p:txBody>
      </p:sp>
    </p:spTree>
    <p:extLst>
      <p:ext uri="{BB962C8B-B14F-4D97-AF65-F5344CB8AC3E}">
        <p14:creationId xmlns:p14="http://schemas.microsoft.com/office/powerpoint/2010/main" val="3043544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Bargany Gardens</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3</a:t>
            </a:fld>
            <a:endParaRPr lang="es-ES" dirty="0"/>
          </a:p>
        </p:txBody>
      </p:sp>
    </p:spTree>
    <p:extLst>
      <p:ext uri="{BB962C8B-B14F-4D97-AF65-F5344CB8AC3E}">
        <p14:creationId xmlns:p14="http://schemas.microsoft.com/office/powerpoint/2010/main" val="316292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Bargany Gardens</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4</a:t>
            </a:fld>
            <a:endParaRPr lang="es-ES" dirty="0"/>
          </a:p>
        </p:txBody>
      </p:sp>
    </p:spTree>
    <p:extLst>
      <p:ext uri="{BB962C8B-B14F-4D97-AF65-F5344CB8AC3E}">
        <p14:creationId xmlns:p14="http://schemas.microsoft.com/office/powerpoint/2010/main" val="869578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Bargany Gardens</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5</a:t>
            </a:fld>
            <a:endParaRPr lang="es-ES" dirty="0"/>
          </a:p>
        </p:txBody>
      </p:sp>
    </p:spTree>
    <p:extLst>
      <p:ext uri="{BB962C8B-B14F-4D97-AF65-F5344CB8AC3E}">
        <p14:creationId xmlns:p14="http://schemas.microsoft.com/office/powerpoint/2010/main" val="1597133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Bargany Gardens</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6</a:t>
            </a:fld>
            <a:endParaRPr lang="es-ES" dirty="0"/>
          </a:p>
        </p:txBody>
      </p:sp>
    </p:spTree>
    <p:extLst>
      <p:ext uri="{BB962C8B-B14F-4D97-AF65-F5344CB8AC3E}">
        <p14:creationId xmlns:p14="http://schemas.microsoft.com/office/powerpoint/2010/main" val="30682379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Bargany Gardens</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7</a:t>
            </a:fld>
            <a:endParaRPr lang="es-ES" dirty="0"/>
          </a:p>
        </p:txBody>
      </p:sp>
    </p:spTree>
    <p:extLst>
      <p:ext uri="{BB962C8B-B14F-4D97-AF65-F5344CB8AC3E}">
        <p14:creationId xmlns:p14="http://schemas.microsoft.com/office/powerpoint/2010/main" val="3337001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Bargany Gardens</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8</a:t>
            </a:fld>
            <a:endParaRPr lang="es-ES" dirty="0"/>
          </a:p>
        </p:txBody>
      </p:sp>
    </p:spTree>
    <p:extLst>
      <p:ext uri="{BB962C8B-B14F-4D97-AF65-F5344CB8AC3E}">
        <p14:creationId xmlns:p14="http://schemas.microsoft.com/office/powerpoint/2010/main" val="764530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Bargany Gardens</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9</a:t>
            </a:fld>
            <a:endParaRPr lang="es-ES" dirty="0"/>
          </a:p>
        </p:txBody>
      </p:sp>
    </p:spTree>
    <p:extLst>
      <p:ext uri="{BB962C8B-B14F-4D97-AF65-F5344CB8AC3E}">
        <p14:creationId xmlns:p14="http://schemas.microsoft.com/office/powerpoint/2010/main" val="658443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Bargany Gardens</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10</a:t>
            </a:fld>
            <a:endParaRPr lang="es-ES" dirty="0"/>
          </a:p>
        </p:txBody>
      </p:sp>
    </p:spTree>
    <p:extLst>
      <p:ext uri="{BB962C8B-B14F-4D97-AF65-F5344CB8AC3E}">
        <p14:creationId xmlns:p14="http://schemas.microsoft.com/office/powerpoint/2010/main" val="3523820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Bargany Gardens</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11</a:t>
            </a:fld>
            <a:endParaRPr lang="es-ES" dirty="0"/>
          </a:p>
        </p:txBody>
      </p:sp>
    </p:spTree>
    <p:extLst>
      <p:ext uri="{BB962C8B-B14F-4D97-AF65-F5344CB8AC3E}">
        <p14:creationId xmlns:p14="http://schemas.microsoft.com/office/powerpoint/2010/main" val="745313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Bargany Gardens</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12</a:t>
            </a:fld>
            <a:endParaRPr lang="es-ES" dirty="0"/>
          </a:p>
        </p:txBody>
      </p:sp>
    </p:spTree>
    <p:extLst>
      <p:ext uri="{BB962C8B-B14F-4D97-AF65-F5344CB8AC3E}">
        <p14:creationId xmlns:p14="http://schemas.microsoft.com/office/powerpoint/2010/main" val="24451287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Bargany Gardens</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13</a:t>
            </a:fld>
            <a:endParaRPr lang="es-ES" dirty="0"/>
          </a:p>
        </p:txBody>
      </p:sp>
    </p:spTree>
    <p:extLst>
      <p:ext uri="{BB962C8B-B14F-4D97-AF65-F5344CB8AC3E}">
        <p14:creationId xmlns:p14="http://schemas.microsoft.com/office/powerpoint/2010/main" val="27347254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 Botanical Garden</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21</a:t>
            </a:fld>
            <a:endParaRPr lang="es-ES" dirty="0"/>
          </a:p>
        </p:txBody>
      </p:sp>
    </p:spTree>
    <p:extLst>
      <p:ext uri="{BB962C8B-B14F-4D97-AF65-F5344CB8AC3E}">
        <p14:creationId xmlns:p14="http://schemas.microsoft.com/office/powerpoint/2010/main" val="510149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 Botanical Garden</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22</a:t>
            </a:fld>
            <a:endParaRPr lang="es-ES" dirty="0"/>
          </a:p>
        </p:txBody>
      </p:sp>
    </p:spTree>
    <p:extLst>
      <p:ext uri="{BB962C8B-B14F-4D97-AF65-F5344CB8AC3E}">
        <p14:creationId xmlns:p14="http://schemas.microsoft.com/office/powerpoint/2010/main" val="33957490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 Botanical Garden</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23</a:t>
            </a:fld>
            <a:endParaRPr lang="es-ES" dirty="0"/>
          </a:p>
        </p:txBody>
      </p:sp>
    </p:spTree>
    <p:extLst>
      <p:ext uri="{BB962C8B-B14F-4D97-AF65-F5344CB8AC3E}">
        <p14:creationId xmlns:p14="http://schemas.microsoft.com/office/powerpoint/2010/main" val="42659109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 Botanical Garden</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24</a:t>
            </a:fld>
            <a:endParaRPr lang="es-ES" dirty="0"/>
          </a:p>
        </p:txBody>
      </p:sp>
    </p:spTree>
    <p:extLst>
      <p:ext uri="{BB962C8B-B14F-4D97-AF65-F5344CB8AC3E}">
        <p14:creationId xmlns:p14="http://schemas.microsoft.com/office/powerpoint/2010/main" val="20710060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 Botanical Garden.-Sequoias</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25</a:t>
            </a:fld>
            <a:endParaRPr lang="es-ES" dirty="0"/>
          </a:p>
        </p:txBody>
      </p:sp>
    </p:spTree>
    <p:extLst>
      <p:ext uri="{BB962C8B-B14F-4D97-AF65-F5344CB8AC3E}">
        <p14:creationId xmlns:p14="http://schemas.microsoft.com/office/powerpoint/2010/main" val="3055761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 Botanical Garden</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26</a:t>
            </a:fld>
            <a:endParaRPr lang="es-ES" dirty="0"/>
          </a:p>
        </p:txBody>
      </p:sp>
    </p:spTree>
    <p:extLst>
      <p:ext uri="{BB962C8B-B14F-4D97-AF65-F5344CB8AC3E}">
        <p14:creationId xmlns:p14="http://schemas.microsoft.com/office/powerpoint/2010/main" val="4374118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 Botanical Garden</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27</a:t>
            </a:fld>
            <a:endParaRPr lang="es-ES" dirty="0"/>
          </a:p>
        </p:txBody>
      </p:sp>
    </p:spTree>
    <p:extLst>
      <p:ext uri="{BB962C8B-B14F-4D97-AF65-F5344CB8AC3E}">
        <p14:creationId xmlns:p14="http://schemas.microsoft.com/office/powerpoint/2010/main" val="2114862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 Botanical Garden</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28</a:t>
            </a:fld>
            <a:endParaRPr lang="es-ES" dirty="0"/>
          </a:p>
        </p:txBody>
      </p:sp>
    </p:spTree>
    <p:extLst>
      <p:ext uri="{BB962C8B-B14F-4D97-AF65-F5344CB8AC3E}">
        <p14:creationId xmlns:p14="http://schemas.microsoft.com/office/powerpoint/2010/main" val="21167793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 Botanical Garden</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29</a:t>
            </a:fld>
            <a:endParaRPr lang="es-ES" dirty="0"/>
          </a:p>
        </p:txBody>
      </p:sp>
    </p:spTree>
    <p:extLst>
      <p:ext uri="{BB962C8B-B14F-4D97-AF65-F5344CB8AC3E}">
        <p14:creationId xmlns:p14="http://schemas.microsoft.com/office/powerpoint/2010/main" val="16173663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 Botanical Garden</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30</a:t>
            </a:fld>
            <a:endParaRPr lang="es-ES" dirty="0"/>
          </a:p>
        </p:txBody>
      </p:sp>
    </p:spTree>
    <p:extLst>
      <p:ext uri="{BB962C8B-B14F-4D97-AF65-F5344CB8AC3E}">
        <p14:creationId xmlns:p14="http://schemas.microsoft.com/office/powerpoint/2010/main" val="20815452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 Botanical Garden</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31</a:t>
            </a:fld>
            <a:endParaRPr lang="es-ES" dirty="0"/>
          </a:p>
        </p:txBody>
      </p:sp>
    </p:spTree>
    <p:extLst>
      <p:ext uri="{BB962C8B-B14F-4D97-AF65-F5344CB8AC3E}">
        <p14:creationId xmlns:p14="http://schemas.microsoft.com/office/powerpoint/2010/main" val="30330971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 Botanical Garden</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32</a:t>
            </a:fld>
            <a:endParaRPr lang="es-ES" dirty="0"/>
          </a:p>
        </p:txBody>
      </p:sp>
    </p:spTree>
    <p:extLst>
      <p:ext uri="{BB962C8B-B14F-4D97-AF65-F5344CB8AC3E}">
        <p14:creationId xmlns:p14="http://schemas.microsoft.com/office/powerpoint/2010/main" val="32778754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 Botanical Garden</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33</a:t>
            </a:fld>
            <a:endParaRPr lang="es-ES" dirty="0"/>
          </a:p>
        </p:txBody>
      </p:sp>
    </p:spTree>
    <p:extLst>
      <p:ext uri="{BB962C8B-B14F-4D97-AF65-F5344CB8AC3E}">
        <p14:creationId xmlns:p14="http://schemas.microsoft.com/office/powerpoint/2010/main" val="18682769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 Botanical Garden</a:t>
            </a:r>
          </a:p>
          <a:p>
            <a:r>
              <a:rPr lang="es-ES" dirty="0"/>
              <a:t>-Rhododendron falconeri</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34</a:t>
            </a:fld>
            <a:endParaRPr lang="es-ES" dirty="0"/>
          </a:p>
        </p:txBody>
      </p:sp>
    </p:spTree>
    <p:extLst>
      <p:ext uri="{BB962C8B-B14F-4D97-AF65-F5344CB8AC3E}">
        <p14:creationId xmlns:p14="http://schemas.microsoft.com/office/powerpoint/2010/main" val="38579012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 Botanical Garden.-Rhododendrons</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35</a:t>
            </a:fld>
            <a:endParaRPr lang="es-ES" dirty="0"/>
          </a:p>
        </p:txBody>
      </p:sp>
    </p:spTree>
    <p:extLst>
      <p:ext uri="{BB962C8B-B14F-4D97-AF65-F5344CB8AC3E}">
        <p14:creationId xmlns:p14="http://schemas.microsoft.com/office/powerpoint/2010/main" val="40222310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 Botanical Garden</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36</a:t>
            </a:fld>
            <a:endParaRPr lang="es-ES" dirty="0"/>
          </a:p>
        </p:txBody>
      </p:sp>
    </p:spTree>
    <p:extLst>
      <p:ext uri="{BB962C8B-B14F-4D97-AF65-F5344CB8AC3E}">
        <p14:creationId xmlns:p14="http://schemas.microsoft.com/office/powerpoint/2010/main" val="42735419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 Botanical Garden</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37</a:t>
            </a:fld>
            <a:endParaRPr lang="es-ES" dirty="0"/>
          </a:p>
        </p:txBody>
      </p:sp>
    </p:spTree>
    <p:extLst>
      <p:ext uri="{BB962C8B-B14F-4D97-AF65-F5344CB8AC3E}">
        <p14:creationId xmlns:p14="http://schemas.microsoft.com/office/powerpoint/2010/main" val="4408770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 Botanical Garden.-Davidia involucrata</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38</a:t>
            </a:fld>
            <a:endParaRPr lang="es-ES" dirty="0"/>
          </a:p>
        </p:txBody>
      </p:sp>
    </p:spTree>
    <p:extLst>
      <p:ext uri="{BB962C8B-B14F-4D97-AF65-F5344CB8AC3E}">
        <p14:creationId xmlns:p14="http://schemas.microsoft.com/office/powerpoint/2010/main" val="5811374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 Botanical Garden</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39</a:t>
            </a:fld>
            <a:endParaRPr lang="es-ES" dirty="0"/>
          </a:p>
        </p:txBody>
      </p:sp>
    </p:spTree>
    <p:extLst>
      <p:ext uri="{BB962C8B-B14F-4D97-AF65-F5344CB8AC3E}">
        <p14:creationId xmlns:p14="http://schemas.microsoft.com/office/powerpoint/2010/main" val="31933751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Benmore_botanic_scotland.-Trilliums_and_Rheum</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40</a:t>
            </a:fld>
            <a:endParaRPr lang="es-ES" dirty="0"/>
          </a:p>
        </p:txBody>
      </p:sp>
    </p:spTree>
    <p:extLst>
      <p:ext uri="{BB962C8B-B14F-4D97-AF65-F5344CB8AC3E}">
        <p14:creationId xmlns:p14="http://schemas.microsoft.com/office/powerpoint/2010/main" val="901507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a:t>
            </a:r>
            <a:r>
              <a:rPr lang="es-ES" baseline="0" dirty="0"/>
              <a:t> Botanical Garden</a:t>
            </a:r>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41</a:t>
            </a:fld>
            <a:endParaRPr lang="es-ES" dirty="0"/>
          </a:p>
        </p:txBody>
      </p:sp>
    </p:spTree>
    <p:extLst>
      <p:ext uri="{BB962C8B-B14F-4D97-AF65-F5344CB8AC3E}">
        <p14:creationId xmlns:p14="http://schemas.microsoft.com/office/powerpoint/2010/main" val="34060570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 Botanical Garden</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42</a:t>
            </a:fld>
            <a:endParaRPr lang="es-ES" dirty="0"/>
          </a:p>
        </p:txBody>
      </p:sp>
    </p:spTree>
    <p:extLst>
      <p:ext uri="{BB962C8B-B14F-4D97-AF65-F5344CB8AC3E}">
        <p14:creationId xmlns:p14="http://schemas.microsoft.com/office/powerpoint/2010/main" val="8720610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 Botanical Garden</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43</a:t>
            </a:fld>
            <a:endParaRPr lang="es-ES" dirty="0"/>
          </a:p>
        </p:txBody>
      </p:sp>
    </p:spTree>
    <p:extLst>
      <p:ext uri="{BB962C8B-B14F-4D97-AF65-F5344CB8AC3E}">
        <p14:creationId xmlns:p14="http://schemas.microsoft.com/office/powerpoint/2010/main" val="2812394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Benmore Botanical Garden</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44</a:t>
            </a:fld>
            <a:endParaRPr lang="es-ES" dirty="0"/>
          </a:p>
        </p:txBody>
      </p:sp>
    </p:spTree>
    <p:extLst>
      <p:ext uri="{BB962C8B-B14F-4D97-AF65-F5344CB8AC3E}">
        <p14:creationId xmlns:p14="http://schemas.microsoft.com/office/powerpoint/2010/main" val="1864251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Blair Castle </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53</a:t>
            </a:fld>
            <a:endParaRPr lang="es-ES" dirty="0"/>
          </a:p>
        </p:txBody>
      </p:sp>
    </p:spTree>
    <p:extLst>
      <p:ext uri="{BB962C8B-B14F-4D97-AF65-F5344CB8AC3E}">
        <p14:creationId xmlns:p14="http://schemas.microsoft.com/office/powerpoint/2010/main" val="3104881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Blair Castle</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54</a:t>
            </a:fld>
            <a:endParaRPr lang="es-ES" dirty="0"/>
          </a:p>
        </p:txBody>
      </p:sp>
    </p:spTree>
    <p:extLst>
      <p:ext uri="{BB962C8B-B14F-4D97-AF65-F5344CB8AC3E}">
        <p14:creationId xmlns:p14="http://schemas.microsoft.com/office/powerpoint/2010/main" val="14821347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Blair Castle </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55</a:t>
            </a:fld>
            <a:endParaRPr lang="es-ES" dirty="0"/>
          </a:p>
        </p:txBody>
      </p:sp>
    </p:spTree>
    <p:extLst>
      <p:ext uri="{BB962C8B-B14F-4D97-AF65-F5344CB8AC3E}">
        <p14:creationId xmlns:p14="http://schemas.microsoft.com/office/powerpoint/2010/main" val="19251861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Blair Castle </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56</a:t>
            </a:fld>
            <a:endParaRPr lang="es-ES" dirty="0"/>
          </a:p>
        </p:txBody>
      </p:sp>
    </p:spTree>
    <p:extLst>
      <p:ext uri="{BB962C8B-B14F-4D97-AF65-F5344CB8AC3E}">
        <p14:creationId xmlns:p14="http://schemas.microsoft.com/office/powerpoint/2010/main" val="30209041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Blair Castle and garden</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57</a:t>
            </a:fld>
            <a:endParaRPr lang="es-ES" dirty="0"/>
          </a:p>
        </p:txBody>
      </p:sp>
    </p:spTree>
    <p:extLst>
      <p:ext uri="{BB962C8B-B14F-4D97-AF65-F5344CB8AC3E}">
        <p14:creationId xmlns:p14="http://schemas.microsoft.com/office/powerpoint/2010/main" val="10435736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Blair Castle </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58</a:t>
            </a:fld>
            <a:endParaRPr lang="es-ES" dirty="0"/>
          </a:p>
        </p:txBody>
      </p:sp>
    </p:spTree>
    <p:extLst>
      <p:ext uri="{BB962C8B-B14F-4D97-AF65-F5344CB8AC3E}">
        <p14:creationId xmlns:p14="http://schemas.microsoft.com/office/powerpoint/2010/main" val="24276127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Blair Castle </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59</a:t>
            </a:fld>
            <a:endParaRPr lang="es-ES" dirty="0"/>
          </a:p>
        </p:txBody>
      </p:sp>
    </p:spTree>
    <p:extLst>
      <p:ext uri="{BB962C8B-B14F-4D97-AF65-F5344CB8AC3E}">
        <p14:creationId xmlns:p14="http://schemas.microsoft.com/office/powerpoint/2010/main" val="30062641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Blair Castle </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60</a:t>
            </a:fld>
            <a:endParaRPr lang="es-ES" dirty="0"/>
          </a:p>
        </p:txBody>
      </p:sp>
    </p:spTree>
    <p:extLst>
      <p:ext uri="{BB962C8B-B14F-4D97-AF65-F5344CB8AC3E}">
        <p14:creationId xmlns:p14="http://schemas.microsoft.com/office/powerpoint/2010/main" val="12155165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Blair Castle </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61</a:t>
            </a:fld>
            <a:endParaRPr lang="es-ES" dirty="0"/>
          </a:p>
        </p:txBody>
      </p:sp>
    </p:spTree>
    <p:extLst>
      <p:ext uri="{BB962C8B-B14F-4D97-AF65-F5344CB8AC3E}">
        <p14:creationId xmlns:p14="http://schemas.microsoft.com/office/powerpoint/2010/main" val="36184271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Blair Castle </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62</a:t>
            </a:fld>
            <a:endParaRPr lang="es-ES" dirty="0"/>
          </a:p>
        </p:txBody>
      </p:sp>
    </p:spTree>
    <p:extLst>
      <p:ext uri="{BB962C8B-B14F-4D97-AF65-F5344CB8AC3E}">
        <p14:creationId xmlns:p14="http://schemas.microsoft.com/office/powerpoint/2010/main" val="13015584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Blair Castle</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63</a:t>
            </a:fld>
            <a:endParaRPr lang="es-ES" dirty="0"/>
          </a:p>
        </p:txBody>
      </p:sp>
    </p:spTree>
    <p:extLst>
      <p:ext uri="{BB962C8B-B14F-4D97-AF65-F5344CB8AC3E}">
        <p14:creationId xmlns:p14="http://schemas.microsoft.com/office/powerpoint/2010/main" val="6258934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Blair Castle </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64</a:t>
            </a:fld>
            <a:endParaRPr lang="es-ES" dirty="0"/>
          </a:p>
        </p:txBody>
      </p:sp>
    </p:spTree>
    <p:extLst>
      <p:ext uri="{BB962C8B-B14F-4D97-AF65-F5344CB8AC3E}">
        <p14:creationId xmlns:p14="http://schemas.microsoft.com/office/powerpoint/2010/main" val="11253010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Blair Castle </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65</a:t>
            </a:fld>
            <a:endParaRPr lang="es-ES" dirty="0"/>
          </a:p>
        </p:txBody>
      </p:sp>
    </p:spTree>
    <p:extLst>
      <p:ext uri="{BB962C8B-B14F-4D97-AF65-F5344CB8AC3E}">
        <p14:creationId xmlns:p14="http://schemas.microsoft.com/office/powerpoint/2010/main" val="25807282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Bolfracks Garden</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69</a:t>
            </a:fld>
            <a:endParaRPr lang="es-ES" dirty="0"/>
          </a:p>
        </p:txBody>
      </p:sp>
    </p:spTree>
    <p:extLst>
      <p:ext uri="{BB962C8B-B14F-4D97-AF65-F5344CB8AC3E}">
        <p14:creationId xmlns:p14="http://schemas.microsoft.com/office/powerpoint/2010/main" val="35155775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Bolfracks Garden</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70</a:t>
            </a:fld>
            <a:endParaRPr lang="es-ES" dirty="0"/>
          </a:p>
        </p:txBody>
      </p:sp>
    </p:spTree>
    <p:extLst>
      <p:ext uri="{BB962C8B-B14F-4D97-AF65-F5344CB8AC3E}">
        <p14:creationId xmlns:p14="http://schemas.microsoft.com/office/powerpoint/2010/main" val="17203275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Bolfracks Garden</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71</a:t>
            </a:fld>
            <a:endParaRPr lang="es-ES" dirty="0"/>
          </a:p>
        </p:txBody>
      </p:sp>
    </p:spTree>
    <p:extLst>
      <p:ext uri="{BB962C8B-B14F-4D97-AF65-F5344CB8AC3E}">
        <p14:creationId xmlns:p14="http://schemas.microsoft.com/office/powerpoint/2010/main" val="10239919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Bolfracks Garden</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72</a:t>
            </a:fld>
            <a:endParaRPr lang="es-ES" dirty="0"/>
          </a:p>
        </p:txBody>
      </p:sp>
    </p:spTree>
    <p:extLst>
      <p:ext uri="{BB962C8B-B14F-4D97-AF65-F5344CB8AC3E}">
        <p14:creationId xmlns:p14="http://schemas.microsoft.com/office/powerpoint/2010/main" val="38262101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Bolfracks Garden.-Astilbe</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73</a:t>
            </a:fld>
            <a:endParaRPr lang="es-ES" dirty="0"/>
          </a:p>
        </p:txBody>
      </p:sp>
    </p:spTree>
    <p:extLst>
      <p:ext uri="{BB962C8B-B14F-4D97-AF65-F5344CB8AC3E}">
        <p14:creationId xmlns:p14="http://schemas.microsoft.com/office/powerpoint/2010/main" val="39837078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Bolfracks Garden</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74</a:t>
            </a:fld>
            <a:endParaRPr lang="es-ES" dirty="0"/>
          </a:p>
        </p:txBody>
      </p:sp>
    </p:spTree>
    <p:extLst>
      <p:ext uri="{BB962C8B-B14F-4D97-AF65-F5344CB8AC3E}">
        <p14:creationId xmlns:p14="http://schemas.microsoft.com/office/powerpoint/2010/main" val="40974734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Bolfracks Garden.-Clematis</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75</a:t>
            </a:fld>
            <a:endParaRPr lang="es-ES" dirty="0"/>
          </a:p>
        </p:txBody>
      </p:sp>
    </p:spTree>
    <p:extLst>
      <p:ext uri="{BB962C8B-B14F-4D97-AF65-F5344CB8AC3E}">
        <p14:creationId xmlns:p14="http://schemas.microsoft.com/office/powerpoint/2010/main" val="35790135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Bolfracks Garden</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76</a:t>
            </a:fld>
            <a:endParaRPr lang="es-ES" dirty="0"/>
          </a:p>
        </p:txBody>
      </p:sp>
    </p:spTree>
    <p:extLst>
      <p:ext uri="{BB962C8B-B14F-4D97-AF65-F5344CB8AC3E}">
        <p14:creationId xmlns:p14="http://schemas.microsoft.com/office/powerpoint/2010/main" val="20887037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Bolfracks Garden</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77</a:t>
            </a:fld>
            <a:endParaRPr lang="es-ES" dirty="0"/>
          </a:p>
        </p:txBody>
      </p:sp>
    </p:spTree>
    <p:extLst>
      <p:ext uri="{BB962C8B-B14F-4D97-AF65-F5344CB8AC3E}">
        <p14:creationId xmlns:p14="http://schemas.microsoft.com/office/powerpoint/2010/main" val="156828595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Bolfracks Garden</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78</a:t>
            </a:fld>
            <a:endParaRPr lang="es-ES" dirty="0"/>
          </a:p>
        </p:txBody>
      </p:sp>
    </p:spTree>
    <p:extLst>
      <p:ext uri="{BB962C8B-B14F-4D97-AF65-F5344CB8AC3E}">
        <p14:creationId xmlns:p14="http://schemas.microsoft.com/office/powerpoint/2010/main" val="36873712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Bolfracks Garden.-Rosa rugosa</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79</a:t>
            </a:fld>
            <a:endParaRPr lang="es-ES" dirty="0"/>
          </a:p>
        </p:txBody>
      </p:sp>
    </p:spTree>
    <p:extLst>
      <p:ext uri="{BB962C8B-B14F-4D97-AF65-F5344CB8AC3E}">
        <p14:creationId xmlns:p14="http://schemas.microsoft.com/office/powerpoint/2010/main" val="341849082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Bolfracks Garden</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80</a:t>
            </a:fld>
            <a:endParaRPr lang="es-ES" dirty="0"/>
          </a:p>
        </p:txBody>
      </p:sp>
    </p:spTree>
    <p:extLst>
      <p:ext uri="{BB962C8B-B14F-4D97-AF65-F5344CB8AC3E}">
        <p14:creationId xmlns:p14="http://schemas.microsoft.com/office/powerpoint/2010/main" val="35286514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Bolfracks Garden</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81</a:t>
            </a:fld>
            <a:endParaRPr lang="es-ES" dirty="0"/>
          </a:p>
        </p:txBody>
      </p:sp>
    </p:spTree>
    <p:extLst>
      <p:ext uri="{BB962C8B-B14F-4D97-AF65-F5344CB8AC3E}">
        <p14:creationId xmlns:p14="http://schemas.microsoft.com/office/powerpoint/2010/main" val="13976751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Bolfracks Garden</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82</a:t>
            </a:fld>
            <a:endParaRPr lang="es-ES" dirty="0"/>
          </a:p>
        </p:txBody>
      </p:sp>
    </p:spTree>
    <p:extLst>
      <p:ext uri="{BB962C8B-B14F-4D97-AF65-F5344CB8AC3E}">
        <p14:creationId xmlns:p14="http://schemas.microsoft.com/office/powerpoint/2010/main" val="41454936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Bolfracks Garden</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83</a:t>
            </a:fld>
            <a:endParaRPr lang="es-ES" dirty="0"/>
          </a:p>
        </p:txBody>
      </p:sp>
    </p:spTree>
    <p:extLst>
      <p:ext uri="{BB962C8B-B14F-4D97-AF65-F5344CB8AC3E}">
        <p14:creationId xmlns:p14="http://schemas.microsoft.com/office/powerpoint/2010/main" val="373802055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 Garden</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86</a:t>
            </a:fld>
            <a:endParaRPr lang="es-ES" dirty="0"/>
          </a:p>
        </p:txBody>
      </p:sp>
    </p:spTree>
    <p:extLst>
      <p:ext uri="{BB962C8B-B14F-4D97-AF65-F5344CB8AC3E}">
        <p14:creationId xmlns:p14="http://schemas.microsoft.com/office/powerpoint/2010/main" val="2053053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 Garden.-Cardiocrinum</a:t>
            </a:r>
            <a:r>
              <a:rPr lang="es-ES" baseline="0" dirty="0"/>
              <a:t> </a:t>
            </a:r>
            <a:r>
              <a:rPr lang="es-ES" dirty="0"/>
              <a:t>giganteum</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87</a:t>
            </a:fld>
            <a:endParaRPr lang="es-ES" dirty="0"/>
          </a:p>
        </p:txBody>
      </p:sp>
    </p:spTree>
    <p:extLst>
      <p:ext uri="{BB962C8B-B14F-4D97-AF65-F5344CB8AC3E}">
        <p14:creationId xmlns:p14="http://schemas.microsoft.com/office/powerpoint/2010/main" val="237750421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 Garden.</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88</a:t>
            </a:fld>
            <a:endParaRPr lang="es-ES" dirty="0"/>
          </a:p>
        </p:txBody>
      </p:sp>
    </p:spTree>
    <p:extLst>
      <p:ext uri="{BB962C8B-B14F-4D97-AF65-F5344CB8AC3E}">
        <p14:creationId xmlns:p14="http://schemas.microsoft.com/office/powerpoint/2010/main" val="38099383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 Garden.</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89</a:t>
            </a:fld>
            <a:endParaRPr lang="es-ES" dirty="0"/>
          </a:p>
        </p:txBody>
      </p:sp>
    </p:spTree>
    <p:extLst>
      <p:ext uri="{BB962C8B-B14F-4D97-AF65-F5344CB8AC3E}">
        <p14:creationId xmlns:p14="http://schemas.microsoft.com/office/powerpoint/2010/main" val="226106783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 Garden.</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90</a:t>
            </a:fld>
            <a:endParaRPr lang="es-ES" dirty="0"/>
          </a:p>
        </p:txBody>
      </p:sp>
    </p:spTree>
    <p:extLst>
      <p:ext uri="{BB962C8B-B14F-4D97-AF65-F5344CB8AC3E}">
        <p14:creationId xmlns:p14="http://schemas.microsoft.com/office/powerpoint/2010/main" val="33059545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 Gardens.-Dicentra</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91</a:t>
            </a:fld>
            <a:endParaRPr lang="es-ES" dirty="0"/>
          </a:p>
        </p:txBody>
      </p:sp>
    </p:spTree>
    <p:extLst>
      <p:ext uri="{BB962C8B-B14F-4D97-AF65-F5344CB8AC3E}">
        <p14:creationId xmlns:p14="http://schemas.microsoft.com/office/powerpoint/2010/main" val="29616082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 Gardens.-</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92</a:t>
            </a:fld>
            <a:endParaRPr lang="es-ES" dirty="0"/>
          </a:p>
        </p:txBody>
      </p:sp>
    </p:spTree>
    <p:extLst>
      <p:ext uri="{BB962C8B-B14F-4D97-AF65-F5344CB8AC3E}">
        <p14:creationId xmlns:p14="http://schemas.microsoft.com/office/powerpoint/2010/main" val="327156405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 Gardens.</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93</a:t>
            </a:fld>
            <a:endParaRPr lang="es-ES" dirty="0"/>
          </a:p>
        </p:txBody>
      </p:sp>
    </p:spTree>
    <p:extLst>
      <p:ext uri="{BB962C8B-B14F-4D97-AF65-F5344CB8AC3E}">
        <p14:creationId xmlns:p14="http://schemas.microsoft.com/office/powerpoint/2010/main" val="357321740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 Gardens.</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94</a:t>
            </a:fld>
            <a:endParaRPr lang="es-ES" dirty="0"/>
          </a:p>
        </p:txBody>
      </p:sp>
    </p:spTree>
    <p:extLst>
      <p:ext uri="{BB962C8B-B14F-4D97-AF65-F5344CB8AC3E}">
        <p14:creationId xmlns:p14="http://schemas.microsoft.com/office/powerpoint/2010/main" val="422635285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 Gardens.</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95</a:t>
            </a:fld>
            <a:endParaRPr lang="es-ES" dirty="0"/>
          </a:p>
        </p:txBody>
      </p:sp>
    </p:spTree>
    <p:extLst>
      <p:ext uri="{BB962C8B-B14F-4D97-AF65-F5344CB8AC3E}">
        <p14:creationId xmlns:p14="http://schemas.microsoft.com/office/powerpoint/2010/main" val="40359128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 Gardens.</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96</a:t>
            </a:fld>
            <a:endParaRPr lang="es-ES" dirty="0"/>
          </a:p>
        </p:txBody>
      </p:sp>
    </p:spTree>
    <p:extLst>
      <p:ext uri="{BB962C8B-B14F-4D97-AF65-F5344CB8AC3E}">
        <p14:creationId xmlns:p14="http://schemas.microsoft.com/office/powerpoint/2010/main" val="276445366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 Gardens.</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97</a:t>
            </a:fld>
            <a:endParaRPr lang="es-ES" dirty="0"/>
          </a:p>
        </p:txBody>
      </p:sp>
    </p:spTree>
    <p:extLst>
      <p:ext uri="{BB962C8B-B14F-4D97-AF65-F5344CB8AC3E}">
        <p14:creationId xmlns:p14="http://schemas.microsoft.com/office/powerpoint/2010/main" val="66229307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 Gardens.</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98</a:t>
            </a:fld>
            <a:endParaRPr lang="es-ES" dirty="0"/>
          </a:p>
        </p:txBody>
      </p:sp>
    </p:spTree>
    <p:extLst>
      <p:ext uri="{BB962C8B-B14F-4D97-AF65-F5344CB8AC3E}">
        <p14:creationId xmlns:p14="http://schemas.microsoft.com/office/powerpoint/2010/main" val="122088495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 Gardens.</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99</a:t>
            </a:fld>
            <a:endParaRPr lang="es-ES" dirty="0"/>
          </a:p>
        </p:txBody>
      </p:sp>
    </p:spTree>
    <p:extLst>
      <p:ext uri="{BB962C8B-B14F-4D97-AF65-F5344CB8AC3E}">
        <p14:creationId xmlns:p14="http://schemas.microsoft.com/office/powerpoint/2010/main" val="376874256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 Gardens.</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100</a:t>
            </a:fld>
            <a:endParaRPr lang="es-ES" dirty="0"/>
          </a:p>
        </p:txBody>
      </p:sp>
    </p:spTree>
    <p:extLst>
      <p:ext uri="{BB962C8B-B14F-4D97-AF65-F5344CB8AC3E}">
        <p14:creationId xmlns:p14="http://schemas.microsoft.com/office/powerpoint/2010/main" val="97156822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 Gardens.</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101</a:t>
            </a:fld>
            <a:endParaRPr lang="es-ES" dirty="0"/>
          </a:p>
        </p:txBody>
      </p:sp>
    </p:spTree>
    <p:extLst>
      <p:ext uri="{BB962C8B-B14F-4D97-AF65-F5344CB8AC3E}">
        <p14:creationId xmlns:p14="http://schemas.microsoft.com/office/powerpoint/2010/main" val="427910808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 Gardens.</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103</a:t>
            </a:fld>
            <a:endParaRPr lang="es-ES" dirty="0"/>
          </a:p>
        </p:txBody>
      </p:sp>
    </p:spTree>
    <p:extLst>
      <p:ext uri="{BB962C8B-B14F-4D97-AF65-F5344CB8AC3E}">
        <p14:creationId xmlns:p14="http://schemas.microsoft.com/office/powerpoint/2010/main" val="368850210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 Gardens.</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104</a:t>
            </a:fld>
            <a:endParaRPr lang="es-ES" dirty="0"/>
          </a:p>
        </p:txBody>
      </p:sp>
    </p:spTree>
    <p:extLst>
      <p:ext uri="{BB962C8B-B14F-4D97-AF65-F5344CB8AC3E}">
        <p14:creationId xmlns:p14="http://schemas.microsoft.com/office/powerpoint/2010/main" val="204392335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 Gardens.</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105</a:t>
            </a:fld>
            <a:endParaRPr lang="es-ES" dirty="0"/>
          </a:p>
        </p:txBody>
      </p:sp>
    </p:spTree>
    <p:extLst>
      <p:ext uri="{BB962C8B-B14F-4D97-AF65-F5344CB8AC3E}">
        <p14:creationId xmlns:p14="http://schemas.microsoft.com/office/powerpoint/2010/main" val="134827932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Branklyn-Gardens.-Primula elatior</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106</a:t>
            </a:fld>
            <a:endParaRPr lang="es-ES" dirty="0"/>
          </a:p>
        </p:txBody>
      </p:sp>
    </p:spTree>
    <p:extLst>
      <p:ext uri="{BB962C8B-B14F-4D97-AF65-F5344CB8AC3E}">
        <p14:creationId xmlns:p14="http://schemas.microsoft.com/office/powerpoint/2010/main" val="101668744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 Gardens.</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107</a:t>
            </a:fld>
            <a:endParaRPr lang="es-ES" dirty="0"/>
          </a:p>
        </p:txBody>
      </p:sp>
    </p:spTree>
    <p:extLst>
      <p:ext uri="{BB962C8B-B14F-4D97-AF65-F5344CB8AC3E}">
        <p14:creationId xmlns:p14="http://schemas.microsoft.com/office/powerpoint/2010/main" val="12284515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 Gardens.</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108</a:t>
            </a:fld>
            <a:endParaRPr lang="es-ES" dirty="0"/>
          </a:p>
        </p:txBody>
      </p:sp>
    </p:spTree>
    <p:extLst>
      <p:ext uri="{BB962C8B-B14F-4D97-AF65-F5344CB8AC3E}">
        <p14:creationId xmlns:p14="http://schemas.microsoft.com/office/powerpoint/2010/main" val="428512048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Branklyn Gardens.</a:t>
            </a:r>
          </a:p>
          <a:p>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109</a:t>
            </a:fld>
            <a:endParaRPr lang="es-ES" dirty="0"/>
          </a:p>
        </p:txBody>
      </p:sp>
    </p:spTree>
    <p:extLst>
      <p:ext uri="{BB962C8B-B14F-4D97-AF65-F5344CB8AC3E}">
        <p14:creationId xmlns:p14="http://schemas.microsoft.com/office/powerpoint/2010/main" val="120754316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Broughton House and Garden.-q</a:t>
            </a:r>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114</a:t>
            </a:fld>
            <a:endParaRPr lang="es-ES" dirty="0"/>
          </a:p>
        </p:txBody>
      </p:sp>
    </p:spTree>
    <p:extLst>
      <p:ext uri="{BB962C8B-B14F-4D97-AF65-F5344CB8AC3E}">
        <p14:creationId xmlns:p14="http://schemas.microsoft.com/office/powerpoint/2010/main" val="403913265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Broughton House and Garden.-q</a:t>
            </a:r>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115</a:t>
            </a:fld>
            <a:endParaRPr lang="es-ES" dirty="0"/>
          </a:p>
        </p:txBody>
      </p:sp>
    </p:spTree>
    <p:extLst>
      <p:ext uri="{BB962C8B-B14F-4D97-AF65-F5344CB8AC3E}">
        <p14:creationId xmlns:p14="http://schemas.microsoft.com/office/powerpoint/2010/main" val="427728370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Broughton House and Garden.-q</a:t>
            </a:r>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116</a:t>
            </a:fld>
            <a:endParaRPr lang="es-ES" dirty="0"/>
          </a:p>
        </p:txBody>
      </p:sp>
    </p:spTree>
    <p:extLst>
      <p:ext uri="{BB962C8B-B14F-4D97-AF65-F5344CB8AC3E}">
        <p14:creationId xmlns:p14="http://schemas.microsoft.com/office/powerpoint/2010/main" val="390631365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Broughton House and Garden.-q</a:t>
            </a:r>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117</a:t>
            </a:fld>
            <a:endParaRPr lang="es-ES" dirty="0"/>
          </a:p>
        </p:txBody>
      </p:sp>
    </p:spTree>
    <p:extLst>
      <p:ext uri="{BB962C8B-B14F-4D97-AF65-F5344CB8AC3E}">
        <p14:creationId xmlns:p14="http://schemas.microsoft.com/office/powerpoint/2010/main" val="66925800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Broughton House and Garden.-q</a:t>
            </a:r>
            <a:endParaRPr lang="es-ES" dirty="0"/>
          </a:p>
        </p:txBody>
      </p:sp>
      <p:sp>
        <p:nvSpPr>
          <p:cNvPr id="4" name="3 Marcador de número de diapositiva"/>
          <p:cNvSpPr>
            <a:spLocks noGrp="1"/>
          </p:cNvSpPr>
          <p:nvPr>
            <p:ph type="sldNum" sz="quarter" idx="10"/>
          </p:nvPr>
        </p:nvSpPr>
        <p:spPr/>
        <p:txBody>
          <a:bodyPr/>
          <a:lstStyle/>
          <a:p>
            <a:fld id="{B4CAA85E-0C74-4BAE-8627-BDDD5DD93F83}" type="slidenum">
              <a:rPr lang="es-ES" smtClean="0"/>
              <a:t>118</a:t>
            </a:fld>
            <a:endParaRPr lang="es-ES" dirty="0"/>
          </a:p>
        </p:txBody>
      </p:sp>
    </p:spTree>
    <p:extLst>
      <p:ext uri="{BB962C8B-B14F-4D97-AF65-F5344CB8AC3E}">
        <p14:creationId xmlns:p14="http://schemas.microsoft.com/office/powerpoint/2010/main" val="162074669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House and Garden</a:t>
            </a:r>
          </a:p>
        </p:txBody>
      </p:sp>
      <p:sp>
        <p:nvSpPr>
          <p:cNvPr id="4" name="3 Marcador de número de diapositiva"/>
          <p:cNvSpPr>
            <a:spLocks noGrp="1"/>
          </p:cNvSpPr>
          <p:nvPr>
            <p:ph type="sldNum" sz="quarter" idx="10"/>
          </p:nvPr>
        </p:nvSpPr>
        <p:spPr/>
        <p:txBody>
          <a:bodyPr/>
          <a:lstStyle/>
          <a:p>
            <a:fld id="{B4CAA85E-0C74-4BAE-8627-BDDD5DD93F83}" type="slidenum">
              <a:rPr lang="es-ES" smtClean="0"/>
              <a:t>119</a:t>
            </a:fld>
            <a:endParaRPr lang="es-ES" dirty="0"/>
          </a:p>
        </p:txBody>
      </p:sp>
    </p:spTree>
    <p:extLst>
      <p:ext uri="{BB962C8B-B14F-4D97-AF65-F5344CB8AC3E}">
        <p14:creationId xmlns:p14="http://schemas.microsoft.com/office/powerpoint/2010/main" val="3161797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698730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3/7/2018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3285530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0958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647871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73566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877082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803059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3/7/2018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84854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3/7/2018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867089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847008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97191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0870543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875293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4650257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42059559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926966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11520383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35.jpg"/></Relationships>
</file>

<file path=ppt/slides/_rels/slide4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41.jpg"/></Relationships>
</file>

<file path=ppt/slides/_rels/slide5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50.jpg"/><Relationship Id="rId5" Type="http://schemas.openxmlformats.org/officeDocument/2006/relationships/image" Target="../media/image49.jpg"/><Relationship Id="rId4" Type="http://schemas.openxmlformats.org/officeDocument/2006/relationships/image" Target="../media/image48.jpg"/></Relationships>
</file>

<file path=ppt/slides/_rels/slide63.xml.rels><?xml version="1.0" encoding="UTF-8" standalone="yes"?>
<Relationships xmlns="http://schemas.openxmlformats.org/package/2006/relationships"><Relationship Id="rId3" Type="http://schemas.openxmlformats.org/officeDocument/2006/relationships/image" Target="../media/image51.jpg"/><Relationship Id="rId7" Type="http://schemas.openxmlformats.org/officeDocument/2006/relationships/image" Target="../media/image41.jp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jpg"/></Relationships>
</file>

<file path=ppt/slides/_rels/slide6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5.xml"/><Relationship Id="rId1" Type="http://schemas.openxmlformats.org/officeDocument/2006/relationships/slideLayout" Target="../slideLayouts/slideLayout7.xml"/><Relationship Id="rId6" Type="http://schemas.openxmlformats.org/officeDocument/2006/relationships/image" Target="../media/image76.JPG"/><Relationship Id="rId5" Type="http://schemas.openxmlformats.org/officeDocument/2006/relationships/image" Target="../media/image75.jpeg"/><Relationship Id="rId4" Type="http://schemas.openxmlformats.org/officeDocument/2006/relationships/image" Target="../media/image74.jpg"/></Relationships>
</file>

<file path=ppt/slides/_rels/slide8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89.jpg"/></Relationships>
</file>

<file path=ppt/slides/_rels/slide10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91.jpg"/></Relationships>
</file>

<file path=ppt/slides/_rels/slide10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96.jpg"/></Relationships>
</file>

<file path=ppt/slides/_rels/slide10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130595" y="188640"/>
            <a:ext cx="6177709" cy="4536504"/>
          </a:xfrm>
        </p:spPr>
        <p:txBody>
          <a:bodyPr>
            <a:normAutofit/>
          </a:bodyPr>
          <a:lstStyle/>
          <a:p>
            <a:r>
              <a:rPr lang="es-ES" sz="3600" dirty="0"/>
              <a:t> EUROPA.-LA VUELTA AL MUNDO EN 885 JARDINES.-SCOTLAND.-A</a:t>
            </a:r>
            <a:br>
              <a:rPr lang="es-ES" sz="3600" dirty="0"/>
            </a:br>
            <a:r>
              <a:rPr lang="es-ES" sz="3100" dirty="0"/>
              <a:t>Bargany Garden Benmore Botanical Garden</a:t>
            </a:r>
            <a:br>
              <a:rPr lang="es-ES" sz="3100" dirty="0"/>
            </a:br>
            <a:r>
              <a:rPr lang="es-ES" sz="3100" dirty="0"/>
              <a:t>Blair Castle Branklyn Garden Broughton House </a:t>
            </a:r>
            <a:br>
              <a:rPr lang="es-ES" sz="3600" dirty="0"/>
            </a:br>
            <a:endParaRPr lang="es-ES" sz="3600" dirty="0"/>
          </a:p>
        </p:txBody>
      </p:sp>
      <p:sp>
        <p:nvSpPr>
          <p:cNvPr id="3" name="2 Subtítulo"/>
          <p:cNvSpPr>
            <a:spLocks noGrp="1"/>
          </p:cNvSpPr>
          <p:nvPr>
            <p:ph type="subTitle" idx="1"/>
          </p:nvPr>
        </p:nvSpPr>
        <p:spPr>
          <a:xfrm>
            <a:off x="1130595" y="5013176"/>
            <a:ext cx="4881565" cy="1368151"/>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3866386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Bargany Gardens</a:t>
            </a:r>
          </a:p>
        </p:txBody>
      </p:sp>
      <p:sp>
        <p:nvSpPr>
          <p:cNvPr id="3" name="2 Marcador de contenido"/>
          <p:cNvSpPr>
            <a:spLocks noGrp="1"/>
          </p:cNvSpPr>
          <p:nvPr>
            <p:ph idx="1"/>
          </p:nvPr>
        </p:nvSpPr>
        <p:spPr/>
        <p:txBody>
          <a:bodyPr>
            <a:normAutofit/>
          </a:bodyPr>
          <a:lstStyle/>
          <a:p>
            <a:r>
              <a:rPr lang="es-ES" dirty="0"/>
              <a:t>Bargany Gardens es un amplio 50 acres de jardín arbolado antiguo, con un buen espectáculo de azaleas y rododendros y magníficos abetos.</a:t>
            </a:r>
          </a:p>
          <a:p>
            <a:r>
              <a:rPr lang="es-ES" dirty="0"/>
              <a:t>Los jardines Bargany  destacan por la variedad de azaleas y rododendros, y la siembra en todo el lago es impresionante en primavera.</a:t>
            </a:r>
          </a:p>
          <a:p>
            <a:r>
              <a:rPr lang="es-ES" dirty="0"/>
              <a:t>Hay hermosos árboles  ejemplares que admirar, un jardín de rocas y un jardín amurallado (en desuso), pero rodeado de arbustos con flores y un jardín de los cerezos.</a:t>
            </a:r>
          </a:p>
        </p:txBody>
      </p:sp>
    </p:spTree>
    <p:extLst>
      <p:ext uri="{BB962C8B-B14F-4D97-AF65-F5344CB8AC3E}">
        <p14:creationId xmlns:p14="http://schemas.microsoft.com/office/powerpoint/2010/main" val="1731244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9934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3834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9678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5698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982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8053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8540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4154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509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10357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41696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Benmore Botanical Garden</a:t>
            </a:r>
          </a:p>
        </p:txBody>
      </p:sp>
      <p:sp>
        <p:nvSpPr>
          <p:cNvPr id="3" name="2 Marcador de contenido"/>
          <p:cNvSpPr>
            <a:spLocks noGrp="1"/>
          </p:cNvSpPr>
          <p:nvPr>
            <p:ph idx="1"/>
          </p:nvPr>
        </p:nvSpPr>
        <p:spPr/>
        <p:txBody>
          <a:bodyPr/>
          <a:lstStyle/>
          <a:p>
            <a:r>
              <a:rPr lang="es-ES" dirty="0"/>
              <a:t>El Jardín Botánico Benmore, en inglés: Benmore Botanic Garden, es un jardín botánico de 49 hectáreas de extensión que se encuentra en la zona del Loch Lomond en Escocia, es un jardín botánico especializado, satélite dependiente del Real Jardín Botánico de Edimburgo. </a:t>
            </a:r>
          </a:p>
          <a:p>
            <a:r>
              <a:rPr lang="es-ES" dirty="0"/>
              <a:t>Su código de identificación internacional es E.</a:t>
            </a:r>
          </a:p>
          <a:p>
            <a:r>
              <a:rPr lang="es-ES" dirty="0"/>
              <a:t>Este es un Arboretum que se beneficia de la Corriente del Golfo, así pues el clima que aquí se da es suave y húmedo. Su punto más alto en la cima de la colina de Benmore, es de 137 m .</a:t>
            </a:r>
          </a:p>
        </p:txBody>
      </p:sp>
    </p:spTree>
    <p:extLst>
      <p:ext uri="{BB962C8B-B14F-4D97-AF65-F5344CB8AC3E}">
        <p14:creationId xmlns:p14="http://schemas.microsoft.com/office/powerpoint/2010/main" val="4066536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normAutofit/>
          </a:bodyPr>
          <a:lstStyle/>
          <a:p>
            <a:r>
              <a:rPr lang="es-ES" dirty="0"/>
              <a:t>El jardín botánico se encuentra ubicado en una finca que en 1863 compró Piers Patrick y justo un año después comenzó la plantación de las Secuoyas que forman la avenida de entrada del jardín botánico actual. Este proceso de plantaciones fue continuado por sus sucesores.</a:t>
            </a:r>
          </a:p>
          <a:p>
            <a:r>
              <a:rPr lang="es-ES" dirty="0"/>
              <a:t>Un tiempo más tarde el recolector George Forrest entre 1904 y 1932, realizó siete grandes expediciones de recogida de especímenes a la zona oeste de China, herborizando más de 30 000 especímenes y recogiendo semillas de más de 10 000 especies. </a:t>
            </a:r>
          </a:p>
          <a:p>
            <a:r>
              <a:rPr lang="es-ES" dirty="0"/>
              <a:t>En este tiempo el RBGE (Royal Botanical Garden Edinburgh) estaba buscando afanosamente un lugar climáticamente lo más próximo a la zona de origen de estas plantas, y apropiado donde poder cultivar con éxito todo este enorme conjunto de plantas. </a:t>
            </a:r>
          </a:p>
        </p:txBody>
      </p:sp>
    </p:spTree>
    <p:extLst>
      <p:ext uri="{BB962C8B-B14F-4D97-AF65-F5344CB8AC3E}">
        <p14:creationId xmlns:p14="http://schemas.microsoft.com/office/powerpoint/2010/main" val="22075566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Por fin en 1929, lo encontraron en la costa oeste de Escocia en Benmore, que tiene un clima influenciado por la Corriente del Golfo con temperaturas suaves para su latitud y húmedo a lo largo de todo el año.</a:t>
            </a:r>
          </a:p>
          <a:p>
            <a:r>
              <a:rPr lang="es-ES" dirty="0"/>
              <a:t>Este jardín posee 5421 accesiones de plantas vivas con 2641 taxones cultivados.</a:t>
            </a:r>
          </a:p>
          <a:p>
            <a:r>
              <a:rPr lang="es-ES" dirty="0"/>
              <a:t>Las plantas que alberga se encuentran agrupadas como:</a:t>
            </a:r>
          </a:p>
          <a:p>
            <a:r>
              <a:rPr lang="es-ES" dirty="0"/>
              <a:t>Colección de Rhododendron con más de 650 especies, subespecies e híbridos distribuidos por todo el jardín botánico.</a:t>
            </a:r>
          </a:p>
          <a:p>
            <a:r>
              <a:rPr lang="es-ES" dirty="0"/>
              <a:t>The Formal Garden (Jardín típico escocés), este era el jardín original de la casa Benmore, rodeado de un muro de piedra, y una vez tuvo dos grandes invernaderos y grandes y alargados arriates de plantas herbáceas. </a:t>
            </a:r>
          </a:p>
        </p:txBody>
      </p:sp>
    </p:spTree>
    <p:extLst>
      <p:ext uri="{BB962C8B-B14F-4D97-AF65-F5344CB8AC3E}">
        <p14:creationId xmlns:p14="http://schemas.microsoft.com/office/powerpoint/2010/main" val="2659826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Actualmente alberga una colección de coníferas ornamentales apropiadas para pequeños jardines.</a:t>
            </a:r>
          </a:p>
          <a:p>
            <a:r>
              <a:rPr lang="es-ES" dirty="0"/>
              <a:t>El valle de Bhutan; Los científicos del RBGE han realizado profundos estudios de la Flora de Bután. Después de 25 años de trabajos, en enero del 2002 publicaron el noveno y último volumen del "The Flora of Bhutan". El clima de Benmore es ideal para el cultivo de muchas plantas de origen silvestre recogidas para su investigación, y el valle del Bhután que fue creado en 1987, con plantaciones de una primera fase, en las que se incluyen Rhododendron, Betula utilis, Sorbus thibetica, Abies densa, y en la parte má alta del desnivel donde se ubica, se encuentran arbustos de Juniperus</a:t>
            </a:r>
          </a:p>
          <a:p>
            <a:endParaRPr lang="es-ES" dirty="0"/>
          </a:p>
          <a:p>
            <a:endParaRPr lang="es-ES" dirty="0"/>
          </a:p>
        </p:txBody>
      </p:sp>
    </p:spTree>
    <p:extLst>
      <p:ext uri="{BB962C8B-B14F-4D97-AF65-F5344CB8AC3E}">
        <p14:creationId xmlns:p14="http://schemas.microsoft.com/office/powerpoint/2010/main" val="4023618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332656"/>
            <a:ext cx="7611616" cy="6141296"/>
          </a:xfrm>
        </p:spPr>
        <p:txBody>
          <a:bodyPr>
            <a:normAutofit/>
          </a:bodyPr>
          <a:lstStyle/>
          <a:p>
            <a:r>
              <a:rPr lang="es-ES" dirty="0"/>
              <a:t>La segunda fase de plantaciones tuvo lugar en el 2001, en la que se incluía una segunda generación de árboles y arbustos, además de plantas herbáceas perennes ocupando el sotobosque.</a:t>
            </a:r>
          </a:p>
          <a:p>
            <a:r>
              <a:rPr lang="es-ES" dirty="0"/>
              <a:t>"Tasmanian Ridge", ("La serranía de Tasmania"); El trabajo comenzó hace unos quince años para recrear el hábitat de la serranía de Tasmania, y las plantaciones se están desarrollando bien. Aunque es raro en su hábitat nativo, el Athrotaxis laxifolia es el cedro de Tasmania plantado más extensamente en cultivos y se representa aquí, al igual que los Athrotaxis selaginoides. La haya meridional tasmana (Nothofagus cunninghamii) también se planta en esta área en la ladera meridional del Arboretum de Massan.</a:t>
            </a:r>
          </a:p>
        </p:txBody>
      </p:sp>
    </p:spTree>
    <p:extLst>
      <p:ext uri="{BB962C8B-B14F-4D97-AF65-F5344CB8AC3E}">
        <p14:creationId xmlns:p14="http://schemas.microsoft.com/office/powerpoint/2010/main" val="496395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t>El valle del bosque lluvioso chileno; El RBGE ha estrechado lazos con Chile, y en abril de 1995 se aclararon unas 6 hectáreas del arboretum de Massan para crear un área dedicada a las plantas de Chile. </a:t>
            </a:r>
          </a:p>
          <a:p>
            <a:r>
              <a:rPr lang="es-ES" dirty="0"/>
              <a:t>Se han plantado las coníferas tales como Araucaria araucana (rompecabezas del mono), Austrocedrus, Fitzroya y Podocarpus, así como diversos Nothofagus (haya meridional), incluyendo Nothofagus antarctica, Nothofagus dombeyi y el Nothofagus obliqua.</a:t>
            </a:r>
          </a:p>
          <a:p>
            <a:r>
              <a:rPr lang="es-ES" dirty="0"/>
              <a:t> Además, el bambú chileno (Chusquea) , junto con Desfontainea spinosa y numerosos mirtos. </a:t>
            </a:r>
          </a:p>
          <a:p>
            <a:r>
              <a:rPr lang="es-ES" dirty="0"/>
              <a:t>Todas las plantas que aquí se han plantado se han desarrollado a partir del material silvestre recogido y traído de sus hábitat de origen por los miembros del equipo del RBGE.</a:t>
            </a:r>
          </a:p>
        </p:txBody>
      </p:sp>
    </p:spTree>
    <p:extLst>
      <p:ext uri="{BB962C8B-B14F-4D97-AF65-F5344CB8AC3E}">
        <p14:creationId xmlns:p14="http://schemas.microsoft.com/office/powerpoint/2010/main" val="1486657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Puck's Hut",("La cabaña de Puck") se dedica a sir Isaac Bayley Balfour quien, como encargado del RBGE de 1890 a 1922, elevó el nivel de la reputación mundial del RBGE.</a:t>
            </a:r>
          </a:p>
          <a:p>
            <a:r>
              <a:rPr lang="es-ES" dirty="0"/>
              <a:t> Fue Bayley Balfour, el que primero propone la idea de tener un jardín dependiente del jardín botánico madre en la costa oeste. </a:t>
            </a:r>
          </a:p>
          <a:p>
            <a:r>
              <a:rPr lang="es-ES" dirty="0"/>
              <a:t>La Puck's Hut fue diseñada por el arquitecto escocés Sir Robert Lorimer, y situado originalmente en "Puck's Glen" ("la cañada de Puck"), pasando por alto un barranco enselvado en el lado este del "Eachaig valley". </a:t>
            </a:r>
          </a:p>
          <a:p>
            <a:r>
              <a:rPr lang="es-ES" dirty="0"/>
              <a:t>Ahora está enclavada en el centro del "Formal Garden". Se embaldosa con madera del cedro rojo occidental y se artesona con variedades de maderas cultivadas en la finca.</a:t>
            </a:r>
          </a:p>
        </p:txBody>
      </p:sp>
    </p:spTree>
    <p:extLst>
      <p:ext uri="{BB962C8B-B14F-4D97-AF65-F5344CB8AC3E}">
        <p14:creationId xmlns:p14="http://schemas.microsoft.com/office/powerpoint/2010/main" val="2097224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2" y="0"/>
            <a:ext cx="9137156" cy="6858000"/>
          </a:xfrm>
          <a:prstGeom prst="rect">
            <a:avLst/>
          </a:prstGeom>
        </p:spPr>
      </p:pic>
    </p:spTree>
    <p:extLst>
      <p:ext uri="{BB962C8B-B14F-4D97-AF65-F5344CB8AC3E}">
        <p14:creationId xmlns:p14="http://schemas.microsoft.com/office/powerpoint/2010/main" val="106335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03207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834951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626721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55063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t="5098"/>
          <a:stretch/>
        </p:blipFill>
        <p:spPr>
          <a:xfrm>
            <a:off x="0" y="0"/>
            <a:ext cx="9144000" cy="6858000"/>
          </a:xfrm>
          <a:prstGeom prst="rect">
            <a:avLst/>
          </a:prstGeom>
        </p:spPr>
      </p:pic>
    </p:spTree>
    <p:extLst>
      <p:ext uri="{BB962C8B-B14F-4D97-AF65-F5344CB8AC3E}">
        <p14:creationId xmlns:p14="http://schemas.microsoft.com/office/powerpoint/2010/main" val="514860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05307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31572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6092239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38983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35103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24820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61825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21894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06649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15338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111"/>
            <a:ext cx="9144000" cy="6829778"/>
          </a:xfrm>
          <a:prstGeom prst="rect">
            <a:avLst/>
          </a:prstGeom>
        </p:spPr>
      </p:pic>
    </p:spTree>
    <p:extLst>
      <p:ext uri="{BB962C8B-B14F-4D97-AF65-F5344CB8AC3E}">
        <p14:creationId xmlns:p14="http://schemas.microsoft.com/office/powerpoint/2010/main" val="18260761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111"/>
            <a:ext cx="9144000" cy="6829778"/>
          </a:xfrm>
          <a:prstGeom prst="rect">
            <a:avLst/>
          </a:prstGeom>
        </p:spPr>
      </p:pic>
    </p:spTree>
    <p:extLst>
      <p:ext uri="{BB962C8B-B14F-4D97-AF65-F5344CB8AC3E}">
        <p14:creationId xmlns:p14="http://schemas.microsoft.com/office/powerpoint/2010/main" val="35867394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09"/>
            <a:ext cx="9144000" cy="6855581"/>
          </a:xfrm>
          <a:prstGeom prst="rect">
            <a:avLst/>
          </a:prstGeom>
        </p:spPr>
      </p:pic>
    </p:spTree>
    <p:extLst>
      <p:ext uri="{BB962C8B-B14F-4D97-AF65-F5344CB8AC3E}">
        <p14:creationId xmlns:p14="http://schemas.microsoft.com/office/powerpoint/2010/main" val="27994303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4738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90050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30723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1" y="0"/>
            <a:ext cx="4304347" cy="6858000"/>
          </a:xfrm>
          <a:prstGeom prst="rect">
            <a:avLst/>
          </a:prstGeom>
        </p:spPr>
      </p:pic>
    </p:spTree>
    <p:extLst>
      <p:ext uri="{BB962C8B-B14F-4D97-AF65-F5344CB8AC3E}">
        <p14:creationId xmlns:p14="http://schemas.microsoft.com/office/powerpoint/2010/main" val="32848334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30944643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Blair Castle </a:t>
            </a:r>
          </a:p>
        </p:txBody>
      </p:sp>
      <p:sp>
        <p:nvSpPr>
          <p:cNvPr id="3" name="2 Marcador de contenido"/>
          <p:cNvSpPr>
            <a:spLocks noGrp="1"/>
          </p:cNvSpPr>
          <p:nvPr>
            <p:ph idx="1"/>
          </p:nvPr>
        </p:nvSpPr>
        <p:spPr/>
        <p:txBody>
          <a:bodyPr>
            <a:normAutofit lnSpcReduction="10000"/>
          </a:bodyPr>
          <a:lstStyle/>
          <a:p>
            <a:r>
              <a:rPr lang="es-ES" dirty="0"/>
              <a:t>Castillo de Blair se encuentra en sus terrenos cerca de la aldea de Blair Atholl en Perthshire , en Escocia. Es el hogar ancestral del clan de Murray , y fue históricamente la sede de su jefe , el duque de Atholl , aunque la corriente  Duke, Bruce Murray , vive en Sudáfrica . </a:t>
            </a:r>
          </a:p>
          <a:p>
            <a:r>
              <a:rPr lang="es-ES" dirty="0"/>
              <a:t>El castillo se encuentra en la cañada Garry , y ocupa una posición estratégica en la ruta principal (ahora la carretera A9 ) a través de las centrales Highlands escocesas </a:t>
            </a:r>
          </a:p>
          <a:p>
            <a:r>
              <a:rPr lang="es-ES" dirty="0"/>
              <a:t>El castillo es un edificio protegido de categoría A ,  y los terrenos están incluidos en el Inventario de Jardines y Paisajes Diseñado en Escocia , el listado nacional de jardines significativos.</a:t>
            </a:r>
          </a:p>
        </p:txBody>
      </p:sp>
    </p:spTree>
    <p:extLst>
      <p:ext uri="{BB962C8B-B14F-4D97-AF65-F5344CB8AC3E}">
        <p14:creationId xmlns:p14="http://schemas.microsoft.com/office/powerpoint/2010/main" val="19123738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203032" cy="5997280"/>
          </a:xfrm>
        </p:spPr>
        <p:txBody>
          <a:bodyPr>
            <a:normAutofit/>
          </a:bodyPr>
          <a:lstStyle/>
          <a:p>
            <a:r>
              <a:rPr lang="es-ES" dirty="0"/>
              <a:t>Castillo de Blair se dice que se han iniciado en 1269 por Juan I Comyn, Señor de Aviemore (murió c. 1275), un vecino del norte de David I Strathbogie, conde de Atholl (muerto 1270), que comenzó a construir en las tierras del conde mientras estaba lejos de la cruzada . A su regreso, el conde se quejó del intruso al rey Alejandro III , recuperó su tierra y se incorpora a la torre que se había construido en su propio castillo. David II Strathbogie, conde de Atholl (muerto en 1326), perderá los títulos y haciendas después de rebelarse contra Roberto el Bruce en 1322. </a:t>
            </a:r>
          </a:p>
          <a:p>
            <a:r>
              <a:rPr lang="es-ES" dirty="0"/>
              <a:t>El condado fue concedido a un número de individuos hasta 1457 cuando Jaime II concedió a su medio hermano John Stewart (1440-1512). John Murray, hijo del segundo conde de Tullibardine , fue creado conde de Atholl en 1629, y el título se ha mantenido desde entonces en la familia Murray.</a:t>
            </a:r>
          </a:p>
        </p:txBody>
      </p:sp>
    </p:spTree>
    <p:extLst>
      <p:ext uri="{BB962C8B-B14F-4D97-AF65-F5344CB8AC3E}">
        <p14:creationId xmlns:p14="http://schemas.microsoft.com/office/powerpoint/2010/main" val="18636566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6563072" cy="5493224"/>
          </a:xfrm>
        </p:spPr>
        <p:txBody>
          <a:bodyPr>
            <a:normAutofit/>
          </a:bodyPr>
          <a:lstStyle/>
          <a:p>
            <a:r>
              <a:rPr lang="es-ES" dirty="0"/>
              <a:t>Durante las Guerras de los Tres Reinos de el siglo XVII, los Murray apoyaron la causa realista, lo que llevó a Castillo de Blair está tomada por Oliver Cromwell ejército 's después de su invasión de 1650. </a:t>
            </a:r>
          </a:p>
          <a:p>
            <a:r>
              <a:rPr lang="es-ES" dirty="0"/>
              <a:t> El restaurado Carlos II creó el título de marqués de Atholl por John Murray, segundo conde de Atholl (1631-1703).  El título Duque de Atholl fue concedido al segundo marqués en 1703.</a:t>
            </a:r>
          </a:p>
          <a:p>
            <a:r>
              <a:rPr lang="es-ES" dirty="0"/>
              <a:t>Cuando el vizconde de Dundee lanzó la primera Jacobite Uprising en abril de 1689, Atholl decidió permanecer leal al Gobierno (aunque dos de sus hijos se unieron a los jacobitas). </a:t>
            </a:r>
          </a:p>
          <a:p>
            <a:r>
              <a:rPr lang="es-ES" dirty="0"/>
              <a:t>Factor de Atholl, Patrick Stewart de Ballechin, sostuvo Castillo de Blair para el Rey James, y Dundee visitó en mayo. </a:t>
            </a:r>
          </a:p>
        </p:txBody>
      </p:sp>
    </p:spTree>
    <p:extLst>
      <p:ext uri="{BB962C8B-B14F-4D97-AF65-F5344CB8AC3E}">
        <p14:creationId xmlns:p14="http://schemas.microsoft.com/office/powerpoint/2010/main" val="39841476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6419056" cy="5853264"/>
          </a:xfrm>
        </p:spPr>
        <p:txBody>
          <a:bodyPr>
            <a:normAutofit/>
          </a:bodyPr>
          <a:lstStyle/>
          <a:p>
            <a:r>
              <a:rPr lang="es-ES" dirty="0"/>
              <a:t>. En julio Ballechin negó la entrada a hijo y heredero whig de Atholl, Lord John Murray. Murray puso sitio al castillo, y el general Mackay se acercaba a unirse a él y apoderarse de ella para los Williamites.</a:t>
            </a:r>
          </a:p>
          <a:p>
            <a:r>
              <a:rPr lang="es-ES" dirty="0"/>
              <a:t>Vizconde Dundee revivió el castillo, y la decisiva Batalla de Killiecrankie se libró porque Dundee no quería retirarse y ceder el castillo a Mackay. Dundee y sus oficiales y jefes de clan celebró un consejo de guerra en el castillo, en la víspera de la batalla, el 26 de julio. Al día siguiente, los jacobitas ganaron la batalla, pero Dundee fue asesinado. </a:t>
            </a:r>
          </a:p>
          <a:p>
            <a:r>
              <a:rPr lang="es-ES" dirty="0"/>
              <a:t>Después de la batalla, el castillo de Blair permaneció en manos jacobitas durante algún tiempo. </a:t>
            </a:r>
          </a:p>
        </p:txBody>
      </p:sp>
    </p:spTree>
    <p:extLst>
      <p:ext uri="{BB962C8B-B14F-4D97-AF65-F5344CB8AC3E}">
        <p14:creationId xmlns:p14="http://schemas.microsoft.com/office/powerpoint/2010/main" val="22639831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275040" cy="6069288"/>
          </a:xfrm>
        </p:spPr>
        <p:txBody>
          <a:bodyPr>
            <a:normAutofit/>
          </a:bodyPr>
          <a:lstStyle/>
          <a:p>
            <a:r>
              <a:rPr lang="es-ES" dirty="0"/>
              <a:t>Se siguió desempeñando un papel importante: por ejemplo, los jefes jacobita Highland juraron un enlace allí juntos en agosto, para continuar con el levantamiento.</a:t>
            </a:r>
          </a:p>
          <a:p>
            <a:r>
              <a:rPr lang="es-ES" dirty="0"/>
              <a:t>En el cuarenta y cinco, el castillo de Blair fue ocupada en dos ocasiones por el príncipe Charles Edward Stuart y su ejército jacobita:. a principios de septiembre de 1745, durante varios días y, a continuación, a principios de febrero de 1746, otra vez por varios días. Sin embargo, los jacobitas después imprudentemente abandonado y las fuerzas del gobierno, incluyendo la tierra baja Clan Agnew luego ocuparon. Celebraron el castillo de Blair contra los jacobitas, que sitiaron el castillo durante las últimas etapas de la salida en marzo de 1746</a:t>
            </a:r>
          </a:p>
        </p:txBody>
      </p:sp>
    </p:spTree>
    <p:extLst>
      <p:ext uri="{BB962C8B-B14F-4D97-AF65-F5344CB8AC3E}">
        <p14:creationId xmlns:p14="http://schemas.microsoft.com/office/powerpoint/2010/main" val="7531956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491064" cy="5997280"/>
          </a:xfrm>
        </p:spPr>
        <p:txBody>
          <a:bodyPr>
            <a:normAutofit/>
          </a:bodyPr>
          <a:lstStyle/>
          <a:p>
            <a:r>
              <a:rPr lang="es-ES" dirty="0"/>
              <a:t>Ellos fueron sitiados a cerca de inanición hasta que las fuerzas jacobitas se retiraron a luchar contra las fuerzas del Gobierno británico en la Batalla de Culloden .</a:t>
            </a:r>
          </a:p>
          <a:p>
            <a:r>
              <a:rPr lang="es-ES" dirty="0"/>
              <a:t>En 1844 la reina Victoria y su consorte , el príncipe Alberto visitó y se quedó en el castillo de Blair. Fue después de esto que ella dio permiso para establecer los Atholl Highlanders . </a:t>
            </a:r>
          </a:p>
          <a:p>
            <a:r>
              <a:rPr lang="es-ES" dirty="0"/>
              <a:t>Antes de su muerte, en 1996, George Murray, décimo duque de Atholl , coloca el castillo de Blair y la mayoría de sus propiedades en un fideicomiso de caridad , protegiéndolos de los impuestos sobre sucesiones y dejarlas bajo el control de Escocia, como su heredero John Murray, el 11 º duque había indicado no tenía ningún deseo de abandonar su país natal, Sudáfrica. </a:t>
            </a:r>
          </a:p>
          <a:p>
            <a:endParaRPr lang="es-ES" dirty="0"/>
          </a:p>
        </p:txBody>
      </p:sp>
    </p:spTree>
    <p:extLst>
      <p:ext uri="{BB962C8B-B14F-4D97-AF65-F5344CB8AC3E}">
        <p14:creationId xmlns:p14="http://schemas.microsoft.com/office/powerpoint/2010/main" val="32733402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6275040" cy="6213304"/>
          </a:xfrm>
        </p:spPr>
        <p:txBody>
          <a:bodyPr/>
          <a:lstStyle/>
          <a:p>
            <a:r>
              <a:rPr lang="es-ES" dirty="0"/>
              <a:t>En la noche del 10 de marzo 2011, un incendio en la torre del reloj del castillo (no parte de la estructura medieval), haciendo que el techo de la torre y el segundo piso para colapsan en el primer piso. </a:t>
            </a:r>
          </a:p>
          <a:p>
            <a:r>
              <a:rPr lang="es-ES" dirty="0"/>
              <a:t>La torre del reloj fue restaurado en el año 2012 , con obras de restauración de los mecanismos del reloj realizadas por Smith de Derby Group . </a:t>
            </a:r>
          </a:p>
          <a:p>
            <a:r>
              <a:rPr lang="es-ES" dirty="0"/>
              <a:t>La parte más antigua del castillo es el de seis pisos Cummings o la Torre del Comyn, que puede retener una tela del siglo XIII, a pesar de que fue construido en gran parte en el siglo XV. Las extensiones que ahora forman la parte central del castillo se añadieron por primera vez en el siglo XVI..</a:t>
            </a:r>
          </a:p>
        </p:txBody>
      </p:sp>
    </p:spTree>
    <p:extLst>
      <p:ext uri="{BB962C8B-B14F-4D97-AF65-F5344CB8AC3E}">
        <p14:creationId xmlns:p14="http://schemas.microsoft.com/office/powerpoint/2010/main" val="6078680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6131024" cy="6213304"/>
          </a:xfrm>
        </p:spPr>
        <p:txBody>
          <a:bodyPr>
            <a:normAutofit/>
          </a:bodyPr>
          <a:lstStyle/>
          <a:p>
            <a:r>
              <a:rPr lang="es-ES" dirty="0"/>
              <a:t>El castillo ha sido abierto al público desde 1936. Sus muchas habitaciones cuentan con importantes colecciones de armas, trofeos de caza, recuerdos del clan Murray, ethnographica, pinturas, muebles, y la costura recogido por la familia Murray durante muchas generaciones. </a:t>
            </a:r>
          </a:p>
          <a:p>
            <a:r>
              <a:rPr lang="es-ES" dirty="0"/>
              <a:t>El castillo también ofrece la guarnición de los Atholl Highlanders , el ejército privado del duque de Atholl, señaló que el único ejército privado legal de Europa .</a:t>
            </a:r>
          </a:p>
          <a:p>
            <a:r>
              <a:rPr lang="es-ES" dirty="0"/>
              <a:t> El castillo y los Atholl Estates fueron utilizados en la serie de televisión de 2008 la realidad fue conquistar el castillo .</a:t>
            </a:r>
          </a:p>
          <a:p>
            <a:r>
              <a:rPr lang="es-ES" dirty="0"/>
              <a:t>En 2009, un gran abeto (Abies grandis) en la Arboleda de Diana en los terrenos del castillo, se midió en 62,7 metros  y se declaró que era  el segundo más alto en el Reino Unido. </a:t>
            </a:r>
          </a:p>
        </p:txBody>
      </p:sp>
    </p:spTree>
    <p:extLst>
      <p:ext uri="{BB962C8B-B14F-4D97-AF65-F5344CB8AC3E}">
        <p14:creationId xmlns:p14="http://schemas.microsoft.com/office/powerpoint/2010/main" val="32474213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49843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24416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88746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673"/>
            <a:ext cx="9144000" cy="456057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293096"/>
            <a:ext cx="9144000" cy="2660154"/>
          </a:xfrm>
          <a:prstGeom prst="rect">
            <a:avLst/>
          </a:prstGeom>
        </p:spPr>
      </p:pic>
    </p:spTree>
    <p:extLst>
      <p:ext uri="{BB962C8B-B14F-4D97-AF65-F5344CB8AC3E}">
        <p14:creationId xmlns:p14="http://schemas.microsoft.com/office/powerpoint/2010/main" val="12676880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6233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72"/>
            <a:ext cx="9144000" cy="6850856"/>
          </a:xfrm>
          <a:prstGeom prst="rect">
            <a:avLst/>
          </a:prstGeom>
        </p:spPr>
      </p:pic>
    </p:spTree>
    <p:extLst>
      <p:ext uri="{BB962C8B-B14F-4D97-AF65-F5344CB8AC3E}">
        <p14:creationId xmlns:p14="http://schemas.microsoft.com/office/powerpoint/2010/main" val="11486953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35307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63121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75401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53744"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3744" y="0"/>
            <a:ext cx="4536504"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4"/>
            <a:ext cx="4499992" cy="321297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2" y="3645024"/>
            <a:ext cx="4644008" cy="3212976"/>
          </a:xfrm>
          <a:prstGeom prst="rect">
            <a:avLst/>
          </a:prstGeom>
        </p:spPr>
      </p:pic>
    </p:spTree>
    <p:extLst>
      <p:ext uri="{BB962C8B-B14F-4D97-AF65-F5344CB8AC3E}">
        <p14:creationId xmlns:p14="http://schemas.microsoft.com/office/powerpoint/2010/main" val="20427572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5963" y="3800475"/>
            <a:ext cx="2114550" cy="3057525"/>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900237"/>
            <a:ext cx="3416878" cy="1900238"/>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16878" y="0"/>
            <a:ext cx="5715000" cy="3800475"/>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
            <a:ext cx="3416878" cy="1900237"/>
          </a:xfrm>
          <a:prstGeom prst="rect">
            <a:avLst/>
          </a:prstGeom>
        </p:spPr>
      </p:pic>
      <p:pic>
        <p:nvPicPr>
          <p:cNvPr id="7" name="6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3800475"/>
            <a:ext cx="7228012" cy="3057525"/>
          </a:xfrm>
          <a:prstGeom prst="rect">
            <a:avLst/>
          </a:prstGeom>
        </p:spPr>
      </p:pic>
    </p:spTree>
    <p:extLst>
      <p:ext uri="{BB962C8B-B14F-4D97-AF65-F5344CB8AC3E}">
        <p14:creationId xmlns:p14="http://schemas.microsoft.com/office/powerpoint/2010/main" val="11414928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12972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37165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Bolfracks Garden</a:t>
            </a:r>
          </a:p>
        </p:txBody>
      </p:sp>
      <p:sp>
        <p:nvSpPr>
          <p:cNvPr id="3" name="2 Marcador de contenido"/>
          <p:cNvSpPr>
            <a:spLocks noGrp="1"/>
          </p:cNvSpPr>
          <p:nvPr>
            <p:ph idx="1"/>
          </p:nvPr>
        </p:nvSpPr>
        <p:spPr/>
        <p:txBody>
          <a:bodyPr/>
          <a:lstStyle/>
          <a:p>
            <a:r>
              <a:rPr lang="es-ES" dirty="0"/>
              <a:t>Bolfracks House es mejor conocida por sus jardines. Ha habido un jardín ornamental aquí desde mediados del siglo XVIII. La mayor parte de lo que se ve hoy en día proviene de 1970 y es obra del fallecido Sr. J Douglas Hutchison.</a:t>
            </a:r>
          </a:p>
          <a:p>
            <a:r>
              <a:rPr lang="es-ES" dirty="0"/>
              <a:t>El jardín de corriente fue proyectado y construido por Ian Lawrie de Dundee en 1928 a lo largo del curso de los Bolfracks Burn. </a:t>
            </a:r>
          </a:p>
          <a:p>
            <a:r>
              <a:rPr lang="es-ES" dirty="0"/>
              <a:t>Fue restaurado y replantado 1983-85.</a:t>
            </a:r>
          </a:p>
          <a:p>
            <a:endParaRPr lang="es-ES" dirty="0"/>
          </a:p>
        </p:txBody>
      </p:sp>
    </p:spTree>
    <p:extLst>
      <p:ext uri="{BB962C8B-B14F-4D97-AF65-F5344CB8AC3E}">
        <p14:creationId xmlns:p14="http://schemas.microsoft.com/office/powerpoint/2010/main" val="31476602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6563072" cy="5421216"/>
          </a:xfrm>
        </p:spPr>
        <p:txBody>
          <a:bodyPr>
            <a:normAutofit/>
          </a:bodyPr>
          <a:lstStyle/>
          <a:p>
            <a:r>
              <a:rPr lang="es-ES" dirty="0"/>
              <a:t>Los jardines en Bolfracks son famosos por sus impresionantes colecciones de plantas raras e inusuales, incluyendo una magnífica colección de rododendros, azaleas, arces, rosas pasadas de moda y una gran variedad de plantas herbáceas perennes.</a:t>
            </a:r>
          </a:p>
          <a:p>
            <a:r>
              <a:rPr lang="es-ES" dirty="0"/>
              <a:t>El jardín da al norte, con excelentes vistas sobre el valle de Tay. Jardín de este Plantman tiene muchas características interesantes desde la primavera hasta el otoño.</a:t>
            </a:r>
          </a:p>
          <a:p>
            <a:r>
              <a:rPr lang="es-ES" dirty="0"/>
              <a:t>En los últimos años, el jardín ha sido objeto de reformas importantes. </a:t>
            </a:r>
          </a:p>
          <a:p>
            <a:r>
              <a:rPr lang="es-ES" dirty="0"/>
              <a:t>Hay nuevas plantaciones de Peony donde había una frontera herbácea muy larga. </a:t>
            </a:r>
          </a:p>
        </p:txBody>
      </p:sp>
    </p:spTree>
    <p:extLst>
      <p:ext uri="{BB962C8B-B14F-4D97-AF65-F5344CB8AC3E}">
        <p14:creationId xmlns:p14="http://schemas.microsoft.com/office/powerpoint/2010/main" val="6303479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6203032" cy="5925272"/>
          </a:xfrm>
        </p:spPr>
        <p:txBody>
          <a:bodyPr/>
          <a:lstStyle/>
          <a:p>
            <a:r>
              <a:rPr lang="es-ES" dirty="0"/>
              <a:t>Hay una nueva frontera herbácea corta y ancha en el extremo oriental del césped. </a:t>
            </a:r>
          </a:p>
          <a:p>
            <a:r>
              <a:rPr lang="es-ES" dirty="0"/>
              <a:t>2 grandes arriates antiguos se han eliminado y reemplazado con 4 mas pequeños y manejables con nuevas plantaciones.</a:t>
            </a:r>
          </a:p>
          <a:p>
            <a:r>
              <a:rPr lang="es-ES" dirty="0"/>
              <a:t> A lo largo del resto del jardín se han producido plantas especiales añadidos para llenar los vacíos y aumenta el interés para el visitante.</a:t>
            </a:r>
          </a:p>
          <a:p>
            <a:r>
              <a:rPr lang="es-ES" dirty="0"/>
              <a:t>Para los aspirantes a jardineros con un sitio difícil, Bolfracks es fuente de inspiración, ya que es empinada y mira hacia el norte.</a:t>
            </a:r>
          </a:p>
          <a:p>
            <a:endParaRPr lang="es-ES" dirty="0"/>
          </a:p>
          <a:p>
            <a:endParaRPr lang="es-ES" dirty="0"/>
          </a:p>
        </p:txBody>
      </p:sp>
    </p:spTree>
    <p:extLst>
      <p:ext uri="{BB962C8B-B14F-4D97-AF65-F5344CB8AC3E}">
        <p14:creationId xmlns:p14="http://schemas.microsoft.com/office/powerpoint/2010/main" val="19459442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431607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880"/>
            <a:ext cx="9144000" cy="6957392"/>
          </a:xfrm>
          <a:prstGeom prst="rect">
            <a:avLst/>
          </a:prstGeom>
        </p:spPr>
      </p:pic>
    </p:spTree>
    <p:extLst>
      <p:ext uri="{BB962C8B-B14F-4D97-AF65-F5344CB8AC3E}">
        <p14:creationId xmlns:p14="http://schemas.microsoft.com/office/powerpoint/2010/main" val="4490083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5423679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79418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71444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91439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07679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022887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22140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16139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90313713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2619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6028"/>
            <a:ext cx="9144000" cy="6901363"/>
          </a:xfrm>
          <a:prstGeom prst="rect">
            <a:avLst/>
          </a:prstGeom>
        </p:spPr>
      </p:pic>
    </p:spTree>
    <p:extLst>
      <p:ext uri="{BB962C8B-B14F-4D97-AF65-F5344CB8AC3E}">
        <p14:creationId xmlns:p14="http://schemas.microsoft.com/office/powerpoint/2010/main" val="372233417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854975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117905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3568" y="260648"/>
            <a:ext cx="7467600" cy="1143000"/>
          </a:xfrm>
        </p:spPr>
        <p:txBody>
          <a:bodyPr/>
          <a:lstStyle/>
          <a:p>
            <a:r>
              <a:rPr lang="es-ES" dirty="0"/>
              <a:t>Branklyn Garden</a:t>
            </a:r>
          </a:p>
        </p:txBody>
      </p:sp>
      <p:sp>
        <p:nvSpPr>
          <p:cNvPr id="3" name="2 Marcador de contenido"/>
          <p:cNvSpPr>
            <a:spLocks noGrp="1"/>
          </p:cNvSpPr>
          <p:nvPr>
            <p:ph idx="1"/>
          </p:nvPr>
        </p:nvSpPr>
        <p:spPr/>
        <p:txBody>
          <a:bodyPr>
            <a:normAutofit/>
          </a:bodyPr>
          <a:lstStyle/>
          <a:p>
            <a:r>
              <a:rPr lang="es-ES" dirty="0"/>
              <a:t>Apenas dos hectáreas de magnífico jardín, situado en el lado de la colina con vistas Kinnoull Perth. Branklyn tiene una impresionante colección de plantas raras e inusuales.</a:t>
            </a:r>
          </a:p>
          <a:p>
            <a:r>
              <a:rPr lang="es-ES" dirty="0"/>
              <a:t>Este bonito jardín, un remanso de paz a pocos pasos de Perth, fue desarrollado por John y Dorothy Renton con la ayuda de las colecciones de semillas de buscadores de plantas tales como Forrest, Ludlow y Sherriff.</a:t>
            </a:r>
          </a:p>
          <a:p>
            <a:r>
              <a:rPr lang="es-ES" dirty="0"/>
              <a:t>Los jardineros y botánicos vienen de todas partes del mundo para Branklyn para ver la excepcional colección de plantas en particular rododendros, alpinas, plantas herbáceas y de turba de jardín. </a:t>
            </a:r>
          </a:p>
        </p:txBody>
      </p:sp>
    </p:spTree>
    <p:extLst>
      <p:ext uri="{BB962C8B-B14F-4D97-AF65-F5344CB8AC3E}">
        <p14:creationId xmlns:p14="http://schemas.microsoft.com/office/powerpoint/2010/main" val="98948293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6059016" cy="5493224"/>
          </a:xfrm>
        </p:spPr>
        <p:txBody>
          <a:bodyPr>
            <a:normAutofit/>
          </a:bodyPr>
          <a:lstStyle/>
          <a:p>
            <a:r>
              <a:rPr lang="es-ES" dirty="0"/>
              <a:t>Branklyn mantiene la Colección Nacional de la amapola azul vivo llamativo e inusual del Himalaya, Meconopsis. </a:t>
            </a:r>
          </a:p>
          <a:p>
            <a:r>
              <a:rPr lang="es-ES" dirty="0"/>
              <a:t>Otras Colecciones Nacionales aquí son las de  Cassiope y Lilium (lirios Mylnefield) y Rododendro taliense.</a:t>
            </a:r>
          </a:p>
          <a:p>
            <a:r>
              <a:rPr lang="es-ES" dirty="0"/>
              <a:t>El jardín es principalmente una colección de plantas procedentes de China, Tíbet, Bhután y el Himalaya. </a:t>
            </a:r>
          </a:p>
          <a:p>
            <a:r>
              <a:rPr lang="es-ES" dirty="0"/>
              <a:t>El jardín es administrado por el National Trust for Scotland.</a:t>
            </a:r>
          </a:p>
          <a:p>
            <a:r>
              <a:rPr lang="es-ES" dirty="0"/>
              <a:t> Es una demostracion del jardin que puede lograrse en un tiempo relativamente pequeño en un entorno urbano. -</a:t>
            </a:r>
          </a:p>
        </p:txBody>
      </p:sp>
    </p:spTree>
    <p:extLst>
      <p:ext uri="{BB962C8B-B14F-4D97-AF65-F5344CB8AC3E}">
        <p14:creationId xmlns:p14="http://schemas.microsoft.com/office/powerpoint/2010/main" val="31318372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5985633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860032"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3094" y="0"/>
            <a:ext cx="4270906" cy="3429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429000"/>
            <a:ext cx="4860032"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73094" y="3429000"/>
            <a:ext cx="4270905" cy="3429000"/>
          </a:xfrm>
          <a:prstGeom prst="rect">
            <a:avLst/>
          </a:prstGeom>
        </p:spPr>
      </p:pic>
    </p:spTree>
    <p:extLst>
      <p:ext uri="{BB962C8B-B14F-4D97-AF65-F5344CB8AC3E}">
        <p14:creationId xmlns:p14="http://schemas.microsoft.com/office/powerpoint/2010/main" val="34517275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6736659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0435" t="5991" b="4154"/>
          <a:stretch/>
        </p:blipFill>
        <p:spPr>
          <a:xfrm>
            <a:off x="0" y="0"/>
            <a:ext cx="9143999" cy="6858000"/>
          </a:xfrm>
          <a:prstGeom prst="rect">
            <a:avLst/>
          </a:prstGeom>
        </p:spPr>
      </p:pic>
    </p:spTree>
    <p:extLst>
      <p:ext uri="{BB962C8B-B14F-4D97-AF65-F5344CB8AC3E}">
        <p14:creationId xmlns:p14="http://schemas.microsoft.com/office/powerpoint/2010/main" val="18879870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90681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l="3207" t="2945" r="2229" b="2845"/>
          <a:stretch/>
        </p:blipFill>
        <p:spPr>
          <a:xfrm>
            <a:off x="0" y="0"/>
            <a:ext cx="9144000" cy="6858000"/>
          </a:xfrm>
          <a:prstGeom prst="rect">
            <a:avLst/>
          </a:prstGeom>
        </p:spPr>
      </p:pic>
    </p:spTree>
    <p:extLst>
      <p:ext uri="{BB962C8B-B14F-4D97-AF65-F5344CB8AC3E}">
        <p14:creationId xmlns:p14="http://schemas.microsoft.com/office/powerpoint/2010/main" val="167574220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327346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732008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069178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81673741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033635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56519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76610215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27984" cy="686090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34077"/>
            <a:ext cx="4716016" cy="6858000"/>
          </a:xfrm>
          <a:prstGeom prst="rect">
            <a:avLst/>
          </a:prstGeom>
        </p:spPr>
      </p:pic>
    </p:spTree>
    <p:extLst>
      <p:ext uri="{BB962C8B-B14F-4D97-AF65-F5344CB8AC3E}">
        <p14:creationId xmlns:p14="http://schemas.microsoft.com/office/powerpoint/2010/main" val="272503783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0" y="0"/>
            <a:ext cx="9144000" cy="361370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90" y="3613702"/>
            <a:ext cx="9144000" cy="3352898"/>
          </a:xfrm>
          <a:prstGeom prst="rect">
            <a:avLst/>
          </a:prstGeom>
        </p:spPr>
      </p:pic>
    </p:spTree>
    <p:extLst>
      <p:ext uri="{BB962C8B-B14F-4D97-AF65-F5344CB8AC3E}">
        <p14:creationId xmlns:p14="http://schemas.microsoft.com/office/powerpoint/2010/main" val="44278267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572"/>
          <a:stretch/>
        </p:blipFill>
        <p:spPr>
          <a:xfrm>
            <a:off x="0" y="-99392"/>
            <a:ext cx="9144000" cy="6957392"/>
          </a:xfrm>
          <a:prstGeom prst="rect">
            <a:avLst/>
          </a:prstGeom>
        </p:spPr>
      </p:pic>
    </p:spTree>
    <p:extLst>
      <p:ext uri="{BB962C8B-B14F-4D97-AF65-F5344CB8AC3E}">
        <p14:creationId xmlns:p14="http://schemas.microsoft.com/office/powerpoint/2010/main" val="337160950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r="-1014" b="7604"/>
          <a:stretch/>
        </p:blipFill>
        <p:spPr>
          <a:xfrm>
            <a:off x="-1" y="0"/>
            <a:ext cx="9236765" cy="6858000"/>
          </a:xfrm>
          <a:prstGeom prst="rect">
            <a:avLst/>
          </a:prstGeom>
        </p:spPr>
      </p:pic>
    </p:spTree>
    <p:extLst>
      <p:ext uri="{BB962C8B-B14F-4D97-AF65-F5344CB8AC3E}">
        <p14:creationId xmlns:p14="http://schemas.microsoft.com/office/powerpoint/2010/main" val="118911979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047934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27984" cy="6858000"/>
          </a:xfrm>
          <a:prstGeom prst="rect">
            <a:avLst/>
          </a:prstGeom>
        </p:spPr>
      </p:pic>
    </p:spTree>
    <p:extLst>
      <p:ext uri="{BB962C8B-B14F-4D97-AF65-F5344CB8AC3E}">
        <p14:creationId xmlns:p14="http://schemas.microsoft.com/office/powerpoint/2010/main" val="380719385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3561255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183394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26"/>
          <a:stretch/>
        </p:blipFill>
        <p:spPr>
          <a:xfrm>
            <a:off x="0" y="0"/>
            <a:ext cx="9252520" cy="6858000"/>
          </a:xfrm>
          <a:prstGeom prst="rect">
            <a:avLst/>
          </a:prstGeom>
        </p:spPr>
      </p:pic>
    </p:spTree>
    <p:extLst>
      <p:ext uri="{BB962C8B-B14F-4D97-AF65-F5344CB8AC3E}">
        <p14:creationId xmlns:p14="http://schemas.microsoft.com/office/powerpoint/2010/main" val="227890551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591"/>
          <a:stretch/>
        </p:blipFill>
        <p:spPr>
          <a:xfrm>
            <a:off x="0" y="0"/>
            <a:ext cx="9144000" cy="6858000"/>
          </a:xfrm>
          <a:prstGeom prst="rect">
            <a:avLst/>
          </a:prstGeom>
        </p:spPr>
      </p:pic>
    </p:spTree>
    <p:extLst>
      <p:ext uri="{BB962C8B-B14F-4D97-AF65-F5344CB8AC3E}">
        <p14:creationId xmlns:p14="http://schemas.microsoft.com/office/powerpoint/2010/main" val="416003924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67" b="8511"/>
          <a:stretch/>
        </p:blipFill>
        <p:spPr>
          <a:xfrm>
            <a:off x="0" y="0"/>
            <a:ext cx="9276522" cy="6858000"/>
          </a:xfrm>
          <a:prstGeom prst="rect">
            <a:avLst/>
          </a:prstGeom>
        </p:spPr>
      </p:pic>
    </p:spTree>
    <p:extLst>
      <p:ext uri="{BB962C8B-B14F-4D97-AF65-F5344CB8AC3E}">
        <p14:creationId xmlns:p14="http://schemas.microsoft.com/office/powerpoint/2010/main" val="427336321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2">
            <a:extLst>
              <a:ext uri="{28A0092B-C50C-407E-A947-70E740481C1C}">
                <a14:useLocalDpi xmlns:a14="http://schemas.microsoft.com/office/drawing/2010/main" val="0"/>
              </a:ext>
            </a:extLst>
          </a:blip>
          <a:srcRect b="4348"/>
          <a:stretch/>
        </p:blipFill>
        <p:spPr>
          <a:xfrm>
            <a:off x="0" y="0"/>
            <a:ext cx="9144000" cy="6858000"/>
          </a:xfrm>
          <a:prstGeom prst="rect">
            <a:avLst/>
          </a:prstGeom>
        </p:spPr>
      </p:pic>
    </p:spTree>
    <p:extLst>
      <p:ext uri="{BB962C8B-B14F-4D97-AF65-F5344CB8AC3E}">
        <p14:creationId xmlns:p14="http://schemas.microsoft.com/office/powerpoint/2010/main" val="12835762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Broughton House and Garden.</a:t>
            </a:r>
            <a:endParaRPr lang="es-ES" dirty="0"/>
          </a:p>
        </p:txBody>
      </p:sp>
      <p:sp>
        <p:nvSpPr>
          <p:cNvPr id="3" name="2 Marcador de contenido"/>
          <p:cNvSpPr>
            <a:spLocks noGrp="1"/>
          </p:cNvSpPr>
          <p:nvPr>
            <p:ph idx="1"/>
          </p:nvPr>
        </p:nvSpPr>
        <p:spPr>
          <a:xfrm>
            <a:off x="457200" y="1600200"/>
            <a:ext cx="7715200" cy="4873752"/>
          </a:xfrm>
        </p:spPr>
        <p:txBody>
          <a:bodyPr>
            <a:normAutofit/>
          </a:bodyPr>
          <a:lstStyle/>
          <a:p>
            <a:r>
              <a:rPr lang="es-ES" dirty="0"/>
              <a:t>Justo en el corazón de Kirkcudbright, en una colonia de artistas en el Solway Firth, esta casa georgiana del siglo XVIII es la antigua casa del pintor escocés EA Hornel, uno de los Glasgow Boys.</a:t>
            </a:r>
          </a:p>
          <a:p>
            <a:r>
              <a:rPr lang="es-ES" dirty="0"/>
              <a:t>Cuidadosamente conservada y recreada, es un museo viviente de la vida de Hornel y trabajo, lleno hasta la bandera, con sus pinturas y las de sus contemporáneos, así como su vasta biblioteca, que incluye una de las mayores colecciones del mundo de obras de Robert Burns.</a:t>
            </a:r>
          </a:p>
        </p:txBody>
      </p:sp>
    </p:spTree>
    <p:extLst>
      <p:ext uri="{BB962C8B-B14F-4D97-AF65-F5344CB8AC3E}">
        <p14:creationId xmlns:p14="http://schemas.microsoft.com/office/powerpoint/2010/main" val="256934432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7467600" cy="5781256"/>
          </a:xfrm>
        </p:spPr>
        <p:txBody>
          <a:bodyPr/>
          <a:lstStyle/>
          <a:p>
            <a:r>
              <a:rPr lang="es-ES" dirty="0"/>
              <a:t>Ubicado detrás de la casa, retrocediendo en el río Dee, esta el hermoso jardín de Hornel. </a:t>
            </a:r>
          </a:p>
          <a:p>
            <a:r>
              <a:rPr lang="es-ES" dirty="0"/>
              <a:t>Muy influenciado por su amor a Japón, que es una mezcla curiosa y colorida de la horticultura oriental y occidental y la escultura que son una delicia para explorar.</a:t>
            </a:r>
          </a:p>
          <a:p>
            <a:endParaRPr lang="es-ES" dirty="0"/>
          </a:p>
        </p:txBody>
      </p:sp>
    </p:spTree>
    <p:extLst>
      <p:ext uri="{BB962C8B-B14F-4D97-AF65-F5344CB8AC3E}">
        <p14:creationId xmlns:p14="http://schemas.microsoft.com/office/powerpoint/2010/main" val="411343157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324"/>
            <a:ext cx="9144000" cy="6813352"/>
          </a:xfrm>
          <a:prstGeom prst="rect">
            <a:avLst/>
          </a:prstGeom>
        </p:spPr>
      </p:pic>
    </p:spTree>
    <p:extLst>
      <p:ext uri="{BB962C8B-B14F-4D97-AF65-F5344CB8AC3E}">
        <p14:creationId xmlns:p14="http://schemas.microsoft.com/office/powerpoint/2010/main" val="415771635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56971917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667887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937404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220565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324"/>
            <a:ext cx="9144000" cy="6813352"/>
          </a:xfrm>
          <a:prstGeom prst="rect">
            <a:avLst/>
          </a:prstGeom>
        </p:spPr>
      </p:pic>
    </p:spTree>
    <p:extLst>
      <p:ext uri="{BB962C8B-B14F-4D97-AF65-F5344CB8AC3E}">
        <p14:creationId xmlns:p14="http://schemas.microsoft.com/office/powerpoint/2010/main" val="135781166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7472996"/>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135</TotalTime>
  <Words>3046</Words>
  <Application>Microsoft Office PowerPoint</Application>
  <PresentationFormat>Presentación en pantalla (4:3)</PresentationFormat>
  <Paragraphs>267</Paragraphs>
  <Slides>119</Slides>
  <Notes>92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119</vt:i4>
      </vt:variant>
    </vt:vector>
  </HeadingPairs>
  <TitlesOfParts>
    <vt:vector size="124" baseType="lpstr">
      <vt:lpstr>Arial</vt:lpstr>
      <vt:lpstr>Calibri</vt:lpstr>
      <vt:lpstr>Trebuchet MS</vt:lpstr>
      <vt:lpstr>Wingdings 3</vt:lpstr>
      <vt:lpstr>Faceta</vt:lpstr>
      <vt:lpstr> EUROPA.-LA VUELTA AL MUNDO EN 885 JARDINES.-SCOTLAND.-A Bargany Garden Benmore Botanical Garden Blair Castle Branklyn Garden Broughton House  </vt:lpstr>
      <vt:lpstr>Bargany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Benmore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Blair Castle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Bolfracks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Branklyn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Broughton House and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Gardens of Scotland.-A</dc:title>
  <dc:creator>Josep</dc:creator>
  <cp:lastModifiedBy>Usuario</cp:lastModifiedBy>
  <cp:revision>15</cp:revision>
  <dcterms:created xsi:type="dcterms:W3CDTF">2014-07-08T17:52:01Z</dcterms:created>
  <dcterms:modified xsi:type="dcterms:W3CDTF">2018-03-07T12:49:37Z</dcterms:modified>
</cp:coreProperties>
</file>