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3"/>
  </p:notesMasterIdLst>
  <p:sldIdLst>
    <p:sldId id="256" r:id="rId2"/>
    <p:sldId id="366" r:id="rId3"/>
    <p:sldId id="36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4" r:id="rId50"/>
    <p:sldId id="305" r:id="rId51"/>
    <p:sldId id="306" r:id="rId52"/>
    <p:sldId id="307" r:id="rId53"/>
    <p:sldId id="308" r:id="rId54"/>
    <p:sldId id="309" r:id="rId55"/>
    <p:sldId id="311" r:id="rId56"/>
    <p:sldId id="312" r:id="rId57"/>
    <p:sldId id="313" r:id="rId58"/>
    <p:sldId id="314" r:id="rId59"/>
    <p:sldId id="315" r:id="rId60"/>
    <p:sldId id="316" r:id="rId61"/>
    <p:sldId id="317" r:id="rId62"/>
    <p:sldId id="318" r:id="rId63"/>
    <p:sldId id="320" r:id="rId64"/>
    <p:sldId id="321" r:id="rId65"/>
    <p:sldId id="322" r:id="rId66"/>
    <p:sldId id="323" r:id="rId67"/>
    <p:sldId id="324" r:id="rId68"/>
    <p:sldId id="325" r:id="rId69"/>
    <p:sldId id="326" r:id="rId70"/>
    <p:sldId id="328" r:id="rId71"/>
    <p:sldId id="329" r:id="rId72"/>
    <p:sldId id="330" r:id="rId73"/>
    <p:sldId id="331" r:id="rId74"/>
    <p:sldId id="332" r:id="rId75"/>
    <p:sldId id="333" r:id="rId76"/>
    <p:sldId id="334" r:id="rId77"/>
    <p:sldId id="368" r:id="rId78"/>
    <p:sldId id="369" r:id="rId79"/>
    <p:sldId id="335" r:id="rId80"/>
    <p:sldId id="336" r:id="rId81"/>
    <p:sldId id="337" r:id="rId82"/>
    <p:sldId id="339" r:id="rId83"/>
    <p:sldId id="338" r:id="rId84"/>
    <p:sldId id="340" r:id="rId85"/>
    <p:sldId id="341" r:id="rId86"/>
    <p:sldId id="347" r:id="rId87"/>
    <p:sldId id="342" r:id="rId88"/>
    <p:sldId id="343" r:id="rId89"/>
    <p:sldId id="344" r:id="rId90"/>
    <p:sldId id="345" r:id="rId91"/>
    <p:sldId id="348" r:id="rId92"/>
    <p:sldId id="349" r:id="rId93"/>
    <p:sldId id="350" r:id="rId94"/>
    <p:sldId id="346" r:id="rId95"/>
    <p:sldId id="395" r:id="rId96"/>
    <p:sldId id="377" r:id="rId97"/>
    <p:sldId id="351" r:id="rId98"/>
    <p:sldId id="352" r:id="rId99"/>
    <p:sldId id="353" r:id="rId100"/>
    <p:sldId id="375" r:id="rId101"/>
    <p:sldId id="354" r:id="rId102"/>
    <p:sldId id="355" r:id="rId103"/>
    <p:sldId id="356" r:id="rId104"/>
    <p:sldId id="370" r:id="rId105"/>
    <p:sldId id="371" r:id="rId106"/>
    <p:sldId id="372" r:id="rId107"/>
    <p:sldId id="373" r:id="rId108"/>
    <p:sldId id="374" r:id="rId109"/>
    <p:sldId id="376" r:id="rId110"/>
    <p:sldId id="379" r:id="rId111"/>
    <p:sldId id="380" r:id="rId112"/>
    <p:sldId id="393" r:id="rId113"/>
    <p:sldId id="381" r:id="rId114"/>
    <p:sldId id="382" r:id="rId115"/>
    <p:sldId id="383" r:id="rId116"/>
    <p:sldId id="385" r:id="rId117"/>
    <p:sldId id="386" r:id="rId118"/>
    <p:sldId id="387" r:id="rId119"/>
    <p:sldId id="388" r:id="rId120"/>
    <p:sldId id="390" r:id="rId121"/>
    <p:sldId id="391" r:id="rId122"/>
    <p:sldId id="394" r:id="rId123"/>
    <p:sldId id="357" r:id="rId124"/>
    <p:sldId id="358" r:id="rId125"/>
    <p:sldId id="359" r:id="rId126"/>
    <p:sldId id="360" r:id="rId127"/>
    <p:sldId id="361" r:id="rId128"/>
    <p:sldId id="362" r:id="rId129"/>
    <p:sldId id="363" r:id="rId130"/>
    <p:sldId id="364" r:id="rId131"/>
    <p:sldId id="365" r:id="rId1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3830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CB5384-6F1B-45A1-8E71-420DD3351749}"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835C1B-059D-4D5C-A639-42EF7F68EDB6}" type="slidenum">
              <a:rPr lang="es-ES" smtClean="0"/>
              <a:t>‹Nº›</a:t>
            </a:fld>
            <a:endParaRPr lang="es-ES" dirty="0"/>
          </a:p>
        </p:txBody>
      </p:sp>
    </p:spTree>
    <p:extLst>
      <p:ext uri="{BB962C8B-B14F-4D97-AF65-F5344CB8AC3E}">
        <p14:creationId xmlns:p14="http://schemas.microsoft.com/office/powerpoint/2010/main" val="1786408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4</a:t>
            </a:fld>
            <a:endParaRPr lang="es-ES" dirty="0"/>
          </a:p>
        </p:txBody>
      </p:sp>
    </p:spTree>
    <p:extLst>
      <p:ext uri="{BB962C8B-B14F-4D97-AF65-F5344CB8AC3E}">
        <p14:creationId xmlns:p14="http://schemas.microsoft.com/office/powerpoint/2010/main" val="2774418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Jaÿsinia.—Aster</a:t>
            </a:r>
            <a:r>
              <a:rPr lang="es-ES" baseline="0" dirty="0"/>
              <a:t> </a:t>
            </a:r>
            <a:r>
              <a:rPr lang="es-ES" dirty="0"/>
              <a:t>pyrenaecus_lutetia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5</a:t>
            </a:fld>
            <a:endParaRPr lang="es-ES" dirty="0"/>
          </a:p>
        </p:txBody>
      </p:sp>
    </p:spTree>
    <p:extLst>
      <p:ext uri="{BB962C8B-B14F-4D97-AF65-F5344CB8AC3E}">
        <p14:creationId xmlns:p14="http://schemas.microsoft.com/office/powerpoint/2010/main" val="1028981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Jaÿsinia.-Aster_rosa_erfullung</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6</a:t>
            </a:fld>
            <a:endParaRPr lang="es-ES" dirty="0"/>
          </a:p>
        </p:txBody>
      </p:sp>
    </p:spTree>
    <p:extLst>
      <p:ext uri="{BB962C8B-B14F-4D97-AF65-F5344CB8AC3E}">
        <p14:creationId xmlns:p14="http://schemas.microsoft.com/office/powerpoint/2010/main" val="1017775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Jaÿsinia.-Suiza.-Aster</a:t>
            </a:r>
            <a:r>
              <a:rPr lang="es-ES" baseline="0" dirty="0"/>
              <a:t> S</a:t>
            </a:r>
            <a:r>
              <a:rPr lang="es-ES" dirty="0"/>
              <a:t>onora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7</a:t>
            </a:fld>
            <a:endParaRPr lang="es-ES" dirty="0"/>
          </a:p>
        </p:txBody>
      </p:sp>
    </p:spTree>
    <p:extLst>
      <p:ext uri="{BB962C8B-B14F-4D97-AF65-F5344CB8AC3E}">
        <p14:creationId xmlns:p14="http://schemas.microsoft.com/office/powerpoint/2010/main" val="1101169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Jaÿsinia.-Suiza.-Aster amellus </a:t>
            </a:r>
            <a:r>
              <a:rPr lang="es-ES" baseline="0" dirty="0"/>
              <a:t> y Azara_serrata</a:t>
            </a:r>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8</a:t>
            </a:fld>
            <a:endParaRPr lang="es-ES" dirty="0"/>
          </a:p>
        </p:txBody>
      </p:sp>
    </p:spTree>
    <p:extLst>
      <p:ext uri="{BB962C8B-B14F-4D97-AF65-F5344CB8AC3E}">
        <p14:creationId xmlns:p14="http://schemas.microsoft.com/office/powerpoint/2010/main" val="2464082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Jaÿsinia.-Suiza.-Astrantia ruby wed</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9</a:t>
            </a:fld>
            <a:endParaRPr lang="es-ES" dirty="0"/>
          </a:p>
        </p:txBody>
      </p:sp>
    </p:spTree>
    <p:extLst>
      <p:ext uri="{BB962C8B-B14F-4D97-AF65-F5344CB8AC3E}">
        <p14:creationId xmlns:p14="http://schemas.microsoft.com/office/powerpoint/2010/main" val="3853311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Jaÿsinia.-Suiza.-Astrantia</a:t>
            </a:r>
            <a:r>
              <a:rPr lang="es-ES" baseline="0" dirty="0"/>
              <a:t>  major </a:t>
            </a:r>
            <a:r>
              <a:rPr lang="es-ES" dirty="0"/>
              <a:t>sunningdale</a:t>
            </a:r>
            <a:r>
              <a:rPr lang="es-ES" baseline="0" dirty="0"/>
              <a:t> variegated</a:t>
            </a:r>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10</a:t>
            </a:fld>
            <a:endParaRPr lang="es-ES" dirty="0"/>
          </a:p>
        </p:txBody>
      </p:sp>
    </p:spTree>
    <p:extLst>
      <p:ext uri="{BB962C8B-B14F-4D97-AF65-F5344CB8AC3E}">
        <p14:creationId xmlns:p14="http://schemas.microsoft.com/office/powerpoint/2010/main" val="3091908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Jaÿsinia.-Suiza.-Azara_serrata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11</a:t>
            </a:fld>
            <a:endParaRPr lang="es-ES" dirty="0"/>
          </a:p>
        </p:txBody>
      </p:sp>
    </p:spTree>
    <p:extLst>
      <p:ext uri="{BB962C8B-B14F-4D97-AF65-F5344CB8AC3E}">
        <p14:creationId xmlns:p14="http://schemas.microsoft.com/office/powerpoint/2010/main" val="2722207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Jaÿsinia.-Suiza.-Azara_serrata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12</a:t>
            </a:fld>
            <a:endParaRPr lang="es-ES" dirty="0"/>
          </a:p>
        </p:txBody>
      </p:sp>
    </p:spTree>
    <p:extLst>
      <p:ext uri="{BB962C8B-B14F-4D97-AF65-F5344CB8AC3E}">
        <p14:creationId xmlns:p14="http://schemas.microsoft.com/office/powerpoint/2010/main" val="3953832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Jaÿsinia.-Suiza.-Bellis</a:t>
            </a:r>
            <a:r>
              <a:rPr lang="es-ES" baseline="0" dirty="0"/>
              <a:t> perennis</a:t>
            </a:r>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13</a:t>
            </a:fld>
            <a:endParaRPr lang="es-ES" dirty="0"/>
          </a:p>
        </p:txBody>
      </p:sp>
    </p:spTree>
    <p:extLst>
      <p:ext uri="{BB962C8B-B14F-4D97-AF65-F5344CB8AC3E}">
        <p14:creationId xmlns:p14="http://schemas.microsoft.com/office/powerpoint/2010/main" val="873036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Jaÿsinia.-Suiza.-berberis aggreg</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14</a:t>
            </a:fld>
            <a:endParaRPr lang="es-ES" dirty="0"/>
          </a:p>
        </p:txBody>
      </p:sp>
    </p:spTree>
    <p:extLst>
      <p:ext uri="{BB962C8B-B14F-4D97-AF65-F5344CB8AC3E}">
        <p14:creationId xmlns:p14="http://schemas.microsoft.com/office/powerpoint/2010/main" val="196227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Jaÿsinia.-Suiza.-Berberis aggregata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15</a:t>
            </a:fld>
            <a:endParaRPr lang="es-ES" dirty="0"/>
          </a:p>
        </p:txBody>
      </p:sp>
    </p:spTree>
    <p:extLst>
      <p:ext uri="{BB962C8B-B14F-4D97-AF65-F5344CB8AC3E}">
        <p14:creationId xmlns:p14="http://schemas.microsoft.com/office/powerpoint/2010/main" val="1874138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Jaÿsinia.-Suiza.-Berberis thunbergii </a:t>
            </a:r>
            <a:r>
              <a:rPr lang="es-ES" baseline="0" dirty="0"/>
              <a:t> </a:t>
            </a:r>
            <a:r>
              <a:rPr lang="es-ES" dirty="0"/>
              <a:t>aurea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16</a:t>
            </a:fld>
            <a:endParaRPr lang="es-ES" dirty="0"/>
          </a:p>
        </p:txBody>
      </p:sp>
    </p:spTree>
    <p:extLst>
      <p:ext uri="{BB962C8B-B14F-4D97-AF65-F5344CB8AC3E}">
        <p14:creationId xmlns:p14="http://schemas.microsoft.com/office/powerpoint/2010/main" val="1691521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Jaÿsinia.-Suiza.-Berberis</a:t>
            </a:r>
            <a:r>
              <a:rPr lang="es-ES" baseline="0" dirty="0"/>
              <a:t> </a:t>
            </a:r>
            <a:r>
              <a:rPr lang="es-ES" dirty="0"/>
              <a:t>orange</a:t>
            </a:r>
            <a:r>
              <a:rPr lang="es-ES" baseline="0" dirty="0"/>
              <a:t> </a:t>
            </a:r>
            <a:r>
              <a:rPr lang="es-ES" dirty="0"/>
              <a:t>rocket</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17</a:t>
            </a:fld>
            <a:endParaRPr lang="es-ES" dirty="0"/>
          </a:p>
        </p:txBody>
      </p:sp>
    </p:spTree>
    <p:extLst>
      <p:ext uri="{BB962C8B-B14F-4D97-AF65-F5344CB8AC3E}">
        <p14:creationId xmlns:p14="http://schemas.microsoft.com/office/powerpoint/2010/main" val="2919567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Jaÿsinia.-Suiza.-Berberis</a:t>
            </a:r>
            <a:r>
              <a:rPr lang="es-ES" baseline="0" dirty="0"/>
              <a:t> </a:t>
            </a:r>
            <a:r>
              <a:rPr lang="es-ES" dirty="0"/>
              <a:t>orange</a:t>
            </a:r>
            <a:r>
              <a:rPr lang="es-ES" baseline="0" dirty="0"/>
              <a:t> </a:t>
            </a:r>
            <a:r>
              <a:rPr lang="es-ES" dirty="0"/>
              <a:t>rocket</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18</a:t>
            </a:fld>
            <a:endParaRPr lang="es-ES" dirty="0"/>
          </a:p>
        </p:txBody>
      </p:sp>
    </p:spTree>
    <p:extLst>
      <p:ext uri="{BB962C8B-B14F-4D97-AF65-F5344CB8AC3E}">
        <p14:creationId xmlns:p14="http://schemas.microsoft.com/office/powerpoint/2010/main" val="4165436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Jaÿsinia.-Suiza.-Bergenia</a:t>
            </a:r>
            <a:r>
              <a:rPr lang="es-ES" baseline="0" dirty="0"/>
              <a:t> </a:t>
            </a:r>
            <a:r>
              <a:rPr lang="es-ES" dirty="0"/>
              <a:t>cordifolia</a:t>
            </a:r>
            <a:r>
              <a:rPr lang="es-ES" baseline="0" dirty="0"/>
              <a:t> </a:t>
            </a:r>
            <a:r>
              <a:rPr lang="es-ES" dirty="0"/>
              <a:t>rosa</a:t>
            </a:r>
            <a:r>
              <a:rPr lang="es-ES" baseline="0" dirty="0"/>
              <a:t> </a:t>
            </a:r>
            <a:r>
              <a:rPr lang="es-ES" dirty="0"/>
              <a:t>zeiten</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19</a:t>
            </a:fld>
            <a:endParaRPr lang="es-ES" dirty="0"/>
          </a:p>
        </p:txBody>
      </p:sp>
    </p:spTree>
    <p:extLst>
      <p:ext uri="{BB962C8B-B14F-4D97-AF65-F5344CB8AC3E}">
        <p14:creationId xmlns:p14="http://schemas.microsoft.com/office/powerpoint/2010/main" val="1345441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Jaÿsinia.-Suiza.-Bergenia ciliata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20</a:t>
            </a:fld>
            <a:endParaRPr lang="es-ES" dirty="0"/>
          </a:p>
        </p:txBody>
      </p:sp>
    </p:spTree>
    <p:extLst>
      <p:ext uri="{BB962C8B-B14F-4D97-AF65-F5344CB8AC3E}">
        <p14:creationId xmlns:p14="http://schemas.microsoft.com/office/powerpoint/2010/main" val="19389608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Jaÿsinia.-Suiza.-Betula nigra </a:t>
            </a:r>
            <a:r>
              <a:rPr lang="es-ES" baseline="0" dirty="0"/>
              <a:t> L</a:t>
            </a:r>
            <a:r>
              <a:rPr lang="es-ES" dirty="0"/>
              <a:t>ittle</a:t>
            </a:r>
            <a:r>
              <a:rPr lang="es-ES" baseline="0" dirty="0"/>
              <a:t> K</a:t>
            </a:r>
            <a:r>
              <a:rPr lang="es-ES" dirty="0"/>
              <a:t>ing</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21</a:t>
            </a:fld>
            <a:endParaRPr lang="es-ES" dirty="0"/>
          </a:p>
        </p:txBody>
      </p:sp>
    </p:spTree>
    <p:extLst>
      <p:ext uri="{BB962C8B-B14F-4D97-AF65-F5344CB8AC3E}">
        <p14:creationId xmlns:p14="http://schemas.microsoft.com/office/powerpoint/2010/main" val="37567088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Jaÿsinia.-Suiza.-Betula</a:t>
            </a:r>
            <a:r>
              <a:rPr lang="es-ES" baseline="0" dirty="0"/>
              <a:t> </a:t>
            </a:r>
            <a:r>
              <a:rPr lang="es-ES" dirty="0"/>
              <a:t>albosinensis</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22</a:t>
            </a:fld>
            <a:endParaRPr lang="es-ES" dirty="0"/>
          </a:p>
        </p:txBody>
      </p:sp>
    </p:spTree>
    <p:extLst>
      <p:ext uri="{BB962C8B-B14F-4D97-AF65-F5344CB8AC3E}">
        <p14:creationId xmlns:p14="http://schemas.microsoft.com/office/powerpoint/2010/main" val="2494670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Jaÿsinia.-Suiza.-Betula</a:t>
            </a:r>
            <a:r>
              <a:rPr lang="es-ES" baseline="0" dirty="0"/>
              <a:t> </a:t>
            </a:r>
            <a:r>
              <a:rPr lang="es-ES" dirty="0"/>
              <a:t>conyngham</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23</a:t>
            </a:fld>
            <a:endParaRPr lang="es-ES" dirty="0"/>
          </a:p>
        </p:txBody>
      </p:sp>
    </p:spTree>
    <p:extLst>
      <p:ext uri="{BB962C8B-B14F-4D97-AF65-F5344CB8AC3E}">
        <p14:creationId xmlns:p14="http://schemas.microsoft.com/office/powerpoint/2010/main" val="2927669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Jaÿsinia.-Suiza.-Betula utilis jacqemontii  silver shadow</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24</a:t>
            </a:fld>
            <a:endParaRPr lang="es-ES" dirty="0"/>
          </a:p>
        </p:txBody>
      </p:sp>
    </p:spTree>
    <p:extLst>
      <p:ext uri="{BB962C8B-B14F-4D97-AF65-F5344CB8AC3E}">
        <p14:creationId xmlns:p14="http://schemas.microsoft.com/office/powerpoint/2010/main" val="2332770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Jaÿsinia.-Suiza.-Blechnum</a:t>
            </a:r>
            <a:r>
              <a:rPr lang="es-ES" baseline="0" dirty="0"/>
              <a:t> spicant</a:t>
            </a:r>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25</a:t>
            </a:fld>
            <a:endParaRPr lang="es-ES" dirty="0"/>
          </a:p>
        </p:txBody>
      </p:sp>
    </p:spTree>
    <p:extLst>
      <p:ext uri="{BB962C8B-B14F-4D97-AF65-F5344CB8AC3E}">
        <p14:creationId xmlns:p14="http://schemas.microsoft.com/office/powerpoint/2010/main" val="1224523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26</a:t>
            </a:fld>
            <a:endParaRPr lang="es-ES" dirty="0"/>
          </a:p>
        </p:txBody>
      </p:sp>
    </p:spTree>
    <p:extLst>
      <p:ext uri="{BB962C8B-B14F-4D97-AF65-F5344CB8AC3E}">
        <p14:creationId xmlns:p14="http://schemas.microsoft.com/office/powerpoint/2010/main" val="2609020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Jaÿsinia.-Suiza.-Brunnera macrophylla</a:t>
            </a:r>
            <a:r>
              <a:rPr lang="es-ES" baseline="0" dirty="0"/>
              <a:t> Henry´s Eyes</a:t>
            </a:r>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27</a:t>
            </a:fld>
            <a:endParaRPr lang="es-ES" dirty="0"/>
          </a:p>
        </p:txBody>
      </p:sp>
    </p:spTree>
    <p:extLst>
      <p:ext uri="{BB962C8B-B14F-4D97-AF65-F5344CB8AC3E}">
        <p14:creationId xmlns:p14="http://schemas.microsoft.com/office/powerpoint/2010/main" val="3406793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Jaÿsinia.-Suiza.-Brunnera</a:t>
            </a:r>
            <a:r>
              <a:rPr lang="es-ES" baseline="0" dirty="0"/>
              <a:t> macrophylla</a:t>
            </a:r>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28</a:t>
            </a:fld>
            <a:endParaRPr lang="es-ES" dirty="0"/>
          </a:p>
        </p:txBody>
      </p:sp>
    </p:spTree>
    <p:extLst>
      <p:ext uri="{BB962C8B-B14F-4D97-AF65-F5344CB8AC3E}">
        <p14:creationId xmlns:p14="http://schemas.microsoft.com/office/powerpoint/2010/main" val="13128843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Jaÿsinia.-Suiza.-Brunnera</a:t>
            </a:r>
            <a:r>
              <a:rPr lang="es-ES" baseline="0" dirty="0"/>
              <a:t> macrophylla</a:t>
            </a:r>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29</a:t>
            </a:fld>
            <a:endParaRPr lang="es-ES" dirty="0"/>
          </a:p>
        </p:txBody>
      </p:sp>
    </p:spTree>
    <p:extLst>
      <p:ext uri="{BB962C8B-B14F-4D97-AF65-F5344CB8AC3E}">
        <p14:creationId xmlns:p14="http://schemas.microsoft.com/office/powerpoint/2010/main" val="23901263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Jaÿsinia.-Suiza.-Brunnera macrophylla bett</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30</a:t>
            </a:fld>
            <a:endParaRPr lang="es-ES" dirty="0"/>
          </a:p>
        </p:txBody>
      </p:sp>
    </p:spTree>
    <p:extLst>
      <p:ext uri="{BB962C8B-B14F-4D97-AF65-F5344CB8AC3E}">
        <p14:creationId xmlns:p14="http://schemas.microsoft.com/office/powerpoint/2010/main" val="2751223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Jaÿsinia.-Suiza.-Brunnera macrophylla Betty</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31</a:t>
            </a:fld>
            <a:endParaRPr lang="es-ES" dirty="0"/>
          </a:p>
        </p:txBody>
      </p:sp>
    </p:spTree>
    <p:extLst>
      <p:ext uri="{BB962C8B-B14F-4D97-AF65-F5344CB8AC3E}">
        <p14:creationId xmlns:p14="http://schemas.microsoft.com/office/powerpoint/2010/main" val="25598065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Jaÿsinia.-Suiza.-Brunnera</a:t>
            </a:r>
            <a:r>
              <a:rPr lang="es-ES" baseline="0" dirty="0"/>
              <a:t> Hadspen Cream</a:t>
            </a:r>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32</a:t>
            </a:fld>
            <a:endParaRPr lang="es-ES" dirty="0"/>
          </a:p>
        </p:txBody>
      </p:sp>
    </p:spTree>
    <p:extLst>
      <p:ext uri="{BB962C8B-B14F-4D97-AF65-F5344CB8AC3E}">
        <p14:creationId xmlns:p14="http://schemas.microsoft.com/office/powerpoint/2010/main" val="31841039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Jaÿsinia.-Suiza.-Buddleja</a:t>
            </a:r>
            <a:r>
              <a:rPr lang="es-ES" baseline="0" dirty="0"/>
              <a:t> </a:t>
            </a:r>
            <a:r>
              <a:rPr lang="es-ES" dirty="0"/>
              <a:t>alternifolia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33</a:t>
            </a:fld>
            <a:endParaRPr lang="es-ES" dirty="0"/>
          </a:p>
        </p:txBody>
      </p:sp>
    </p:spTree>
    <p:extLst>
      <p:ext uri="{BB962C8B-B14F-4D97-AF65-F5344CB8AC3E}">
        <p14:creationId xmlns:p14="http://schemas.microsoft.com/office/powerpoint/2010/main" val="1689460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Jaÿsinia.-Suiza.-Buddleja</a:t>
            </a:r>
            <a:r>
              <a:rPr lang="es-ES" baseline="0" dirty="0"/>
              <a:t> </a:t>
            </a:r>
            <a:r>
              <a:rPr lang="es-ES" dirty="0"/>
              <a:t>alternifolia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34</a:t>
            </a:fld>
            <a:endParaRPr lang="es-ES" dirty="0"/>
          </a:p>
        </p:txBody>
      </p:sp>
    </p:spTree>
    <p:extLst>
      <p:ext uri="{BB962C8B-B14F-4D97-AF65-F5344CB8AC3E}">
        <p14:creationId xmlns:p14="http://schemas.microsoft.com/office/powerpoint/2010/main" val="32003546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Jaÿsinia.-Suiza.-Bupleurum fruticosum</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35</a:t>
            </a:fld>
            <a:endParaRPr lang="es-ES" dirty="0"/>
          </a:p>
        </p:txBody>
      </p:sp>
    </p:spTree>
    <p:extLst>
      <p:ext uri="{BB962C8B-B14F-4D97-AF65-F5344CB8AC3E}">
        <p14:creationId xmlns:p14="http://schemas.microsoft.com/office/powerpoint/2010/main" val="13850709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Jaÿsinia.-Suiza.-Bupleurum  fruticosum</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36</a:t>
            </a:fld>
            <a:endParaRPr lang="es-ES" dirty="0"/>
          </a:p>
        </p:txBody>
      </p:sp>
    </p:spTree>
    <p:extLst>
      <p:ext uri="{BB962C8B-B14F-4D97-AF65-F5344CB8AC3E}">
        <p14:creationId xmlns:p14="http://schemas.microsoft.com/office/powerpoint/2010/main" val="39145164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Jaÿsinia.-Suiza.-Buxus</a:t>
            </a:r>
            <a:r>
              <a:rPr lang="es-ES" baseline="0" dirty="0"/>
              <a:t> Harland</a:t>
            </a:r>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37</a:t>
            </a:fld>
            <a:endParaRPr lang="es-ES" dirty="0"/>
          </a:p>
        </p:txBody>
      </p:sp>
    </p:spTree>
    <p:extLst>
      <p:ext uri="{BB962C8B-B14F-4D97-AF65-F5344CB8AC3E}">
        <p14:creationId xmlns:p14="http://schemas.microsoft.com/office/powerpoint/2010/main" val="36879564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Jaÿsinia.-Suiza.-Buxus</a:t>
            </a:r>
            <a:r>
              <a:rPr lang="es-ES" baseline="0" dirty="0"/>
              <a:t> Hardland</a:t>
            </a:r>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38</a:t>
            </a:fld>
            <a:endParaRPr lang="es-ES" dirty="0"/>
          </a:p>
        </p:txBody>
      </p:sp>
    </p:spTree>
    <p:extLst>
      <p:ext uri="{BB962C8B-B14F-4D97-AF65-F5344CB8AC3E}">
        <p14:creationId xmlns:p14="http://schemas.microsoft.com/office/powerpoint/2010/main" val="25958368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Jaÿsinia.-Suiza.Calamagrostis</a:t>
            </a:r>
            <a:r>
              <a:rPr lang="es-ES" baseline="0" dirty="0"/>
              <a:t> brachytricha</a:t>
            </a:r>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39</a:t>
            </a:fld>
            <a:endParaRPr lang="es-ES" dirty="0"/>
          </a:p>
        </p:txBody>
      </p:sp>
    </p:spTree>
    <p:extLst>
      <p:ext uri="{BB962C8B-B14F-4D97-AF65-F5344CB8AC3E}">
        <p14:creationId xmlns:p14="http://schemas.microsoft.com/office/powerpoint/2010/main" val="39899597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Jaÿsinia.-Suiza.-Caltha palustris</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40</a:t>
            </a:fld>
            <a:endParaRPr lang="es-ES" dirty="0"/>
          </a:p>
        </p:txBody>
      </p:sp>
    </p:spTree>
    <p:extLst>
      <p:ext uri="{BB962C8B-B14F-4D97-AF65-F5344CB8AC3E}">
        <p14:creationId xmlns:p14="http://schemas.microsoft.com/office/powerpoint/2010/main" val="23765397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Jaÿsinia.-Suiza.-Caltha palustris</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41</a:t>
            </a:fld>
            <a:endParaRPr lang="es-ES" dirty="0"/>
          </a:p>
        </p:txBody>
      </p:sp>
    </p:spTree>
    <p:extLst>
      <p:ext uri="{BB962C8B-B14F-4D97-AF65-F5344CB8AC3E}">
        <p14:creationId xmlns:p14="http://schemas.microsoft.com/office/powerpoint/2010/main" val="38110848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Jaÿsinia.-Suiza.-Calycanthus occidentalis</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42</a:t>
            </a:fld>
            <a:endParaRPr lang="es-ES" dirty="0"/>
          </a:p>
        </p:txBody>
      </p:sp>
    </p:spTree>
    <p:extLst>
      <p:ext uri="{BB962C8B-B14F-4D97-AF65-F5344CB8AC3E}">
        <p14:creationId xmlns:p14="http://schemas.microsoft.com/office/powerpoint/2010/main" val="22516764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Jaÿsinia.-Suiza.-Camelias</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43</a:t>
            </a:fld>
            <a:endParaRPr lang="es-ES" dirty="0"/>
          </a:p>
        </p:txBody>
      </p:sp>
    </p:spTree>
    <p:extLst>
      <p:ext uri="{BB962C8B-B14F-4D97-AF65-F5344CB8AC3E}">
        <p14:creationId xmlns:p14="http://schemas.microsoft.com/office/powerpoint/2010/main" val="18176183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Jaÿsinia.-Suiza.-Camelias</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44</a:t>
            </a:fld>
            <a:endParaRPr lang="es-ES" dirty="0"/>
          </a:p>
        </p:txBody>
      </p:sp>
    </p:spTree>
    <p:extLst>
      <p:ext uri="{BB962C8B-B14F-4D97-AF65-F5344CB8AC3E}">
        <p14:creationId xmlns:p14="http://schemas.microsoft.com/office/powerpoint/2010/main" val="8281791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Jaÿsinia.-Suiza.-Camelia Kumasaka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45</a:t>
            </a:fld>
            <a:endParaRPr lang="es-ES" dirty="0"/>
          </a:p>
        </p:txBody>
      </p:sp>
    </p:spTree>
    <p:extLst>
      <p:ext uri="{BB962C8B-B14F-4D97-AF65-F5344CB8AC3E}">
        <p14:creationId xmlns:p14="http://schemas.microsoft.com/office/powerpoint/2010/main" val="3218979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Jaÿsinia.-Suiza.-Camelia sasanqua.-Hugh Evans</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46</a:t>
            </a:fld>
            <a:endParaRPr lang="es-ES" dirty="0"/>
          </a:p>
        </p:txBody>
      </p:sp>
    </p:spTree>
    <p:extLst>
      <p:ext uri="{BB962C8B-B14F-4D97-AF65-F5344CB8AC3E}">
        <p14:creationId xmlns:p14="http://schemas.microsoft.com/office/powerpoint/2010/main" val="23943481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Jaÿsinia.-Suiza.-Camelia Roger Hall</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47</a:t>
            </a:fld>
            <a:endParaRPr lang="es-ES" dirty="0"/>
          </a:p>
        </p:txBody>
      </p:sp>
    </p:spTree>
    <p:extLst>
      <p:ext uri="{BB962C8B-B14F-4D97-AF65-F5344CB8AC3E}">
        <p14:creationId xmlns:p14="http://schemas.microsoft.com/office/powerpoint/2010/main" val="29792565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Jaÿsinia.-Suiza.-Camelia cuspidata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48</a:t>
            </a:fld>
            <a:endParaRPr lang="es-ES" dirty="0"/>
          </a:p>
        </p:txBody>
      </p:sp>
    </p:spTree>
    <p:extLst>
      <p:ext uri="{BB962C8B-B14F-4D97-AF65-F5344CB8AC3E}">
        <p14:creationId xmlns:p14="http://schemas.microsoft.com/office/powerpoint/2010/main" val="8289320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49</a:t>
            </a:fld>
            <a:endParaRPr lang="es-ES" dirty="0"/>
          </a:p>
        </p:txBody>
      </p:sp>
    </p:spTree>
    <p:extLst>
      <p:ext uri="{BB962C8B-B14F-4D97-AF65-F5344CB8AC3E}">
        <p14:creationId xmlns:p14="http://schemas.microsoft.com/office/powerpoint/2010/main" val="40767491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50</a:t>
            </a:fld>
            <a:endParaRPr lang="es-ES" dirty="0"/>
          </a:p>
        </p:txBody>
      </p:sp>
    </p:spTree>
    <p:extLst>
      <p:ext uri="{BB962C8B-B14F-4D97-AF65-F5344CB8AC3E}">
        <p14:creationId xmlns:p14="http://schemas.microsoft.com/office/powerpoint/2010/main" val="33094092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51</a:t>
            </a:fld>
            <a:endParaRPr lang="es-ES" dirty="0"/>
          </a:p>
        </p:txBody>
      </p:sp>
    </p:spTree>
    <p:extLst>
      <p:ext uri="{BB962C8B-B14F-4D97-AF65-F5344CB8AC3E}">
        <p14:creationId xmlns:p14="http://schemas.microsoft.com/office/powerpoint/2010/main" val="8183756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52</a:t>
            </a:fld>
            <a:endParaRPr lang="es-ES" dirty="0"/>
          </a:p>
        </p:txBody>
      </p:sp>
    </p:spTree>
    <p:extLst>
      <p:ext uri="{BB962C8B-B14F-4D97-AF65-F5344CB8AC3E}">
        <p14:creationId xmlns:p14="http://schemas.microsoft.com/office/powerpoint/2010/main" val="12024255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Jaÿsinia.-Suiza</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53</a:t>
            </a:fld>
            <a:endParaRPr lang="es-ES" dirty="0"/>
          </a:p>
        </p:txBody>
      </p:sp>
    </p:spTree>
    <p:extLst>
      <p:ext uri="{BB962C8B-B14F-4D97-AF65-F5344CB8AC3E}">
        <p14:creationId xmlns:p14="http://schemas.microsoft.com/office/powerpoint/2010/main" val="29872294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Thomasia Alpine Garden</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55</a:t>
            </a:fld>
            <a:endParaRPr lang="es-ES" dirty="0"/>
          </a:p>
        </p:txBody>
      </p:sp>
    </p:spTree>
    <p:extLst>
      <p:ext uri="{BB962C8B-B14F-4D97-AF65-F5344CB8AC3E}">
        <p14:creationId xmlns:p14="http://schemas.microsoft.com/office/powerpoint/2010/main" val="24128399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La Thomasia Alpine Garden</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56</a:t>
            </a:fld>
            <a:endParaRPr lang="es-ES" dirty="0"/>
          </a:p>
        </p:txBody>
      </p:sp>
    </p:spTree>
    <p:extLst>
      <p:ext uri="{BB962C8B-B14F-4D97-AF65-F5344CB8AC3E}">
        <p14:creationId xmlns:p14="http://schemas.microsoft.com/office/powerpoint/2010/main" val="37950645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Thomasia Alpine Garden</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57</a:t>
            </a:fld>
            <a:endParaRPr lang="es-ES" dirty="0"/>
          </a:p>
        </p:txBody>
      </p:sp>
    </p:spTree>
    <p:extLst>
      <p:ext uri="{BB962C8B-B14F-4D97-AF65-F5344CB8AC3E}">
        <p14:creationId xmlns:p14="http://schemas.microsoft.com/office/powerpoint/2010/main" val="29372278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Thomasia Alpine Garden</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58</a:t>
            </a:fld>
            <a:endParaRPr lang="es-ES" dirty="0"/>
          </a:p>
        </p:txBody>
      </p:sp>
    </p:spTree>
    <p:extLst>
      <p:ext uri="{BB962C8B-B14F-4D97-AF65-F5344CB8AC3E}">
        <p14:creationId xmlns:p14="http://schemas.microsoft.com/office/powerpoint/2010/main" val="30953067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Thomasia Alpine Garden</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59</a:t>
            </a:fld>
            <a:endParaRPr lang="es-ES" dirty="0"/>
          </a:p>
        </p:txBody>
      </p:sp>
    </p:spTree>
    <p:extLst>
      <p:ext uri="{BB962C8B-B14F-4D97-AF65-F5344CB8AC3E}">
        <p14:creationId xmlns:p14="http://schemas.microsoft.com/office/powerpoint/2010/main" val="7582380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Thomasia Alpine Garden</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60</a:t>
            </a:fld>
            <a:endParaRPr lang="es-ES" dirty="0"/>
          </a:p>
        </p:txBody>
      </p:sp>
    </p:spTree>
    <p:extLst>
      <p:ext uri="{BB962C8B-B14F-4D97-AF65-F5344CB8AC3E}">
        <p14:creationId xmlns:p14="http://schemas.microsoft.com/office/powerpoint/2010/main" val="19793702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Thomasia Alpine Garden</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61</a:t>
            </a:fld>
            <a:endParaRPr lang="es-ES" dirty="0"/>
          </a:p>
        </p:txBody>
      </p:sp>
    </p:spTree>
    <p:extLst>
      <p:ext uri="{BB962C8B-B14F-4D97-AF65-F5344CB8AC3E}">
        <p14:creationId xmlns:p14="http://schemas.microsoft.com/office/powerpoint/2010/main" val="27707504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Thomasia Alpine Garden</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62</a:t>
            </a:fld>
            <a:endParaRPr lang="es-ES" dirty="0"/>
          </a:p>
        </p:txBody>
      </p:sp>
    </p:spTree>
    <p:extLst>
      <p:ext uri="{BB962C8B-B14F-4D97-AF65-F5344CB8AC3E}">
        <p14:creationId xmlns:p14="http://schemas.microsoft.com/office/powerpoint/2010/main" val="28623135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Thomasia Alpine Garden</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63</a:t>
            </a:fld>
            <a:endParaRPr lang="es-ES" dirty="0"/>
          </a:p>
        </p:txBody>
      </p:sp>
    </p:spTree>
    <p:extLst>
      <p:ext uri="{BB962C8B-B14F-4D97-AF65-F5344CB8AC3E}">
        <p14:creationId xmlns:p14="http://schemas.microsoft.com/office/powerpoint/2010/main" val="38322554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Thomasia Alpine Garden</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64</a:t>
            </a:fld>
            <a:endParaRPr lang="es-ES" dirty="0"/>
          </a:p>
        </p:txBody>
      </p:sp>
    </p:spTree>
    <p:extLst>
      <p:ext uri="{BB962C8B-B14F-4D97-AF65-F5344CB8AC3E}">
        <p14:creationId xmlns:p14="http://schemas.microsoft.com/office/powerpoint/2010/main" val="40215162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Zurich University Botanical Gardens.</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67</a:t>
            </a:fld>
            <a:endParaRPr lang="es-ES" dirty="0"/>
          </a:p>
        </p:txBody>
      </p:sp>
    </p:spTree>
    <p:extLst>
      <p:ext uri="{BB962C8B-B14F-4D97-AF65-F5344CB8AC3E}">
        <p14:creationId xmlns:p14="http://schemas.microsoft.com/office/powerpoint/2010/main" val="34034366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Zurich University Botanical Gardens.</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68</a:t>
            </a:fld>
            <a:endParaRPr lang="es-ES" dirty="0"/>
          </a:p>
        </p:txBody>
      </p:sp>
    </p:spTree>
    <p:extLst>
      <p:ext uri="{BB962C8B-B14F-4D97-AF65-F5344CB8AC3E}">
        <p14:creationId xmlns:p14="http://schemas.microsoft.com/office/powerpoint/2010/main" val="37749224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Zurich University Botanical Gardens.</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69</a:t>
            </a:fld>
            <a:endParaRPr lang="es-ES" dirty="0"/>
          </a:p>
        </p:txBody>
      </p:sp>
    </p:spTree>
    <p:extLst>
      <p:ext uri="{BB962C8B-B14F-4D97-AF65-F5344CB8AC3E}">
        <p14:creationId xmlns:p14="http://schemas.microsoft.com/office/powerpoint/2010/main" val="33134123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Zurich University Botanical Gardens.</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70</a:t>
            </a:fld>
            <a:endParaRPr lang="es-ES" dirty="0"/>
          </a:p>
        </p:txBody>
      </p:sp>
    </p:spTree>
    <p:extLst>
      <p:ext uri="{BB962C8B-B14F-4D97-AF65-F5344CB8AC3E}">
        <p14:creationId xmlns:p14="http://schemas.microsoft.com/office/powerpoint/2010/main" val="40167044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Zurich University Botanical Gardens.</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71</a:t>
            </a:fld>
            <a:endParaRPr lang="es-ES" dirty="0"/>
          </a:p>
        </p:txBody>
      </p:sp>
    </p:spTree>
    <p:extLst>
      <p:ext uri="{BB962C8B-B14F-4D97-AF65-F5344CB8AC3E}">
        <p14:creationId xmlns:p14="http://schemas.microsoft.com/office/powerpoint/2010/main" val="22134608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Zurich University Botanical Gardens.</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72</a:t>
            </a:fld>
            <a:endParaRPr lang="es-ES" dirty="0"/>
          </a:p>
        </p:txBody>
      </p:sp>
    </p:spTree>
    <p:extLst>
      <p:ext uri="{BB962C8B-B14F-4D97-AF65-F5344CB8AC3E}">
        <p14:creationId xmlns:p14="http://schemas.microsoft.com/office/powerpoint/2010/main" val="2664744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Zurich University Botanical Gardens.</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73</a:t>
            </a:fld>
            <a:endParaRPr lang="es-ES" dirty="0"/>
          </a:p>
        </p:txBody>
      </p:sp>
    </p:spTree>
    <p:extLst>
      <p:ext uri="{BB962C8B-B14F-4D97-AF65-F5344CB8AC3E}">
        <p14:creationId xmlns:p14="http://schemas.microsoft.com/office/powerpoint/2010/main" val="26929773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Zurich University Botanical Gardens.</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74</a:t>
            </a:fld>
            <a:endParaRPr lang="es-ES" dirty="0"/>
          </a:p>
        </p:txBody>
      </p:sp>
    </p:spTree>
    <p:extLst>
      <p:ext uri="{BB962C8B-B14F-4D97-AF65-F5344CB8AC3E}">
        <p14:creationId xmlns:p14="http://schemas.microsoft.com/office/powerpoint/2010/main" val="30804008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Zurich University Botanical Gardens.-Rosa hugonis</a:t>
            </a:r>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75</a:t>
            </a:fld>
            <a:endParaRPr lang="es-ES" dirty="0"/>
          </a:p>
        </p:txBody>
      </p:sp>
    </p:spTree>
    <p:extLst>
      <p:ext uri="{BB962C8B-B14F-4D97-AF65-F5344CB8AC3E}">
        <p14:creationId xmlns:p14="http://schemas.microsoft.com/office/powerpoint/2010/main" val="2847496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Zürich.-_Eroeffnung_</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79</a:t>
            </a:fld>
            <a:endParaRPr lang="es-ES" dirty="0"/>
          </a:p>
        </p:txBody>
      </p:sp>
    </p:spTree>
    <p:extLst>
      <p:ext uri="{BB962C8B-B14F-4D97-AF65-F5344CB8AC3E}">
        <p14:creationId xmlns:p14="http://schemas.microsoft.com/office/powerpoint/2010/main" val="8642959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80</a:t>
            </a:fld>
            <a:endParaRPr lang="es-ES" dirty="0"/>
          </a:p>
        </p:txBody>
      </p:sp>
    </p:spTree>
    <p:extLst>
      <p:ext uri="{BB962C8B-B14F-4D97-AF65-F5344CB8AC3E}">
        <p14:creationId xmlns:p14="http://schemas.microsoft.com/office/powerpoint/2010/main" val="346656250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83</a:t>
            </a:fld>
            <a:endParaRPr lang="es-ES" dirty="0"/>
          </a:p>
        </p:txBody>
      </p:sp>
    </p:spTree>
    <p:extLst>
      <p:ext uri="{BB962C8B-B14F-4D97-AF65-F5344CB8AC3E}">
        <p14:creationId xmlns:p14="http://schemas.microsoft.com/office/powerpoint/2010/main" val="8219401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84</a:t>
            </a:fld>
            <a:endParaRPr lang="es-ES" dirty="0"/>
          </a:p>
        </p:txBody>
      </p:sp>
    </p:spTree>
    <p:extLst>
      <p:ext uri="{BB962C8B-B14F-4D97-AF65-F5344CB8AC3E}">
        <p14:creationId xmlns:p14="http://schemas.microsoft.com/office/powerpoint/2010/main" val="145678682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85</a:t>
            </a:fld>
            <a:endParaRPr lang="es-ES" dirty="0"/>
          </a:p>
        </p:txBody>
      </p:sp>
    </p:spTree>
    <p:extLst>
      <p:ext uri="{BB962C8B-B14F-4D97-AF65-F5344CB8AC3E}">
        <p14:creationId xmlns:p14="http://schemas.microsoft.com/office/powerpoint/2010/main" val="14577802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86</a:t>
            </a:fld>
            <a:endParaRPr lang="es-ES" dirty="0"/>
          </a:p>
        </p:txBody>
      </p:sp>
    </p:spTree>
    <p:extLst>
      <p:ext uri="{BB962C8B-B14F-4D97-AF65-F5344CB8AC3E}">
        <p14:creationId xmlns:p14="http://schemas.microsoft.com/office/powerpoint/2010/main" val="361804216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87</a:t>
            </a:fld>
            <a:endParaRPr lang="es-ES" dirty="0"/>
          </a:p>
        </p:txBody>
      </p:sp>
    </p:spTree>
    <p:extLst>
      <p:ext uri="{BB962C8B-B14F-4D97-AF65-F5344CB8AC3E}">
        <p14:creationId xmlns:p14="http://schemas.microsoft.com/office/powerpoint/2010/main" val="325263786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88</a:t>
            </a:fld>
            <a:endParaRPr lang="es-ES" dirty="0"/>
          </a:p>
        </p:txBody>
      </p:sp>
    </p:spTree>
    <p:extLst>
      <p:ext uri="{BB962C8B-B14F-4D97-AF65-F5344CB8AC3E}">
        <p14:creationId xmlns:p14="http://schemas.microsoft.com/office/powerpoint/2010/main" val="26928288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89</a:t>
            </a:fld>
            <a:endParaRPr lang="es-ES" dirty="0"/>
          </a:p>
        </p:txBody>
      </p:sp>
    </p:spTree>
    <p:extLst>
      <p:ext uri="{BB962C8B-B14F-4D97-AF65-F5344CB8AC3E}">
        <p14:creationId xmlns:p14="http://schemas.microsoft.com/office/powerpoint/2010/main" val="131597547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90</a:t>
            </a:fld>
            <a:endParaRPr lang="es-ES" dirty="0"/>
          </a:p>
        </p:txBody>
      </p:sp>
    </p:spTree>
    <p:extLst>
      <p:ext uri="{BB962C8B-B14F-4D97-AF65-F5344CB8AC3E}">
        <p14:creationId xmlns:p14="http://schemas.microsoft.com/office/powerpoint/2010/main" val="23946318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91</a:t>
            </a:fld>
            <a:endParaRPr lang="es-ES" dirty="0"/>
          </a:p>
        </p:txBody>
      </p:sp>
    </p:spTree>
    <p:extLst>
      <p:ext uri="{BB962C8B-B14F-4D97-AF65-F5344CB8AC3E}">
        <p14:creationId xmlns:p14="http://schemas.microsoft.com/office/powerpoint/2010/main" val="31291343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92</a:t>
            </a:fld>
            <a:endParaRPr lang="es-ES" dirty="0"/>
          </a:p>
        </p:txBody>
      </p:sp>
    </p:spTree>
    <p:extLst>
      <p:ext uri="{BB962C8B-B14F-4D97-AF65-F5344CB8AC3E}">
        <p14:creationId xmlns:p14="http://schemas.microsoft.com/office/powerpoint/2010/main" val="41738237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93</a:t>
            </a:fld>
            <a:endParaRPr lang="es-ES" dirty="0"/>
          </a:p>
        </p:txBody>
      </p:sp>
    </p:spTree>
    <p:extLst>
      <p:ext uri="{BB962C8B-B14F-4D97-AF65-F5344CB8AC3E}">
        <p14:creationId xmlns:p14="http://schemas.microsoft.com/office/powerpoint/2010/main" val="194079002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94</a:t>
            </a:fld>
            <a:endParaRPr lang="es-ES" dirty="0"/>
          </a:p>
        </p:txBody>
      </p:sp>
    </p:spTree>
    <p:extLst>
      <p:ext uri="{BB962C8B-B14F-4D97-AF65-F5344CB8AC3E}">
        <p14:creationId xmlns:p14="http://schemas.microsoft.com/office/powerpoint/2010/main" val="212140265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95</a:t>
            </a:fld>
            <a:endParaRPr lang="es-ES" dirty="0"/>
          </a:p>
        </p:txBody>
      </p:sp>
    </p:spTree>
    <p:extLst>
      <p:ext uri="{BB962C8B-B14F-4D97-AF65-F5344CB8AC3E}">
        <p14:creationId xmlns:p14="http://schemas.microsoft.com/office/powerpoint/2010/main" val="209157178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96</a:t>
            </a:fld>
            <a:endParaRPr lang="es-ES" dirty="0"/>
          </a:p>
        </p:txBody>
      </p:sp>
    </p:spTree>
    <p:extLst>
      <p:ext uri="{BB962C8B-B14F-4D97-AF65-F5344CB8AC3E}">
        <p14:creationId xmlns:p14="http://schemas.microsoft.com/office/powerpoint/2010/main" val="241574488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98</a:t>
            </a:fld>
            <a:endParaRPr lang="es-ES" dirty="0"/>
          </a:p>
        </p:txBody>
      </p:sp>
    </p:spTree>
    <p:extLst>
      <p:ext uri="{BB962C8B-B14F-4D97-AF65-F5344CB8AC3E}">
        <p14:creationId xmlns:p14="http://schemas.microsoft.com/office/powerpoint/2010/main" val="162224968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99</a:t>
            </a:fld>
            <a:endParaRPr lang="es-ES" dirty="0"/>
          </a:p>
        </p:txBody>
      </p:sp>
    </p:spTree>
    <p:extLst>
      <p:ext uri="{BB962C8B-B14F-4D97-AF65-F5344CB8AC3E}">
        <p14:creationId xmlns:p14="http://schemas.microsoft.com/office/powerpoint/2010/main" val="153459705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100</a:t>
            </a:fld>
            <a:endParaRPr lang="es-ES" dirty="0"/>
          </a:p>
        </p:txBody>
      </p:sp>
    </p:spTree>
    <p:extLst>
      <p:ext uri="{BB962C8B-B14F-4D97-AF65-F5344CB8AC3E}">
        <p14:creationId xmlns:p14="http://schemas.microsoft.com/office/powerpoint/2010/main" val="324153516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102</a:t>
            </a:fld>
            <a:endParaRPr lang="es-ES" dirty="0"/>
          </a:p>
        </p:txBody>
      </p:sp>
    </p:spTree>
    <p:extLst>
      <p:ext uri="{BB962C8B-B14F-4D97-AF65-F5344CB8AC3E}">
        <p14:creationId xmlns:p14="http://schemas.microsoft.com/office/powerpoint/2010/main" val="190828255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103</a:t>
            </a:fld>
            <a:endParaRPr lang="es-ES" dirty="0"/>
          </a:p>
        </p:txBody>
      </p:sp>
    </p:spTree>
    <p:extLst>
      <p:ext uri="{BB962C8B-B14F-4D97-AF65-F5344CB8AC3E}">
        <p14:creationId xmlns:p14="http://schemas.microsoft.com/office/powerpoint/2010/main" val="165751945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104</a:t>
            </a:fld>
            <a:endParaRPr lang="es-ES" dirty="0"/>
          </a:p>
        </p:txBody>
      </p:sp>
    </p:spTree>
    <p:extLst>
      <p:ext uri="{BB962C8B-B14F-4D97-AF65-F5344CB8AC3E}">
        <p14:creationId xmlns:p14="http://schemas.microsoft.com/office/powerpoint/2010/main" val="206566300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105</a:t>
            </a:fld>
            <a:endParaRPr lang="es-ES" dirty="0"/>
          </a:p>
        </p:txBody>
      </p:sp>
    </p:spTree>
    <p:extLst>
      <p:ext uri="{BB962C8B-B14F-4D97-AF65-F5344CB8AC3E}">
        <p14:creationId xmlns:p14="http://schemas.microsoft.com/office/powerpoint/2010/main" val="108241238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106</a:t>
            </a:fld>
            <a:endParaRPr lang="es-ES" dirty="0"/>
          </a:p>
        </p:txBody>
      </p:sp>
    </p:spTree>
    <p:extLst>
      <p:ext uri="{BB962C8B-B14F-4D97-AF65-F5344CB8AC3E}">
        <p14:creationId xmlns:p14="http://schemas.microsoft.com/office/powerpoint/2010/main" val="314288209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107</a:t>
            </a:fld>
            <a:endParaRPr lang="es-ES" dirty="0"/>
          </a:p>
        </p:txBody>
      </p:sp>
    </p:spTree>
    <p:extLst>
      <p:ext uri="{BB962C8B-B14F-4D97-AF65-F5344CB8AC3E}">
        <p14:creationId xmlns:p14="http://schemas.microsoft.com/office/powerpoint/2010/main" val="33175556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108</a:t>
            </a:fld>
            <a:endParaRPr lang="es-ES" dirty="0"/>
          </a:p>
        </p:txBody>
      </p:sp>
    </p:spTree>
    <p:extLst>
      <p:ext uri="{BB962C8B-B14F-4D97-AF65-F5344CB8AC3E}">
        <p14:creationId xmlns:p14="http://schemas.microsoft.com/office/powerpoint/2010/main" val="392939338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109</a:t>
            </a:fld>
            <a:endParaRPr lang="es-ES" dirty="0"/>
          </a:p>
        </p:txBody>
      </p:sp>
    </p:spTree>
    <p:extLst>
      <p:ext uri="{BB962C8B-B14F-4D97-AF65-F5344CB8AC3E}">
        <p14:creationId xmlns:p14="http://schemas.microsoft.com/office/powerpoint/2010/main" val="220121422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110</a:t>
            </a:fld>
            <a:endParaRPr lang="es-ES" dirty="0"/>
          </a:p>
        </p:txBody>
      </p:sp>
    </p:spTree>
    <p:extLst>
      <p:ext uri="{BB962C8B-B14F-4D97-AF65-F5344CB8AC3E}">
        <p14:creationId xmlns:p14="http://schemas.microsoft.com/office/powerpoint/2010/main" val="370225055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111</a:t>
            </a:fld>
            <a:endParaRPr lang="es-ES" dirty="0"/>
          </a:p>
        </p:txBody>
      </p:sp>
    </p:spTree>
    <p:extLst>
      <p:ext uri="{BB962C8B-B14F-4D97-AF65-F5344CB8AC3E}">
        <p14:creationId xmlns:p14="http://schemas.microsoft.com/office/powerpoint/2010/main" val="106814705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112</a:t>
            </a:fld>
            <a:endParaRPr lang="es-ES" dirty="0"/>
          </a:p>
        </p:txBody>
      </p:sp>
    </p:spTree>
    <p:extLst>
      <p:ext uri="{BB962C8B-B14F-4D97-AF65-F5344CB8AC3E}">
        <p14:creationId xmlns:p14="http://schemas.microsoft.com/office/powerpoint/2010/main" val="372321087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113</a:t>
            </a:fld>
            <a:endParaRPr lang="es-ES" dirty="0"/>
          </a:p>
        </p:txBody>
      </p:sp>
    </p:spTree>
    <p:extLst>
      <p:ext uri="{BB962C8B-B14F-4D97-AF65-F5344CB8AC3E}">
        <p14:creationId xmlns:p14="http://schemas.microsoft.com/office/powerpoint/2010/main" val="259457365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114</a:t>
            </a:fld>
            <a:endParaRPr lang="es-ES" dirty="0"/>
          </a:p>
        </p:txBody>
      </p:sp>
    </p:spTree>
    <p:extLst>
      <p:ext uri="{BB962C8B-B14F-4D97-AF65-F5344CB8AC3E}">
        <p14:creationId xmlns:p14="http://schemas.microsoft.com/office/powerpoint/2010/main" val="13572761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115</a:t>
            </a:fld>
            <a:endParaRPr lang="es-ES" dirty="0"/>
          </a:p>
        </p:txBody>
      </p:sp>
    </p:spTree>
    <p:extLst>
      <p:ext uri="{BB962C8B-B14F-4D97-AF65-F5344CB8AC3E}">
        <p14:creationId xmlns:p14="http://schemas.microsoft.com/office/powerpoint/2010/main" val="366493329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116</a:t>
            </a:fld>
            <a:endParaRPr lang="es-ES" dirty="0"/>
          </a:p>
        </p:txBody>
      </p:sp>
    </p:spTree>
    <p:extLst>
      <p:ext uri="{BB962C8B-B14F-4D97-AF65-F5344CB8AC3E}">
        <p14:creationId xmlns:p14="http://schemas.microsoft.com/office/powerpoint/2010/main" val="227998896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117</a:t>
            </a:fld>
            <a:endParaRPr lang="es-ES" dirty="0"/>
          </a:p>
        </p:txBody>
      </p:sp>
    </p:spTree>
    <p:extLst>
      <p:ext uri="{BB962C8B-B14F-4D97-AF65-F5344CB8AC3E}">
        <p14:creationId xmlns:p14="http://schemas.microsoft.com/office/powerpoint/2010/main" val="155643017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118</a:t>
            </a:fld>
            <a:endParaRPr lang="es-ES" dirty="0"/>
          </a:p>
        </p:txBody>
      </p:sp>
    </p:spTree>
    <p:extLst>
      <p:ext uri="{BB962C8B-B14F-4D97-AF65-F5344CB8AC3E}">
        <p14:creationId xmlns:p14="http://schemas.microsoft.com/office/powerpoint/2010/main" val="324959593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a:p>
            <a:endParaRPr lang="es-ES" dirty="0"/>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119</a:t>
            </a:fld>
            <a:endParaRPr lang="es-ES" dirty="0"/>
          </a:p>
        </p:txBody>
      </p:sp>
    </p:spTree>
    <p:extLst>
      <p:ext uri="{BB962C8B-B14F-4D97-AF65-F5344CB8AC3E}">
        <p14:creationId xmlns:p14="http://schemas.microsoft.com/office/powerpoint/2010/main" val="8497761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120</a:t>
            </a:fld>
            <a:endParaRPr lang="es-ES" dirty="0"/>
          </a:p>
        </p:txBody>
      </p:sp>
    </p:spTree>
    <p:extLst>
      <p:ext uri="{BB962C8B-B14F-4D97-AF65-F5344CB8AC3E}">
        <p14:creationId xmlns:p14="http://schemas.microsoft.com/office/powerpoint/2010/main" val="395002384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121</a:t>
            </a:fld>
            <a:endParaRPr lang="es-ES" dirty="0"/>
          </a:p>
        </p:txBody>
      </p:sp>
    </p:spTree>
    <p:extLst>
      <p:ext uri="{BB962C8B-B14F-4D97-AF65-F5344CB8AC3E}">
        <p14:creationId xmlns:p14="http://schemas.microsoft.com/office/powerpoint/2010/main" val="24611864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Chinagarten Zürich</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122</a:t>
            </a:fld>
            <a:endParaRPr lang="es-ES" dirty="0"/>
          </a:p>
        </p:txBody>
      </p:sp>
    </p:spTree>
    <p:extLst>
      <p:ext uri="{BB962C8B-B14F-4D97-AF65-F5344CB8AC3E}">
        <p14:creationId xmlns:p14="http://schemas.microsoft.com/office/powerpoint/2010/main" val="419041703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Lausanne.</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124</a:t>
            </a:fld>
            <a:endParaRPr lang="es-ES" dirty="0"/>
          </a:p>
        </p:txBody>
      </p:sp>
    </p:spTree>
    <p:extLst>
      <p:ext uri="{BB962C8B-B14F-4D97-AF65-F5344CB8AC3E}">
        <p14:creationId xmlns:p14="http://schemas.microsoft.com/office/powerpoint/2010/main" val="289452896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Jardin Botanique Lausanne</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125</a:t>
            </a:fld>
            <a:endParaRPr lang="es-ES" dirty="0"/>
          </a:p>
        </p:txBody>
      </p:sp>
    </p:spTree>
    <p:extLst>
      <p:ext uri="{BB962C8B-B14F-4D97-AF65-F5344CB8AC3E}">
        <p14:creationId xmlns:p14="http://schemas.microsoft.com/office/powerpoint/2010/main" val="395949267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Lausanne</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126</a:t>
            </a:fld>
            <a:endParaRPr lang="es-ES" dirty="0"/>
          </a:p>
        </p:txBody>
      </p:sp>
    </p:spTree>
    <p:extLst>
      <p:ext uri="{BB962C8B-B14F-4D97-AF65-F5344CB8AC3E}">
        <p14:creationId xmlns:p14="http://schemas.microsoft.com/office/powerpoint/2010/main" val="352741358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Lausanne</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127</a:t>
            </a:fld>
            <a:endParaRPr lang="es-ES" dirty="0"/>
          </a:p>
        </p:txBody>
      </p:sp>
    </p:spTree>
    <p:extLst>
      <p:ext uri="{BB962C8B-B14F-4D97-AF65-F5344CB8AC3E}">
        <p14:creationId xmlns:p14="http://schemas.microsoft.com/office/powerpoint/2010/main" val="72827476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Lausanne</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128</a:t>
            </a:fld>
            <a:endParaRPr lang="es-ES" dirty="0"/>
          </a:p>
        </p:txBody>
      </p:sp>
    </p:spTree>
    <p:extLst>
      <p:ext uri="{BB962C8B-B14F-4D97-AF65-F5344CB8AC3E}">
        <p14:creationId xmlns:p14="http://schemas.microsoft.com/office/powerpoint/2010/main" val="176965454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Lausanne</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130</a:t>
            </a:fld>
            <a:endParaRPr lang="es-ES" dirty="0"/>
          </a:p>
        </p:txBody>
      </p:sp>
    </p:spTree>
    <p:extLst>
      <p:ext uri="{BB962C8B-B14F-4D97-AF65-F5344CB8AC3E}">
        <p14:creationId xmlns:p14="http://schemas.microsoft.com/office/powerpoint/2010/main" val="354622026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Lausanne</a:t>
            </a:r>
          </a:p>
        </p:txBody>
      </p:sp>
      <p:sp>
        <p:nvSpPr>
          <p:cNvPr id="4" name="3 Marcador de número de diapositiva"/>
          <p:cNvSpPr>
            <a:spLocks noGrp="1"/>
          </p:cNvSpPr>
          <p:nvPr>
            <p:ph type="sldNum" sz="quarter" idx="10"/>
          </p:nvPr>
        </p:nvSpPr>
        <p:spPr/>
        <p:txBody>
          <a:bodyPr/>
          <a:lstStyle/>
          <a:p>
            <a:fld id="{CD835C1B-059D-4D5C-A639-42EF7F68EDB6}" type="slidenum">
              <a:rPr lang="es-ES" smtClean="0"/>
              <a:t>131</a:t>
            </a:fld>
            <a:endParaRPr lang="es-ES" dirty="0"/>
          </a:p>
        </p:txBody>
      </p:sp>
    </p:spTree>
    <p:extLst>
      <p:ext uri="{BB962C8B-B14F-4D97-AF65-F5344CB8AC3E}">
        <p14:creationId xmlns:p14="http://schemas.microsoft.com/office/powerpoint/2010/main" val="912781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4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52.jpg"/><Relationship Id="rId4" Type="http://schemas.openxmlformats.org/officeDocument/2006/relationships/image" Target="../media/image51.jpg"/></Relationships>
</file>

<file path=ppt/slides/_rels/slide4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5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7.xml"/><Relationship Id="rId1" Type="http://schemas.openxmlformats.org/officeDocument/2006/relationships/slideLayout" Target="../slideLayouts/slideLayout7.xml"/><Relationship Id="rId6" Type="http://schemas.openxmlformats.org/officeDocument/2006/relationships/image" Target="../media/image94.jpg"/><Relationship Id="rId5" Type="http://schemas.openxmlformats.org/officeDocument/2006/relationships/image" Target="../media/image93.png"/><Relationship Id="rId4" Type="http://schemas.openxmlformats.org/officeDocument/2006/relationships/image" Target="../media/image91.jpg"/></Relationships>
</file>

<file path=ppt/slides/_rels/slide8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9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100.jpg"/><Relationship Id="rId5" Type="http://schemas.openxmlformats.org/officeDocument/2006/relationships/image" Target="../media/image99.jpg"/><Relationship Id="rId4" Type="http://schemas.openxmlformats.org/officeDocument/2006/relationships/image" Target="../media/image98.jpg"/></Relationships>
</file>

<file path=ppt/slides/_rels/slide9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0.xml"/><Relationship Id="rId1" Type="http://schemas.openxmlformats.org/officeDocument/2006/relationships/slideLayout" Target="../slideLayouts/slideLayout7.xml"/><Relationship Id="rId6" Type="http://schemas.openxmlformats.org/officeDocument/2006/relationships/image" Target="../media/image115.jpg"/><Relationship Id="rId5" Type="http://schemas.openxmlformats.org/officeDocument/2006/relationships/image" Target="../media/image114.jpg"/><Relationship Id="rId4" Type="http://schemas.openxmlformats.org/officeDocument/2006/relationships/image" Target="../media/image113.jpg"/></Relationships>
</file>

<file path=ppt/slides/_rels/slide104.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image" Target="../media/image137.jp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16.xml"/><Relationship Id="rId1" Type="http://schemas.openxmlformats.org/officeDocument/2006/relationships/slideLayout" Target="../slideLayouts/slideLayout7.xml"/><Relationship Id="rId6" Type="http://schemas.openxmlformats.org/officeDocument/2006/relationships/image" Target="../media/image143.jpg"/><Relationship Id="rId5" Type="http://schemas.openxmlformats.org/officeDocument/2006/relationships/image" Target="../media/image142.png"/><Relationship Id="rId4" Type="http://schemas.openxmlformats.org/officeDocument/2006/relationships/image" Target="../media/image14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124744"/>
            <a:ext cx="6840760" cy="3168352"/>
          </a:xfrm>
        </p:spPr>
        <p:txBody>
          <a:bodyPr>
            <a:noAutofit/>
          </a:bodyPr>
          <a:lstStyle/>
          <a:p>
            <a:r>
              <a:rPr lang="es-ES" sz="3600" dirty="0"/>
              <a:t>EUROPA.-LA VUELTA AL MUNDO EN 885 JARDINES. SUIZA.-</a:t>
            </a:r>
            <a:r>
              <a:rPr lang="it-IT" sz="2800" dirty="0"/>
              <a:t>Jardin Botanico Alpino La Jaysinia.-La Thomasia Alpine Garden.-Zurich University Botanical Gardens.-Chinagarten Zürich.-Jardin Botanique Lausanne</a:t>
            </a:r>
            <a:endParaRPr lang="es-ES" sz="2800" dirty="0"/>
          </a:p>
        </p:txBody>
      </p:sp>
      <p:sp>
        <p:nvSpPr>
          <p:cNvPr id="3" name="2 Subtítulo"/>
          <p:cNvSpPr>
            <a:spLocks noGrp="1"/>
          </p:cNvSpPr>
          <p:nvPr>
            <p:ph type="subTitle" idx="1"/>
          </p:nvPr>
        </p:nvSpPr>
        <p:spPr>
          <a:xfrm>
            <a:off x="2627784" y="5003322"/>
            <a:ext cx="4536504" cy="1371600"/>
          </a:xfrm>
        </p:spPr>
        <p:txBody>
          <a:bodyPr>
            <a:normAutofit/>
          </a:bodyPr>
          <a:lstStyle/>
          <a:p>
            <a:r>
              <a:rPr lang="es-ES" dirty="0"/>
              <a:t>Selección de textos y fotografías por</a:t>
            </a:r>
          </a:p>
          <a:p>
            <a:r>
              <a:rPr lang="es-ES" sz="2800" dirty="0"/>
              <a:t>JOSE ELIAS BONELLS</a:t>
            </a:r>
          </a:p>
          <a:p>
            <a:r>
              <a:rPr lang="es-ES" sz="2800" dirty="0"/>
              <a:t> </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Botánico Alpino La Jaysinia</a:t>
            </a:r>
          </a:p>
        </p:txBody>
      </p:sp>
      <p:sp>
        <p:nvSpPr>
          <p:cNvPr id="3" name="2 Marcador de contenido"/>
          <p:cNvSpPr>
            <a:spLocks noGrp="1"/>
          </p:cNvSpPr>
          <p:nvPr>
            <p:ph sz="quarter" idx="1"/>
          </p:nvPr>
        </p:nvSpPr>
        <p:spPr/>
        <p:txBody>
          <a:bodyPr>
            <a:normAutofit lnSpcReduction="10000"/>
          </a:bodyPr>
          <a:lstStyle/>
          <a:p>
            <a:r>
              <a:rPr lang="es-ES" dirty="0"/>
              <a:t>El Jardín Botánico Alpino La Jaysinia (en francés, jardin botanique alpin La Jaÿsinia) es un jardín botánico de 3,5 hectáreas, que se encuentra situado en Samoëns, la comunidad principal del valle del Giffre en el departamento de Alta Saboya.</a:t>
            </a:r>
          </a:p>
          <a:p>
            <a:r>
              <a:rPr lang="es-ES" dirty="0"/>
              <a:t>Este jardín se encuentra clasificado entre los Jardines Notables de Francia.</a:t>
            </a:r>
          </a:p>
          <a:p>
            <a:r>
              <a:rPr lang="es-ES" dirty="0"/>
              <a:t>Inicialmente, propiedad de Marie-Louise Jaÿ (también llamada Marie-Louise Cognacq-Jaÿ) , nacida en Samoëns, fundadora de La Samaritaine, grandes almacenes de París. Donó este jardín a su pueblo natal, en 1906.</a:t>
            </a:r>
          </a:p>
          <a:p>
            <a:endParaRPr lang="es-ES" dirty="0"/>
          </a:p>
        </p:txBody>
      </p:sp>
    </p:spTree>
    <p:extLst>
      <p:ext uri="{BB962C8B-B14F-4D97-AF65-F5344CB8AC3E}">
        <p14:creationId xmlns:p14="http://schemas.microsoft.com/office/powerpoint/2010/main" val="2960232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a:bodyPr>
          <a:lstStyle/>
          <a:p>
            <a:r>
              <a:rPr lang="es-ES" dirty="0"/>
              <a:t>Concebido en el mismo lugar, donde Marie-Louise venía de niña a alimentar a sus cabras, el jardín se despliega sobre 3,5 hectáreas, sobre un terreno en pendiente, entre 700 y 780 metros de altitud, exposición al suroeste.</a:t>
            </a:r>
          </a:p>
          <a:p>
            <a:r>
              <a:rPr lang="es-ES" dirty="0"/>
              <a:t>Reúne representantes de la flora de los cinco continentes, e incluye 8.000 plantas distribuidas en 4.500 especies y variedades, en gran mayoría de las plantas de montaña o países fríos</a:t>
            </a:r>
          </a:p>
          <a:p>
            <a:r>
              <a:rPr lang="es-ES" dirty="0"/>
              <a:t>El jardín, se encuentra recorrido por una senda en zigzag, regado por un arroyo de montaña, ofrece unas vistas notables sobre el burgo, el valle del Giffre y las altas cumbres que lo rodean.</a:t>
            </a:r>
          </a:p>
          <a:p>
            <a:r>
              <a:rPr lang="es-ES" dirty="0"/>
              <a:t> Una capilla espera al visitante en la cumbre desde donde se puede contemplar el espléndido panorama.</a:t>
            </a:r>
          </a:p>
        </p:txBody>
      </p:sp>
    </p:spTree>
    <p:extLst>
      <p:ext uri="{BB962C8B-B14F-4D97-AF65-F5344CB8AC3E}">
        <p14:creationId xmlns:p14="http://schemas.microsoft.com/office/powerpoint/2010/main" val="1131661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471" b="6079"/>
          <a:stretch/>
        </p:blipFill>
        <p:spPr>
          <a:xfrm>
            <a:off x="0" y="0"/>
            <a:ext cx="9144000" cy="6858000"/>
          </a:xfrm>
          <a:prstGeom prst="rect">
            <a:avLst/>
          </a:prstGeom>
        </p:spPr>
      </p:pic>
    </p:spTree>
    <p:extLst>
      <p:ext uri="{BB962C8B-B14F-4D97-AF65-F5344CB8AC3E}">
        <p14:creationId xmlns:p14="http://schemas.microsoft.com/office/powerpoint/2010/main" val="2153061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2522996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7999"/>
          </a:xfrm>
          <a:prstGeom prst="rect">
            <a:avLst/>
          </a:prstGeom>
        </p:spPr>
      </p:pic>
    </p:spTree>
    <p:extLst>
      <p:ext uri="{BB962C8B-B14F-4D97-AF65-F5344CB8AC3E}">
        <p14:creationId xmlns:p14="http://schemas.microsoft.com/office/powerpoint/2010/main" val="2792588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1368337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108520" y="0"/>
            <a:ext cx="443559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7079" y="0"/>
            <a:ext cx="4836012" cy="6858000"/>
          </a:xfrm>
          <a:prstGeom prst="rect">
            <a:avLst/>
          </a:prstGeom>
        </p:spPr>
      </p:pic>
    </p:spTree>
    <p:extLst>
      <p:ext uri="{BB962C8B-B14F-4D97-AF65-F5344CB8AC3E}">
        <p14:creationId xmlns:p14="http://schemas.microsoft.com/office/powerpoint/2010/main" val="3004317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9946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226362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957391"/>
          </a:xfrm>
          <a:prstGeom prst="rect">
            <a:avLst/>
          </a:prstGeom>
        </p:spPr>
      </p:pic>
    </p:spTree>
    <p:extLst>
      <p:ext uri="{BB962C8B-B14F-4D97-AF65-F5344CB8AC3E}">
        <p14:creationId xmlns:p14="http://schemas.microsoft.com/office/powerpoint/2010/main" val="3554937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43"/>
          <a:stretch/>
        </p:blipFill>
        <p:spPr>
          <a:xfrm>
            <a:off x="0" y="0"/>
            <a:ext cx="9144000" cy="6844553"/>
          </a:xfrm>
          <a:prstGeom prst="rect">
            <a:avLst/>
          </a:prstGeom>
        </p:spPr>
      </p:pic>
    </p:spTree>
    <p:extLst>
      <p:ext uri="{BB962C8B-B14F-4D97-AF65-F5344CB8AC3E}">
        <p14:creationId xmlns:p14="http://schemas.microsoft.com/office/powerpoint/2010/main" val="1019355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3999" cy="6858000"/>
          </a:xfrm>
          <a:prstGeom prst="rect">
            <a:avLst/>
          </a:prstGeom>
        </p:spPr>
      </p:pic>
    </p:spTree>
    <p:extLst>
      <p:ext uri="{BB962C8B-B14F-4D97-AF65-F5344CB8AC3E}">
        <p14:creationId xmlns:p14="http://schemas.microsoft.com/office/powerpoint/2010/main" val="2102113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2802"/>
            <a:ext cx="9144000" cy="6805198"/>
          </a:xfrm>
          <a:prstGeom prst="rect">
            <a:avLst/>
          </a:prstGeom>
        </p:spPr>
      </p:pic>
    </p:spTree>
    <p:extLst>
      <p:ext uri="{BB962C8B-B14F-4D97-AF65-F5344CB8AC3E}">
        <p14:creationId xmlns:p14="http://schemas.microsoft.com/office/powerpoint/2010/main" val="2986378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3778969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2598061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108520" y="0"/>
            <a:ext cx="9252520" cy="6858000"/>
          </a:xfrm>
          <a:prstGeom prst="rect">
            <a:avLst/>
          </a:prstGeom>
        </p:spPr>
      </p:pic>
    </p:spTree>
    <p:extLst>
      <p:ext uri="{BB962C8B-B14F-4D97-AF65-F5344CB8AC3E}">
        <p14:creationId xmlns:p14="http://schemas.microsoft.com/office/powerpoint/2010/main" val="1544773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8560"/>
          <a:stretch/>
        </p:blipFill>
        <p:spPr>
          <a:xfrm>
            <a:off x="0" y="0"/>
            <a:ext cx="9265024" cy="6858000"/>
          </a:xfrm>
          <a:prstGeom prst="rect">
            <a:avLst/>
          </a:prstGeom>
        </p:spPr>
      </p:pic>
    </p:spTree>
    <p:extLst>
      <p:ext uri="{BB962C8B-B14F-4D97-AF65-F5344CB8AC3E}">
        <p14:creationId xmlns:p14="http://schemas.microsoft.com/office/powerpoint/2010/main" val="2671311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13864" y="0"/>
            <a:ext cx="9144000" cy="6858000"/>
          </a:xfrm>
          <a:prstGeom prst="rect">
            <a:avLst/>
          </a:prstGeom>
        </p:spPr>
      </p:pic>
    </p:spTree>
    <p:extLst>
      <p:ext uri="{BB962C8B-B14F-4D97-AF65-F5344CB8AC3E}">
        <p14:creationId xmlns:p14="http://schemas.microsoft.com/office/powerpoint/2010/main" val="2769893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7563" y="0"/>
            <a:ext cx="9136437" cy="6858000"/>
          </a:xfrm>
          <a:prstGeom prst="rect">
            <a:avLst/>
          </a:prstGeom>
        </p:spPr>
      </p:pic>
    </p:spTree>
    <p:extLst>
      <p:ext uri="{BB962C8B-B14F-4D97-AF65-F5344CB8AC3E}">
        <p14:creationId xmlns:p14="http://schemas.microsoft.com/office/powerpoint/2010/main" val="36525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50"/>
          <a:stretch/>
        </p:blipFill>
        <p:spPr>
          <a:xfrm>
            <a:off x="0" y="0"/>
            <a:ext cx="9144000" cy="6858000"/>
          </a:xfrm>
          <a:prstGeom prst="rect">
            <a:avLst/>
          </a:prstGeom>
        </p:spPr>
      </p:pic>
    </p:spTree>
    <p:extLst>
      <p:ext uri="{BB962C8B-B14F-4D97-AF65-F5344CB8AC3E}">
        <p14:creationId xmlns:p14="http://schemas.microsoft.com/office/powerpoint/2010/main" val="3860249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20"/>
          <a:stretch/>
        </p:blipFill>
        <p:spPr>
          <a:xfrm>
            <a:off x="0" y="0"/>
            <a:ext cx="9144000" cy="6858000"/>
          </a:xfrm>
          <a:prstGeom prst="rect">
            <a:avLst/>
          </a:prstGeom>
        </p:spPr>
      </p:pic>
    </p:spTree>
    <p:extLst>
      <p:ext uri="{BB962C8B-B14F-4D97-AF65-F5344CB8AC3E}">
        <p14:creationId xmlns:p14="http://schemas.microsoft.com/office/powerpoint/2010/main" val="2000058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344"/>
          <a:stretch/>
        </p:blipFill>
        <p:spPr>
          <a:xfrm>
            <a:off x="0" y="-99392"/>
            <a:ext cx="9144000" cy="6957392"/>
          </a:xfrm>
          <a:prstGeom prst="rect">
            <a:avLst/>
          </a:prstGeom>
        </p:spPr>
      </p:pic>
    </p:spTree>
    <p:extLst>
      <p:ext uri="{BB962C8B-B14F-4D97-AF65-F5344CB8AC3E}">
        <p14:creationId xmlns:p14="http://schemas.microsoft.com/office/powerpoint/2010/main" val="2070943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2308681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1989669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878120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80304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22"/>
          <a:stretch/>
        </p:blipFill>
        <p:spPr>
          <a:xfrm>
            <a:off x="0" y="0"/>
            <a:ext cx="9144000" cy="6858000"/>
          </a:xfrm>
          <a:prstGeom prst="rect">
            <a:avLst/>
          </a:prstGeom>
        </p:spPr>
      </p:pic>
    </p:spTree>
    <p:extLst>
      <p:ext uri="{BB962C8B-B14F-4D97-AF65-F5344CB8AC3E}">
        <p14:creationId xmlns:p14="http://schemas.microsoft.com/office/powerpoint/2010/main" val="3322704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14"/>
          <a:stretch/>
        </p:blipFill>
        <p:spPr>
          <a:xfrm>
            <a:off x="0" y="0"/>
            <a:ext cx="9144000" cy="6858000"/>
          </a:xfrm>
          <a:prstGeom prst="rect">
            <a:avLst/>
          </a:prstGeom>
        </p:spPr>
      </p:pic>
    </p:spTree>
    <p:extLst>
      <p:ext uri="{BB962C8B-B14F-4D97-AF65-F5344CB8AC3E}">
        <p14:creationId xmlns:p14="http://schemas.microsoft.com/office/powerpoint/2010/main" val="4454062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23755700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20045804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656389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6810317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4068048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7999"/>
          </a:xfrm>
          <a:prstGeom prst="rect">
            <a:avLst/>
          </a:prstGeom>
        </p:spPr>
      </p:pic>
    </p:spTree>
    <p:extLst>
      <p:ext uri="{BB962C8B-B14F-4D97-AF65-F5344CB8AC3E}">
        <p14:creationId xmlns:p14="http://schemas.microsoft.com/office/powerpoint/2010/main" val="2041229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42655719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1642889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14173919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20600871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252520" cy="6858000"/>
          </a:xfrm>
          <a:prstGeom prst="rect">
            <a:avLst/>
          </a:prstGeom>
        </p:spPr>
      </p:pic>
    </p:spTree>
    <p:extLst>
      <p:ext uri="{BB962C8B-B14F-4D97-AF65-F5344CB8AC3E}">
        <p14:creationId xmlns:p14="http://schemas.microsoft.com/office/powerpoint/2010/main" val="975684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2140005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47"/>
          <a:stretch/>
        </p:blipFill>
        <p:spPr>
          <a:xfrm>
            <a:off x="0" y="0"/>
            <a:ext cx="9144000" cy="6858000"/>
          </a:xfrm>
          <a:prstGeom prst="rect">
            <a:avLst/>
          </a:prstGeom>
        </p:spPr>
      </p:pic>
    </p:spTree>
    <p:extLst>
      <p:ext uri="{BB962C8B-B14F-4D97-AF65-F5344CB8AC3E}">
        <p14:creationId xmlns:p14="http://schemas.microsoft.com/office/powerpoint/2010/main" val="16128702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3672"/>
          <a:stretch/>
        </p:blipFill>
        <p:spPr>
          <a:xfrm>
            <a:off x="0" y="-99392"/>
            <a:ext cx="4716016" cy="6957392"/>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b="2975"/>
          <a:stretch/>
        </p:blipFill>
        <p:spPr>
          <a:xfrm>
            <a:off x="4716016" y="0"/>
            <a:ext cx="4427984" cy="6858000"/>
          </a:xfrm>
          <a:prstGeom prst="rect">
            <a:avLst/>
          </a:prstGeom>
        </p:spPr>
      </p:pic>
    </p:spTree>
    <p:extLst>
      <p:ext uri="{BB962C8B-B14F-4D97-AF65-F5344CB8AC3E}">
        <p14:creationId xmlns:p14="http://schemas.microsoft.com/office/powerpoint/2010/main" val="11910259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2" y="0"/>
            <a:ext cx="4876800" cy="36576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20328" b="9771"/>
          <a:stretch/>
        </p:blipFill>
        <p:spPr>
          <a:xfrm>
            <a:off x="23864" y="3356992"/>
            <a:ext cx="4856838" cy="3501008"/>
          </a:xfrm>
          <a:prstGeom prst="rect">
            <a:avLst/>
          </a:prstGeom>
        </p:spPr>
      </p:pic>
      <p:pic>
        <p:nvPicPr>
          <p:cNvPr id="5" name="4 Imagen"/>
          <p:cNvPicPr>
            <a:picLocks noChangeAspect="1"/>
          </p:cNvPicPr>
          <p:nvPr/>
        </p:nvPicPr>
        <p:blipFill rotWithShape="1">
          <a:blip r:embed="rId5">
            <a:extLst>
              <a:ext uri="{28A0092B-C50C-407E-A947-70E740481C1C}">
                <a14:useLocalDpi xmlns:a14="http://schemas.microsoft.com/office/drawing/2010/main" val="0"/>
              </a:ext>
            </a:extLst>
          </a:blip>
          <a:srcRect l="5925" t="7516" r="15420" b="4587"/>
          <a:stretch/>
        </p:blipFill>
        <p:spPr>
          <a:xfrm>
            <a:off x="4880702" y="1"/>
            <a:ext cx="4247691" cy="3356992"/>
          </a:xfrm>
          <a:prstGeom prst="rect">
            <a:avLst/>
          </a:prstGeom>
        </p:spPr>
      </p:pic>
      <p:pic>
        <p:nvPicPr>
          <p:cNvPr id="6" name="5 Imagen"/>
          <p:cNvPicPr>
            <a:picLocks noChangeAspect="1"/>
          </p:cNvPicPr>
          <p:nvPr/>
        </p:nvPicPr>
        <p:blipFill rotWithShape="1">
          <a:blip r:embed="rId6">
            <a:extLst>
              <a:ext uri="{28A0092B-C50C-407E-A947-70E740481C1C}">
                <a14:useLocalDpi xmlns:a14="http://schemas.microsoft.com/office/drawing/2010/main" val="0"/>
              </a:ext>
            </a:extLst>
          </a:blip>
          <a:srcRect l="18942" t="7889" r="12083" b="5418"/>
          <a:stretch/>
        </p:blipFill>
        <p:spPr>
          <a:xfrm>
            <a:off x="4880702" y="3356993"/>
            <a:ext cx="4263298" cy="3501007"/>
          </a:xfrm>
          <a:prstGeom prst="rect">
            <a:avLst/>
          </a:prstGeom>
        </p:spPr>
      </p:pic>
    </p:spTree>
    <p:extLst>
      <p:ext uri="{BB962C8B-B14F-4D97-AF65-F5344CB8AC3E}">
        <p14:creationId xmlns:p14="http://schemas.microsoft.com/office/powerpoint/2010/main" val="14903397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17142325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90" b="5548"/>
          <a:stretch/>
        </p:blipFill>
        <p:spPr>
          <a:xfrm>
            <a:off x="8257" y="-171400"/>
            <a:ext cx="9135743" cy="7029400"/>
          </a:xfrm>
          <a:prstGeom prst="rect">
            <a:avLst/>
          </a:prstGeom>
        </p:spPr>
      </p:pic>
    </p:spTree>
    <p:extLst>
      <p:ext uri="{BB962C8B-B14F-4D97-AF65-F5344CB8AC3E}">
        <p14:creationId xmlns:p14="http://schemas.microsoft.com/office/powerpoint/2010/main" val="29560909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19"/>
          <a:stretch/>
        </p:blipFill>
        <p:spPr>
          <a:xfrm>
            <a:off x="0" y="32538"/>
            <a:ext cx="5838825" cy="6825462"/>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45653" t="8589"/>
          <a:stretch/>
        </p:blipFill>
        <p:spPr>
          <a:xfrm>
            <a:off x="5838825" y="3133164"/>
            <a:ext cx="3312978" cy="3726577"/>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17531"/>
          <a:stretch/>
        </p:blipFill>
        <p:spPr>
          <a:xfrm>
            <a:off x="5838824" y="32538"/>
            <a:ext cx="3333811" cy="3974686"/>
          </a:xfrm>
          <a:prstGeom prst="rect">
            <a:avLst/>
          </a:prstGeom>
        </p:spPr>
      </p:pic>
    </p:spTree>
    <p:extLst>
      <p:ext uri="{BB962C8B-B14F-4D97-AF65-F5344CB8AC3E}">
        <p14:creationId xmlns:p14="http://schemas.microsoft.com/office/powerpoint/2010/main" val="761263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37727382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8059763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93"/>
          <a:stretch/>
        </p:blipFill>
        <p:spPr>
          <a:xfrm>
            <a:off x="0" y="20170"/>
            <a:ext cx="9144000" cy="6837829"/>
          </a:xfrm>
          <a:prstGeom prst="rect">
            <a:avLst/>
          </a:prstGeom>
        </p:spPr>
      </p:pic>
    </p:spTree>
    <p:extLst>
      <p:ext uri="{BB962C8B-B14F-4D97-AF65-F5344CB8AC3E}">
        <p14:creationId xmlns:p14="http://schemas.microsoft.com/office/powerpoint/2010/main" val="22671868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1"/>
            <a:ext cx="9144000" cy="6858000"/>
          </a:xfrm>
          <a:prstGeom prst="rect">
            <a:avLst/>
          </a:prstGeom>
        </p:spPr>
      </p:pic>
    </p:spTree>
    <p:extLst>
      <p:ext uri="{BB962C8B-B14F-4D97-AF65-F5344CB8AC3E}">
        <p14:creationId xmlns:p14="http://schemas.microsoft.com/office/powerpoint/2010/main" val="19310385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60"/>
          <a:stretch/>
        </p:blipFill>
        <p:spPr>
          <a:xfrm>
            <a:off x="0" y="0"/>
            <a:ext cx="9252520" cy="6858000"/>
          </a:xfrm>
          <a:prstGeom prst="rect">
            <a:avLst/>
          </a:prstGeom>
        </p:spPr>
      </p:pic>
    </p:spTree>
    <p:extLst>
      <p:ext uri="{BB962C8B-B14F-4D97-AF65-F5344CB8AC3E}">
        <p14:creationId xmlns:p14="http://schemas.microsoft.com/office/powerpoint/2010/main" val="10389866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386"/>
          <a:stretch/>
        </p:blipFill>
        <p:spPr>
          <a:xfrm>
            <a:off x="0" y="0"/>
            <a:ext cx="9144000" cy="6858000"/>
          </a:xfrm>
          <a:prstGeom prst="rect">
            <a:avLst/>
          </a:prstGeom>
        </p:spPr>
      </p:pic>
    </p:spTree>
    <p:extLst>
      <p:ext uri="{BB962C8B-B14F-4D97-AF65-F5344CB8AC3E}">
        <p14:creationId xmlns:p14="http://schemas.microsoft.com/office/powerpoint/2010/main" val="28050298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Thomasia Alpine Garden</a:t>
            </a:r>
          </a:p>
        </p:txBody>
      </p:sp>
      <p:sp>
        <p:nvSpPr>
          <p:cNvPr id="3" name="2 Marcador de contenido"/>
          <p:cNvSpPr>
            <a:spLocks noGrp="1"/>
          </p:cNvSpPr>
          <p:nvPr>
            <p:ph sz="quarter" idx="1"/>
          </p:nvPr>
        </p:nvSpPr>
        <p:spPr/>
        <p:txBody>
          <a:bodyPr>
            <a:normAutofit lnSpcReduction="10000"/>
          </a:bodyPr>
          <a:lstStyle/>
          <a:p>
            <a:r>
              <a:rPr lang="es-ES" dirty="0"/>
              <a:t>Este genuino jardín alpino se hizo en un momento (1891) al hacer jardines alpinos era popular en Inglaterra - y muchos visitantes ingleses fueron a Suiza en ese momento. </a:t>
            </a:r>
          </a:p>
          <a:p>
            <a:r>
              <a:rPr lang="es-ES" dirty="0"/>
              <a:t>La altitud es de 1.260 m.</a:t>
            </a:r>
          </a:p>
          <a:p>
            <a:r>
              <a:rPr lang="es-ES" dirty="0"/>
              <a:t> La familia Thomas tenía una larga historia de destacados botánicos, se podría argumentar fácilmente que este es el jardín más genuino 'alpino' en el mundo.</a:t>
            </a:r>
          </a:p>
          <a:p>
            <a:r>
              <a:rPr lang="es-ES" dirty="0"/>
              <a:t> La Thomasia jardín está a la cabeza del valle de Nant Pont, junto a la Grand-Muveran, cuya espectacular cara Oeste, a unos 800 metros de altura, se cierne sobre él. </a:t>
            </a:r>
          </a:p>
        </p:txBody>
      </p:sp>
    </p:spTree>
    <p:extLst>
      <p:ext uri="{BB962C8B-B14F-4D97-AF65-F5344CB8AC3E}">
        <p14:creationId xmlns:p14="http://schemas.microsoft.com/office/powerpoint/2010/main" val="36538102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 y="0"/>
            <a:ext cx="9136089" cy="6858000"/>
          </a:xfrm>
          <a:prstGeom prst="rect">
            <a:avLst/>
          </a:prstGeom>
        </p:spPr>
      </p:pic>
    </p:spTree>
    <p:extLst>
      <p:ext uri="{BB962C8B-B14F-4D97-AF65-F5344CB8AC3E}">
        <p14:creationId xmlns:p14="http://schemas.microsoft.com/office/powerpoint/2010/main" val="9463961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1" cy="6858000"/>
          </a:xfrm>
          <a:prstGeom prst="rect">
            <a:avLst/>
          </a:prstGeom>
        </p:spPr>
      </p:pic>
    </p:spTree>
    <p:extLst>
      <p:ext uri="{BB962C8B-B14F-4D97-AF65-F5344CB8AC3E}">
        <p14:creationId xmlns:p14="http://schemas.microsoft.com/office/powerpoint/2010/main" val="31206586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88705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556884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46"/>
            <a:ext cx="9144000" cy="6849308"/>
          </a:xfrm>
          <a:prstGeom prst="rect">
            <a:avLst/>
          </a:prstGeom>
        </p:spPr>
      </p:pic>
    </p:spTree>
    <p:extLst>
      <p:ext uri="{BB962C8B-B14F-4D97-AF65-F5344CB8AC3E}">
        <p14:creationId xmlns:p14="http://schemas.microsoft.com/office/powerpoint/2010/main" val="25692963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56038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5490"/>
          <a:stretch/>
        </p:blipFill>
        <p:spPr>
          <a:xfrm>
            <a:off x="3797" y="0"/>
            <a:ext cx="9136405" cy="6858000"/>
          </a:xfrm>
          <a:prstGeom prst="rect">
            <a:avLst/>
          </a:prstGeom>
        </p:spPr>
      </p:pic>
    </p:spTree>
    <p:extLst>
      <p:ext uri="{BB962C8B-B14F-4D97-AF65-F5344CB8AC3E}">
        <p14:creationId xmlns:p14="http://schemas.microsoft.com/office/powerpoint/2010/main" val="25510939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46" y="0"/>
            <a:ext cx="9213673" cy="6858000"/>
          </a:xfrm>
          <a:prstGeom prst="rect">
            <a:avLst/>
          </a:prstGeom>
        </p:spPr>
      </p:pic>
    </p:spTree>
    <p:extLst>
      <p:ext uri="{BB962C8B-B14F-4D97-AF65-F5344CB8AC3E}">
        <p14:creationId xmlns:p14="http://schemas.microsoft.com/office/powerpoint/2010/main" val="23553753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0"/>
            <a:ext cx="9144000" cy="6855480"/>
          </a:xfrm>
          <a:prstGeom prst="rect">
            <a:avLst/>
          </a:prstGeom>
        </p:spPr>
      </p:pic>
    </p:spTree>
    <p:extLst>
      <p:ext uri="{BB962C8B-B14F-4D97-AF65-F5344CB8AC3E}">
        <p14:creationId xmlns:p14="http://schemas.microsoft.com/office/powerpoint/2010/main" val="17261627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2" y="0"/>
            <a:ext cx="9135836" cy="6858000"/>
          </a:xfrm>
          <a:prstGeom prst="rect">
            <a:avLst/>
          </a:prstGeom>
        </p:spPr>
      </p:pic>
    </p:spTree>
    <p:extLst>
      <p:ext uri="{BB962C8B-B14F-4D97-AF65-F5344CB8AC3E}">
        <p14:creationId xmlns:p14="http://schemas.microsoft.com/office/powerpoint/2010/main" val="4978341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4" y="0"/>
            <a:ext cx="4422830" cy="3868316"/>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984" y="0"/>
            <a:ext cx="4716016" cy="3917667"/>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3768" y="3868316"/>
            <a:ext cx="3960440" cy="2903324"/>
          </a:xfrm>
          <a:prstGeom prst="rect">
            <a:avLst/>
          </a:prstGeom>
        </p:spPr>
      </p:pic>
    </p:spTree>
    <p:extLst>
      <p:ext uri="{BB962C8B-B14F-4D97-AF65-F5344CB8AC3E}">
        <p14:creationId xmlns:p14="http://schemas.microsoft.com/office/powerpoint/2010/main" val="3788442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Zurich University Botanical Gardens.</a:t>
            </a:r>
          </a:p>
        </p:txBody>
      </p:sp>
      <p:sp>
        <p:nvSpPr>
          <p:cNvPr id="3" name="2 Marcador de contenido"/>
          <p:cNvSpPr>
            <a:spLocks noGrp="1"/>
          </p:cNvSpPr>
          <p:nvPr>
            <p:ph sz="quarter" idx="1"/>
          </p:nvPr>
        </p:nvSpPr>
        <p:spPr/>
        <p:txBody>
          <a:bodyPr/>
          <a:lstStyle/>
          <a:p>
            <a:r>
              <a:rPr lang="es-ES" dirty="0"/>
              <a:t>El Jardín Botánico de la Universidad de Zúrich (en alemán: Botanischer Garten der Universität Zürich) es un jardín botánico en el Swiss ciudad de Zurich . Fue inaugurado en 1977 y está situado en Zollikerstrasse en el trimestre Weinegg de la ciudad.</a:t>
            </a:r>
          </a:p>
          <a:p>
            <a:r>
              <a:rPr lang="es-ES" dirty="0"/>
              <a:t>El jardín no debe ser confundido con el antiguo jardín botánico , ubicado en el antiguo bastión zur Katz en el centro de la ciudad , que también es propiedad de la Universidad de Zurich .</a:t>
            </a:r>
          </a:p>
          <a:p>
            <a:endParaRPr lang="es-ES" dirty="0"/>
          </a:p>
        </p:txBody>
      </p:sp>
    </p:spTree>
    <p:extLst>
      <p:ext uri="{BB962C8B-B14F-4D97-AF65-F5344CB8AC3E}">
        <p14:creationId xmlns:p14="http://schemas.microsoft.com/office/powerpoint/2010/main" val="23800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88930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05333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80340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107"/>
            <a:ext cx="9144000" cy="6805893"/>
          </a:xfrm>
          <a:prstGeom prst="rect">
            <a:avLst/>
          </a:prstGeom>
        </p:spPr>
      </p:pic>
    </p:spTree>
    <p:extLst>
      <p:ext uri="{BB962C8B-B14F-4D97-AF65-F5344CB8AC3E}">
        <p14:creationId xmlns:p14="http://schemas.microsoft.com/office/powerpoint/2010/main" val="16989104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52668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27890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94229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28641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60"/>
            <a:ext cx="9144000" cy="6812280"/>
          </a:xfrm>
          <a:prstGeom prst="rect">
            <a:avLst/>
          </a:prstGeom>
        </p:spPr>
      </p:pic>
    </p:spTree>
    <p:extLst>
      <p:ext uri="{BB962C8B-B14F-4D97-AF65-F5344CB8AC3E}">
        <p14:creationId xmlns:p14="http://schemas.microsoft.com/office/powerpoint/2010/main" val="38534958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Chinagarten Zürich.-_Eroeffnung_</a:t>
            </a:r>
          </a:p>
        </p:txBody>
      </p:sp>
      <p:sp>
        <p:nvSpPr>
          <p:cNvPr id="3" name="2 Marcador de contenido"/>
          <p:cNvSpPr>
            <a:spLocks noGrp="1"/>
          </p:cNvSpPr>
          <p:nvPr>
            <p:ph sz="quarter" idx="1"/>
          </p:nvPr>
        </p:nvSpPr>
        <p:spPr/>
        <p:txBody>
          <a:bodyPr/>
          <a:lstStyle/>
          <a:p>
            <a:r>
              <a:rPr lang="es-ES" dirty="0"/>
              <a:t>The China Garden Zurich está situado entre Bellerive Street y Blatterwiese en Zurich cuerno en la margen derecha, en el hermoso lago Zúrich. </a:t>
            </a:r>
          </a:p>
          <a:p>
            <a:r>
              <a:rPr lang="es-ES" dirty="0"/>
              <a:t>El jardín chino es un regalo de la ciudad china hermanada de Kunming a la población de Zurich. </a:t>
            </a:r>
          </a:p>
          <a:p>
            <a:r>
              <a:rPr lang="es-ES" dirty="0"/>
              <a:t>Fue inaugurado en 1994 y es operado hoy por el Green City Zurich. </a:t>
            </a:r>
          </a:p>
          <a:p>
            <a:r>
              <a:rPr lang="es-ES" dirty="0"/>
              <a:t>Pertenece al grupo de los jardines del templo, y se considera uno de los jardines más alto rango fuera de China. </a:t>
            </a:r>
          </a:p>
        </p:txBody>
      </p:sp>
    </p:spTree>
    <p:extLst>
      <p:ext uri="{BB962C8B-B14F-4D97-AF65-F5344CB8AC3E}">
        <p14:creationId xmlns:p14="http://schemas.microsoft.com/office/powerpoint/2010/main" val="29410190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jardín es un examen intensivo de uno de los principales temas de la cultura china, los «Tres amigos en Winter": el pino, el bambú y la cereza de invierno que junto valiente la estación fría. Las inscripciones y pinturas indican la naturaleza de la cultura de Yunnan, en las diversas influencias de diversos mezcla minorías étnicas con la cultura Han tradicional. </a:t>
            </a:r>
          </a:p>
          <a:p>
            <a:r>
              <a:rPr lang="es-ES" dirty="0"/>
              <a:t>El diseño estructural del jardín se basa en tres principios importantes: </a:t>
            </a:r>
          </a:p>
          <a:p>
            <a:r>
              <a:rPr lang="es-ES" dirty="0"/>
              <a:t>la disposición estructural de los objetos (edificios, lagos artificiales y formaciones rocosas). </a:t>
            </a:r>
          </a:p>
          <a:p>
            <a:r>
              <a:rPr lang="es-ES" dirty="0"/>
              <a:t>la distribución de la sala (planos de planta y las paredes), el movimiento en el jardín (caminos y pasajes). </a:t>
            </a:r>
          </a:p>
          <a:p>
            <a:endParaRPr lang="es-ES" dirty="0"/>
          </a:p>
        </p:txBody>
      </p:sp>
    </p:spTree>
    <p:extLst>
      <p:ext uri="{BB962C8B-B14F-4D97-AF65-F5344CB8AC3E}">
        <p14:creationId xmlns:p14="http://schemas.microsoft.com/office/powerpoint/2010/main" val="26710759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643192" cy="6069288"/>
          </a:xfrm>
        </p:spPr>
        <p:txBody>
          <a:bodyPr>
            <a:normAutofit fontScale="92500"/>
          </a:bodyPr>
          <a:lstStyle/>
          <a:p>
            <a:r>
              <a:rPr lang="es-ES" dirty="0"/>
              <a:t>De acuerdo con la geomancia china, la identificación de buenos lugares en el espacio y el paisaje, el China Garden Zurich está situado entre la montaña y el mar. </a:t>
            </a:r>
          </a:p>
          <a:p>
            <a:r>
              <a:rPr lang="es-ES" dirty="0"/>
              <a:t>The China Garden Zurich es el agradecimiento por la asistencia técnica y científica en el desarrollo de la ciudad de agua potable y drenaje Kunming. </a:t>
            </a:r>
          </a:p>
          <a:p>
            <a:r>
              <a:rPr lang="es-ES" dirty="0"/>
              <a:t>El suministro de agua de Zurich en 1993, permite la celebración de su 125 aniversario de la construcción del jardín. </a:t>
            </a:r>
          </a:p>
          <a:p>
            <a:r>
              <a:rPr lang="es-ES" dirty="0"/>
              <a:t>El jardín fue (ahora Green City Zurich) construido a partir de mayo a octubre en 1993 bajo el liderazgo del ex Departamento de Parques de la ciudad de Zurich, a expertos de jardín y artesanos de Kunming y Zurich. La inauguración oficial tuvo lugar en la primavera de 1994 en presencia del entonces alcalde de Kunming y el alcalde Josef Estermann. </a:t>
            </a:r>
          </a:p>
        </p:txBody>
      </p:sp>
    </p:spTree>
    <p:extLst>
      <p:ext uri="{BB962C8B-B14F-4D97-AF65-F5344CB8AC3E}">
        <p14:creationId xmlns:p14="http://schemas.microsoft.com/office/powerpoint/2010/main" val="13339811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11350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6711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7" y="5029199"/>
            <a:ext cx="1171575" cy="1828800"/>
          </a:xfrm>
          <a:prstGeom prst="rect">
            <a:avLst/>
          </a:prstGeom>
        </p:spPr>
      </p:pic>
    </p:spTree>
    <p:extLst>
      <p:ext uri="{BB962C8B-B14F-4D97-AF65-F5344CB8AC3E}">
        <p14:creationId xmlns:p14="http://schemas.microsoft.com/office/powerpoint/2010/main" val="33287452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8304" y="5029200"/>
            <a:ext cx="1171575" cy="1828800"/>
          </a:xfrm>
          <a:prstGeom prst="rect">
            <a:avLst/>
          </a:prstGeom>
        </p:spPr>
      </p:pic>
    </p:spTree>
    <p:extLst>
      <p:ext uri="{BB962C8B-B14F-4D97-AF65-F5344CB8AC3E}">
        <p14:creationId xmlns:p14="http://schemas.microsoft.com/office/powerpoint/2010/main" val="2370318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35918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26954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28938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751900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78556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6" y="0"/>
            <a:ext cx="5214537" cy="335699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88" y="3454400"/>
            <a:ext cx="6055360" cy="34036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0033" y="0"/>
            <a:ext cx="3893967" cy="3356991"/>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11344" y="3454400"/>
            <a:ext cx="3032656" cy="3403600"/>
          </a:xfrm>
          <a:prstGeom prst="rect">
            <a:avLst/>
          </a:prstGeom>
        </p:spPr>
      </p:pic>
    </p:spTree>
    <p:extLst>
      <p:ext uri="{BB962C8B-B14F-4D97-AF65-F5344CB8AC3E}">
        <p14:creationId xmlns:p14="http://schemas.microsoft.com/office/powerpoint/2010/main" val="2049909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608"/>
          <a:stretch/>
        </p:blipFill>
        <p:spPr>
          <a:xfrm>
            <a:off x="-108520" y="0"/>
            <a:ext cx="9252520" cy="6858000"/>
          </a:xfrm>
          <a:prstGeom prst="rect">
            <a:avLst/>
          </a:prstGeom>
        </p:spPr>
      </p:pic>
    </p:spTree>
    <p:extLst>
      <p:ext uri="{BB962C8B-B14F-4D97-AF65-F5344CB8AC3E}">
        <p14:creationId xmlns:p14="http://schemas.microsoft.com/office/powerpoint/2010/main" val="18668511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6336" y="5029199"/>
            <a:ext cx="1171575" cy="1828800"/>
          </a:xfrm>
          <a:prstGeom prst="rect">
            <a:avLst/>
          </a:prstGeom>
        </p:spPr>
      </p:pic>
    </p:spTree>
    <p:extLst>
      <p:ext uri="{BB962C8B-B14F-4D97-AF65-F5344CB8AC3E}">
        <p14:creationId xmlns:p14="http://schemas.microsoft.com/office/powerpoint/2010/main" val="22628216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17033"/>
            <a:ext cx="4499992" cy="314096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64502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645024"/>
            <a:ext cx="4571999" cy="3212975"/>
          </a:xfrm>
          <a:prstGeom prst="rect">
            <a:avLst/>
          </a:prstGeom>
        </p:spPr>
      </p:pic>
    </p:spTree>
    <p:extLst>
      <p:ext uri="{BB962C8B-B14F-4D97-AF65-F5344CB8AC3E}">
        <p14:creationId xmlns:p14="http://schemas.microsoft.com/office/powerpoint/2010/main" val="238408209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20473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309138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501684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95358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82954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2595" t="3436" r="2595" b="4246"/>
          <a:stretch/>
        </p:blipFill>
        <p:spPr>
          <a:xfrm>
            <a:off x="0" y="0"/>
            <a:ext cx="9144000" cy="6858000"/>
          </a:xfrm>
          <a:prstGeom prst="rect">
            <a:avLst/>
          </a:prstGeom>
        </p:spPr>
      </p:pic>
    </p:spTree>
    <p:extLst>
      <p:ext uri="{BB962C8B-B14F-4D97-AF65-F5344CB8AC3E}">
        <p14:creationId xmlns:p14="http://schemas.microsoft.com/office/powerpoint/2010/main" val="6692459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6" y="5029200"/>
            <a:ext cx="1171575" cy="1828800"/>
          </a:xfrm>
          <a:prstGeom prst="rect">
            <a:avLst/>
          </a:prstGeom>
        </p:spPr>
      </p:pic>
    </p:spTree>
    <p:extLst>
      <p:ext uri="{BB962C8B-B14F-4D97-AF65-F5344CB8AC3E}">
        <p14:creationId xmlns:p14="http://schemas.microsoft.com/office/powerpoint/2010/main" val="23578573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4695781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252520" cy="7101408"/>
          </a:xfrm>
          <a:prstGeom prst="rect">
            <a:avLst/>
          </a:prstGeom>
        </p:spPr>
      </p:pic>
    </p:spTree>
    <p:extLst>
      <p:ext uri="{BB962C8B-B14F-4D97-AF65-F5344CB8AC3E}">
        <p14:creationId xmlns:p14="http://schemas.microsoft.com/office/powerpoint/2010/main" val="96535624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86295154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8591004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5004048" cy="364669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17032"/>
            <a:ext cx="5004048" cy="31409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6056" y="3573016"/>
            <a:ext cx="4067944"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76056" y="0"/>
            <a:ext cx="4067944" cy="3573016"/>
          </a:xfrm>
          <a:prstGeom prst="rect">
            <a:avLst/>
          </a:prstGeom>
        </p:spPr>
      </p:pic>
    </p:spTree>
    <p:extLst>
      <p:ext uri="{BB962C8B-B14F-4D97-AF65-F5344CB8AC3E}">
        <p14:creationId xmlns:p14="http://schemas.microsoft.com/office/powerpoint/2010/main" val="399189966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28383515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4312"/>
            <a:ext cx="9144000" cy="6429375"/>
          </a:xfrm>
          <a:prstGeom prst="rect">
            <a:avLst/>
          </a:prstGeom>
        </p:spPr>
      </p:pic>
    </p:spTree>
    <p:extLst>
      <p:ext uri="{BB962C8B-B14F-4D97-AF65-F5344CB8AC3E}">
        <p14:creationId xmlns:p14="http://schemas.microsoft.com/office/powerpoint/2010/main" val="314084236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03795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480759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4312"/>
            <a:ext cx="9144000" cy="6643688"/>
          </a:xfrm>
          <a:prstGeom prst="rect">
            <a:avLst/>
          </a:prstGeom>
        </p:spPr>
      </p:pic>
    </p:spTree>
    <p:extLst>
      <p:ext uri="{BB962C8B-B14F-4D97-AF65-F5344CB8AC3E}">
        <p14:creationId xmlns:p14="http://schemas.microsoft.com/office/powerpoint/2010/main" val="297027445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84313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038261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68794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79752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85796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4312"/>
            <a:ext cx="9144000" cy="6643688"/>
          </a:xfrm>
          <a:prstGeom prst="rect">
            <a:avLst/>
          </a:prstGeom>
        </p:spPr>
      </p:pic>
    </p:spTree>
    <p:extLst>
      <p:ext uri="{BB962C8B-B14F-4D97-AF65-F5344CB8AC3E}">
        <p14:creationId xmlns:p14="http://schemas.microsoft.com/office/powerpoint/2010/main" val="23478735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540070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8989840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57156203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880906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409126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1" b="4902"/>
          <a:stretch/>
        </p:blipFill>
        <p:spPr>
          <a:xfrm>
            <a:off x="-1" y="0"/>
            <a:ext cx="9278471" cy="6858000"/>
          </a:xfrm>
          <a:prstGeom prst="rect">
            <a:avLst/>
          </a:prstGeom>
        </p:spPr>
      </p:pic>
    </p:spTree>
    <p:extLst>
      <p:ext uri="{BB962C8B-B14F-4D97-AF65-F5344CB8AC3E}">
        <p14:creationId xmlns:p14="http://schemas.microsoft.com/office/powerpoint/2010/main" val="31483290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7711929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957583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Botanique Lausanne.</a:t>
            </a:r>
            <a:br>
              <a:rPr lang="es-ES" dirty="0"/>
            </a:br>
            <a:endParaRPr lang="es-ES" dirty="0"/>
          </a:p>
        </p:txBody>
      </p:sp>
      <p:sp>
        <p:nvSpPr>
          <p:cNvPr id="3" name="2 Marcador de contenido"/>
          <p:cNvSpPr>
            <a:spLocks noGrp="1"/>
          </p:cNvSpPr>
          <p:nvPr>
            <p:ph sz="quarter" idx="1"/>
          </p:nvPr>
        </p:nvSpPr>
        <p:spPr/>
        <p:txBody>
          <a:bodyPr/>
          <a:lstStyle/>
          <a:p>
            <a:r>
              <a:rPr lang="es-ES" dirty="0"/>
              <a:t>Museo Botánico y Jardines Cantonal es un conjunto de Vaud en Suiza , incluyendo el museo y el jardín botánico de Lausana , así como el jardín alpino Thomasia, cerca de la localidad de Bex . </a:t>
            </a:r>
          </a:p>
          <a:p>
            <a:r>
              <a:rPr lang="es-ES" dirty="0"/>
              <a:t>El jardín cuenta con cerca de 6.000 plantas de Lausanne repartidas entre un jardín medicinal creado originalmente para estudiantes de farmacia, invernaderos y alpinium con la flora de montaña . </a:t>
            </a:r>
          </a:p>
        </p:txBody>
      </p:sp>
    </p:spTree>
    <p:extLst>
      <p:ext uri="{BB962C8B-B14F-4D97-AF65-F5344CB8AC3E}">
        <p14:creationId xmlns:p14="http://schemas.microsoft.com/office/powerpoint/2010/main" val="383179948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464181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18182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929859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9364713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1" b="18040"/>
          <a:stretch/>
        </p:blipFill>
        <p:spPr>
          <a:xfrm>
            <a:off x="-1" y="0"/>
            <a:ext cx="9278471" cy="6858000"/>
          </a:xfrm>
          <a:prstGeom prst="rect">
            <a:avLst/>
          </a:prstGeom>
        </p:spPr>
      </p:pic>
    </p:spTree>
    <p:extLst>
      <p:ext uri="{BB962C8B-B14F-4D97-AF65-F5344CB8AC3E}">
        <p14:creationId xmlns:p14="http://schemas.microsoft.com/office/powerpoint/2010/main" val="174145505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11961"/>
          <a:stretch/>
        </p:blipFill>
        <p:spPr>
          <a:xfrm>
            <a:off x="0" y="0"/>
            <a:ext cx="4788024" cy="6858000"/>
          </a:xfrm>
          <a:prstGeom prst="rect">
            <a:avLst/>
          </a:prstGeom>
        </p:spPr>
      </p:pic>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l="-1" r="-440" b="13245"/>
          <a:stretch/>
        </p:blipFill>
        <p:spPr>
          <a:xfrm>
            <a:off x="4499991" y="34280"/>
            <a:ext cx="4644009" cy="6995120"/>
          </a:xfrm>
          <a:prstGeom prst="rect">
            <a:avLst/>
          </a:prstGeom>
        </p:spPr>
      </p:pic>
    </p:spTree>
    <p:extLst>
      <p:ext uri="{BB962C8B-B14F-4D97-AF65-F5344CB8AC3E}">
        <p14:creationId xmlns:p14="http://schemas.microsoft.com/office/powerpoint/2010/main" val="141784844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594518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283968"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0"/>
            <a:ext cx="4860031"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283968" cy="3212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3968" y="3645024"/>
            <a:ext cx="4860031" cy="3212976"/>
          </a:xfrm>
          <a:prstGeom prst="rect">
            <a:avLst/>
          </a:prstGeom>
        </p:spPr>
      </p:pic>
    </p:spTree>
    <p:extLst>
      <p:ext uri="{BB962C8B-B14F-4D97-AF65-F5344CB8AC3E}">
        <p14:creationId xmlns:p14="http://schemas.microsoft.com/office/powerpoint/2010/main" val="2912325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363</TotalTime>
  <Words>1564</Words>
  <Application>Microsoft Office PowerPoint</Application>
  <PresentationFormat>Presentación en pantalla (4:3)</PresentationFormat>
  <Paragraphs>268</Paragraphs>
  <Slides>131</Slides>
  <Notes>116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131</vt:i4>
      </vt:variant>
    </vt:vector>
  </HeadingPairs>
  <TitlesOfParts>
    <vt:vector size="136" baseType="lpstr">
      <vt:lpstr>Calibri</vt:lpstr>
      <vt:lpstr>Century Schoolbook</vt:lpstr>
      <vt:lpstr>Wingdings</vt:lpstr>
      <vt:lpstr>Wingdings 2</vt:lpstr>
      <vt:lpstr>Default Theme</vt:lpstr>
      <vt:lpstr>EUROPA.-LA VUELTA AL MUNDO EN 885 JARDINES. SUIZA.-Jardin Botanico Alpino La Jaysinia.-La Thomasia Alpine Garden.-Zurich University Botanical Gardens.-Chinagarten Zürich.-Jardin Botanique Lausanne</vt:lpstr>
      <vt:lpstr>Jardin Botánico Alpino La Jaysinia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Thomasia Alpine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Zurich University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Chinagarten Zürich.-_Eroeffnung_</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Botanique Lausanne.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25</cp:revision>
  <dcterms:created xsi:type="dcterms:W3CDTF">2013-08-24T06:13:10Z</dcterms:created>
  <dcterms:modified xsi:type="dcterms:W3CDTF">2018-03-08T08:32:50Z</dcterms:modified>
</cp:coreProperties>
</file>