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60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2448272"/>
          </a:xfrm>
        </p:spPr>
        <p:txBody>
          <a:bodyPr>
            <a:noAutofit/>
          </a:bodyPr>
          <a:lstStyle/>
          <a:p>
            <a:r>
              <a:rPr lang="es-ES" sz="3200" dirty="0"/>
              <a:t>EUROPA.-LA VUELTA AL MUNDO EN 885 JARDINES.-SUR DE HOLANDA.-G</a:t>
            </a:r>
          </a:p>
        </p:txBody>
      </p:sp>
      <p:sp>
        <p:nvSpPr>
          <p:cNvPr id="3" name="2 Subtítulo"/>
          <p:cNvSpPr>
            <a:spLocks noGrp="1"/>
          </p:cNvSpPr>
          <p:nvPr>
            <p:ph type="subTitle" idx="1"/>
          </p:nvPr>
        </p:nvSpPr>
        <p:spPr>
          <a:xfrm>
            <a:off x="4067944" y="4581128"/>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Tuin aan de Peel.-</a:t>
            </a:r>
          </a:p>
        </p:txBody>
      </p:sp>
      <p:sp>
        <p:nvSpPr>
          <p:cNvPr id="3" name="2 Marcador de contenido"/>
          <p:cNvSpPr>
            <a:spLocks noGrp="1"/>
          </p:cNvSpPr>
          <p:nvPr>
            <p:ph sz="quarter" idx="1"/>
          </p:nvPr>
        </p:nvSpPr>
        <p:spPr/>
        <p:txBody>
          <a:bodyPr>
            <a:normAutofit/>
          </a:bodyPr>
          <a:lstStyle/>
          <a:p>
            <a:r>
              <a:rPr lang="es-ES" dirty="0"/>
              <a:t>El jardín de Willy y Jan Alkema se encuentra en el borde de una pequeña aldea en la parte este de la provincia de Brabant Noord. </a:t>
            </a:r>
          </a:p>
          <a:p>
            <a:r>
              <a:rPr lang="es-ES" dirty="0"/>
              <a:t>Ellos viven aquí desde 1977, pero el inicio de la presente jardín desde alrededor de 1,5 hectáreas fue en el año 2000. </a:t>
            </a:r>
          </a:p>
          <a:p>
            <a:r>
              <a:rPr lang="es-ES" dirty="0"/>
              <a:t>Junto con un arquitecto paisajista  fueron creadas varias esferas. </a:t>
            </a:r>
          </a:p>
          <a:p>
            <a:r>
              <a:rPr lang="es-ES" dirty="0"/>
              <a:t>Estas esferas no deben competir entre sí. </a:t>
            </a:r>
          </a:p>
          <a:p>
            <a:r>
              <a:rPr lang="es-ES" dirty="0"/>
              <a:t>Desde un mirador del jardín. Tampoco debe pasarse por alto. </a:t>
            </a:r>
          </a:p>
        </p:txBody>
      </p:sp>
    </p:spTree>
    <p:extLst>
      <p:ext uri="{BB962C8B-B14F-4D97-AF65-F5344CB8AC3E}">
        <p14:creationId xmlns:p14="http://schemas.microsoft.com/office/powerpoint/2010/main" val="3357524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969968" cy="5687144"/>
          </a:xfrm>
        </p:spPr>
        <p:txBody>
          <a:bodyPr>
            <a:normAutofit/>
          </a:bodyPr>
          <a:lstStyle/>
          <a:p>
            <a:r>
              <a:rPr lang="es-ES" dirty="0"/>
              <a:t>El resultado es un paisaje del jardín con un estanque, un jardín con una pequeña relación con el jardín de la Alhambra, un jardín japonés, un jardín perenne, un jardín de mariposas, una huerta, un gallinero grande y un estanque con patos. </a:t>
            </a:r>
          </a:p>
          <a:p>
            <a:r>
              <a:rPr lang="es-ES" dirty="0"/>
              <a:t>Los propietarios tienen una predilección por el agua. </a:t>
            </a:r>
          </a:p>
          <a:p>
            <a:r>
              <a:rPr lang="es-ES" dirty="0"/>
              <a:t>También hay una gran variación en los árboles y arbustos. </a:t>
            </a:r>
          </a:p>
          <a:p>
            <a:r>
              <a:rPr lang="es-ES" dirty="0"/>
              <a:t>Es necesario echar un vistazo y explorar más en este jardín. </a:t>
            </a:r>
          </a:p>
          <a:p>
            <a:r>
              <a:rPr lang="es-ES" dirty="0"/>
              <a:t>El jardín se puede visitar con cita previa por grupos. (Mínimo 10 personas).</a:t>
            </a:r>
          </a:p>
          <a:p>
            <a:endParaRPr lang="es-ES" dirty="0"/>
          </a:p>
        </p:txBody>
      </p:sp>
    </p:spTree>
    <p:extLst>
      <p:ext uri="{BB962C8B-B14F-4D97-AF65-F5344CB8AC3E}">
        <p14:creationId xmlns:p14="http://schemas.microsoft.com/office/powerpoint/2010/main" val="3621297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995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800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604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7605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0"/>
            <a:ext cx="4067944" cy="6858000"/>
          </a:xfrm>
          <a:prstGeom prst="rect">
            <a:avLst/>
          </a:prstGeom>
        </p:spPr>
      </p:pic>
    </p:spTree>
    <p:extLst>
      <p:ext uri="{BB962C8B-B14F-4D97-AF65-F5344CB8AC3E}">
        <p14:creationId xmlns:p14="http://schemas.microsoft.com/office/powerpoint/2010/main" val="216069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911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01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22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170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28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15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67736"/>
          </a:xfrm>
          <a:prstGeom prst="rect">
            <a:avLst/>
          </a:prstGeom>
        </p:spPr>
      </p:pic>
    </p:spTree>
    <p:extLst>
      <p:ext uri="{BB962C8B-B14F-4D97-AF65-F5344CB8AC3E}">
        <p14:creationId xmlns:p14="http://schemas.microsoft.com/office/powerpoint/2010/main" val="2759029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9989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97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75100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12812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462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 y="0"/>
            <a:ext cx="9144000" cy="6812995"/>
          </a:xfrm>
          <a:prstGeom prst="rect">
            <a:avLst/>
          </a:prstGeom>
        </p:spPr>
      </p:pic>
    </p:spTree>
    <p:extLst>
      <p:ext uri="{BB962C8B-B14F-4D97-AF65-F5344CB8AC3E}">
        <p14:creationId xmlns:p14="http://schemas.microsoft.com/office/powerpoint/2010/main" val="2165640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694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6492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322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357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2471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832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5100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762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3264"/>
          </a:xfrm>
          <a:prstGeom prst="rect">
            <a:avLst/>
          </a:prstGeom>
        </p:spPr>
      </p:pic>
    </p:spTree>
    <p:extLst>
      <p:ext uri="{BB962C8B-B14F-4D97-AF65-F5344CB8AC3E}">
        <p14:creationId xmlns:p14="http://schemas.microsoft.com/office/powerpoint/2010/main" val="956787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Tuin aan het Boord.</a:t>
            </a:r>
          </a:p>
        </p:txBody>
      </p:sp>
      <p:sp>
        <p:nvSpPr>
          <p:cNvPr id="3" name="2 Marcador de contenido"/>
          <p:cNvSpPr>
            <a:spLocks noGrp="1"/>
          </p:cNvSpPr>
          <p:nvPr>
            <p:ph sz="quarter" idx="1"/>
          </p:nvPr>
        </p:nvSpPr>
        <p:spPr/>
        <p:txBody>
          <a:bodyPr>
            <a:normAutofit/>
          </a:bodyPr>
          <a:lstStyle/>
          <a:p>
            <a:r>
              <a:rPr lang="es-ES" dirty="0"/>
              <a:t>Este jardín en Nuenen se encuentra detrás de una masía restaurada . </a:t>
            </a:r>
          </a:p>
          <a:p>
            <a:r>
              <a:rPr lang="es-ES" dirty="0"/>
              <a:t>La construcción del jardín se inició en 1995 y se ha mejorado y se extiende de manera continua. </a:t>
            </a:r>
          </a:p>
          <a:p>
            <a:r>
              <a:rPr lang="es-ES" dirty="0"/>
              <a:t>Hoy el jardín consta de 7000 m2, incluyendo un jardín japonés , un jardín de vivaces, un jardín junto a la casa, un jardín formal y un jardín mediterráneo recientemente desarrollado. </a:t>
            </a:r>
          </a:p>
          <a:p>
            <a:r>
              <a:rPr lang="es-ES" dirty="0"/>
              <a:t>Ideas originales y un buen mantenimiento han proporcionado un jardín completo muy agradable,.</a:t>
            </a:r>
          </a:p>
        </p:txBody>
      </p:sp>
    </p:spTree>
    <p:extLst>
      <p:ext uri="{BB962C8B-B14F-4D97-AF65-F5344CB8AC3E}">
        <p14:creationId xmlns:p14="http://schemas.microsoft.com/office/powerpoint/2010/main" val="1706368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9743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385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5582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3267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1114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801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825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8817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3068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226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30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9111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588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283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351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442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945621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61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7047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436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240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2759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9477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591915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78"/>
            <a:ext cx="4716016" cy="6856421"/>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577"/>
            <a:ext cx="4427984" cy="6856421"/>
          </a:xfrm>
          <a:prstGeom prst="rect">
            <a:avLst/>
          </a:prstGeom>
        </p:spPr>
      </p:pic>
    </p:spTree>
    <p:extLst>
      <p:ext uri="{BB962C8B-B14F-4D97-AF65-F5344CB8AC3E}">
        <p14:creationId xmlns:p14="http://schemas.microsoft.com/office/powerpoint/2010/main" val="1670633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4090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623800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Tuin in het Bos</a:t>
            </a:r>
          </a:p>
        </p:txBody>
      </p:sp>
      <p:sp>
        <p:nvSpPr>
          <p:cNvPr id="3" name="2 Marcador de contenido"/>
          <p:cNvSpPr>
            <a:spLocks noGrp="1"/>
          </p:cNvSpPr>
          <p:nvPr>
            <p:ph sz="quarter" idx="1"/>
          </p:nvPr>
        </p:nvSpPr>
        <p:spPr/>
        <p:txBody>
          <a:bodyPr>
            <a:normAutofit/>
          </a:bodyPr>
          <a:lstStyle/>
          <a:p>
            <a:r>
              <a:rPr lang="es-ES" dirty="0"/>
              <a:t>Los hermanos  Hannie y Wim han creado un hermoso jardín de casi 1 hectárea con varios estanques. </a:t>
            </a:r>
          </a:p>
          <a:p>
            <a:r>
              <a:rPr lang="es-ES" dirty="0"/>
              <a:t>La parcela está situada en una zona boscosa. </a:t>
            </a:r>
          </a:p>
          <a:p>
            <a:r>
              <a:rPr lang="es-ES" dirty="0"/>
              <a:t>El jardín y el bosque parecen estar fusionados. </a:t>
            </a:r>
          </a:p>
          <a:p>
            <a:r>
              <a:rPr lang="es-ES" dirty="0"/>
              <a:t>El diseño del jardín y su construcción se realiza por ellos mismos. </a:t>
            </a:r>
          </a:p>
          <a:p>
            <a:r>
              <a:rPr lang="es-ES" dirty="0"/>
              <a:t>Poco a poco, un bosque de pinos se transformó en un jardín. </a:t>
            </a:r>
          </a:p>
          <a:p>
            <a:r>
              <a:rPr lang="es-ES" dirty="0"/>
              <a:t>En el centro hay un estanque con formas lúdicas. </a:t>
            </a:r>
          </a:p>
        </p:txBody>
      </p:sp>
    </p:spTree>
    <p:extLst>
      <p:ext uri="{BB962C8B-B14F-4D97-AF65-F5344CB8AC3E}">
        <p14:creationId xmlns:p14="http://schemas.microsoft.com/office/powerpoint/2010/main" val="14178716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111080"/>
          </a:xfrm>
        </p:spPr>
        <p:txBody>
          <a:bodyPr/>
          <a:lstStyle/>
          <a:p>
            <a:r>
              <a:rPr lang="es-ES" dirty="0"/>
              <a:t>No hay líneas rectas que vemos, sino un formato lúdico con rincones agradables. </a:t>
            </a:r>
          </a:p>
          <a:p>
            <a:r>
              <a:rPr lang="es-ES" dirty="0"/>
              <a:t>Borduras herbáceas,  se buscan en vano. </a:t>
            </a:r>
          </a:p>
          <a:p>
            <a:r>
              <a:rPr lang="es-ES" dirty="0"/>
              <a:t>El jardín exuda calma el año completo, el jardín vale la pena una visita. </a:t>
            </a:r>
          </a:p>
          <a:p>
            <a:r>
              <a:rPr lang="es-ES" dirty="0"/>
              <a:t>Se ve muy bien,  esta muy bien construido. </a:t>
            </a:r>
          </a:p>
          <a:p>
            <a:endParaRPr lang="es-ES" dirty="0"/>
          </a:p>
          <a:p>
            <a:endParaRPr lang="es-ES" dirty="0"/>
          </a:p>
        </p:txBody>
      </p:sp>
    </p:spTree>
    <p:extLst>
      <p:ext uri="{BB962C8B-B14F-4D97-AF65-F5344CB8AC3E}">
        <p14:creationId xmlns:p14="http://schemas.microsoft.com/office/powerpoint/2010/main" val="2184061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434115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05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9523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6696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858000"/>
          </a:xfrm>
          <a:prstGeom prst="rect">
            <a:avLst/>
          </a:prstGeom>
        </p:spPr>
      </p:pic>
    </p:spTree>
    <p:extLst>
      <p:ext uri="{BB962C8B-B14F-4D97-AF65-F5344CB8AC3E}">
        <p14:creationId xmlns:p14="http://schemas.microsoft.com/office/powerpoint/2010/main" val="29242758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348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4131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1260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7029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181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0986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47664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4737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4279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365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214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1677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3654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40317263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86901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11750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3651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3004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276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8053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3167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0174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6" y="0"/>
            <a:ext cx="9130553" cy="6925235"/>
          </a:xfrm>
          <a:prstGeom prst="rect">
            <a:avLst/>
          </a:prstGeom>
        </p:spPr>
      </p:pic>
    </p:spTree>
    <p:extLst>
      <p:ext uri="{BB962C8B-B14F-4D97-AF65-F5344CB8AC3E}">
        <p14:creationId xmlns:p14="http://schemas.microsoft.com/office/powerpoint/2010/main" val="19563042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2665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20809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3320017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6405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9168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5107316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7199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4893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0460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7198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4376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3781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3616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3308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Tuin Meulenwiel</a:t>
            </a:r>
          </a:p>
        </p:txBody>
      </p:sp>
      <p:sp>
        <p:nvSpPr>
          <p:cNvPr id="3" name="2 Marcador de contenido"/>
          <p:cNvSpPr>
            <a:spLocks noGrp="1"/>
          </p:cNvSpPr>
          <p:nvPr>
            <p:ph sz="quarter" idx="1"/>
          </p:nvPr>
        </p:nvSpPr>
        <p:spPr>
          <a:xfrm>
            <a:off x="914400" y="1447800"/>
            <a:ext cx="6969968" cy="5005536"/>
          </a:xfrm>
        </p:spPr>
        <p:txBody>
          <a:bodyPr>
            <a:normAutofit/>
          </a:bodyPr>
          <a:lstStyle/>
          <a:p>
            <a:r>
              <a:rPr lang="es-ES" dirty="0"/>
              <a:t>El jardín cuenta con casi 4.000 m2 con varios estanques, cada uno con su propio carácter. </a:t>
            </a:r>
          </a:p>
          <a:p>
            <a:r>
              <a:rPr lang="es-ES" dirty="0"/>
              <a:t>Una gran variación de las plantas perennes y arbustos disponibles. </a:t>
            </a:r>
          </a:p>
          <a:p>
            <a:r>
              <a:rPr lang="es-ES" dirty="0"/>
              <a:t>Al principio, el jardín tenía un gran estanque rodeado de agua con plantas. </a:t>
            </a:r>
          </a:p>
          <a:p>
            <a:r>
              <a:rPr lang="es-ES" dirty="0"/>
              <a:t>Más tarde, un nuevo jardín grande se añadió con una gran colección de arbustos y plantas perennes. </a:t>
            </a:r>
          </a:p>
          <a:p>
            <a:r>
              <a:rPr lang="es-ES" dirty="0"/>
              <a:t>En el año 2007 una pared de ladrillo con coloridas plantas se añadió con una longitud de 30 metros. </a:t>
            </a:r>
          </a:p>
          <a:p>
            <a:endParaRPr lang="es-ES" dirty="0"/>
          </a:p>
        </p:txBody>
      </p:sp>
    </p:spTree>
    <p:extLst>
      <p:ext uri="{BB962C8B-B14F-4D97-AF65-F5344CB8AC3E}">
        <p14:creationId xmlns:p14="http://schemas.microsoft.com/office/powerpoint/2010/main" val="17693933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0956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9667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3585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6" y="0"/>
            <a:ext cx="9130553" cy="6858000"/>
          </a:xfrm>
          <a:prstGeom prst="rect">
            <a:avLst/>
          </a:prstGeom>
        </p:spPr>
      </p:pic>
    </p:spTree>
    <p:extLst>
      <p:ext uri="{BB962C8B-B14F-4D97-AF65-F5344CB8AC3E}">
        <p14:creationId xmlns:p14="http://schemas.microsoft.com/office/powerpoint/2010/main" val="10042937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10588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4455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926784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00296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9809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7636802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1834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80764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51113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0604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23649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5448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Tuinen in Demen.</a:t>
            </a:r>
          </a:p>
        </p:txBody>
      </p:sp>
      <p:sp>
        <p:nvSpPr>
          <p:cNvPr id="3" name="2 Marcador de contenido"/>
          <p:cNvSpPr>
            <a:spLocks noGrp="1"/>
          </p:cNvSpPr>
          <p:nvPr>
            <p:ph sz="quarter" idx="1"/>
          </p:nvPr>
        </p:nvSpPr>
        <p:spPr/>
        <p:txBody>
          <a:bodyPr>
            <a:normAutofit/>
          </a:bodyPr>
          <a:lstStyle/>
          <a:p>
            <a:r>
              <a:rPr lang="es-ES" dirty="0"/>
              <a:t>Fridtjof Bremer y Martje van den Bosch comenzaron con su jardín en el año 1990. </a:t>
            </a:r>
          </a:p>
          <a:p>
            <a:r>
              <a:rPr lang="es-ES" dirty="0"/>
              <a:t>El primer jardín por primera vez detrás de la finca, más tarde otros jardines fueron creados. </a:t>
            </a:r>
          </a:p>
          <a:p>
            <a:r>
              <a:rPr lang="es-ES" dirty="0"/>
              <a:t>En 2002, un pastizal próximo a la finca fue comprado y se amplia con más jardines. </a:t>
            </a:r>
          </a:p>
          <a:p>
            <a:r>
              <a:rPr lang="es-ES" dirty="0"/>
              <a:t>La superficie total es de más de 4 hectáreas. </a:t>
            </a:r>
          </a:p>
          <a:p>
            <a:r>
              <a:rPr lang="es-ES" dirty="0"/>
              <a:t>Una parte de ella es un huerto con miles de bulbos en primavera. </a:t>
            </a:r>
          </a:p>
          <a:p>
            <a:r>
              <a:rPr lang="es-ES" dirty="0"/>
              <a:t>Mayormente los jardines están todavía en desarrollo. </a:t>
            </a:r>
          </a:p>
        </p:txBody>
      </p:sp>
    </p:spTree>
    <p:extLst>
      <p:ext uri="{BB962C8B-B14F-4D97-AF65-F5344CB8AC3E}">
        <p14:creationId xmlns:p14="http://schemas.microsoft.com/office/powerpoint/2010/main" val="39540178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041976" cy="4895056"/>
          </a:xfrm>
        </p:spPr>
        <p:txBody>
          <a:bodyPr/>
          <a:lstStyle/>
          <a:p>
            <a:r>
              <a:rPr lang="es-ES" dirty="0"/>
              <a:t>Varios jardines de rosas en color. Rosebows son espectaculares. </a:t>
            </a:r>
          </a:p>
          <a:p>
            <a:r>
              <a:rPr lang="es-ES" dirty="0"/>
              <a:t>Interesante es un césped de sauces con hortensias, un jardín de invierno, un huerto en un jardín de color blanco redondo, rodeada de tejos. </a:t>
            </a:r>
          </a:p>
          <a:p>
            <a:r>
              <a:rPr lang="es-ES" dirty="0"/>
              <a:t>Un camino sinuoso en ambos lugares con 130 tipos diferentes de Hemerocallis  nos conduce a través de un pastizal a un estanque natural. </a:t>
            </a:r>
          </a:p>
          <a:p>
            <a:r>
              <a:rPr lang="es-ES" dirty="0"/>
              <a:t>La casa de té es cómoda con bella vista a los jardines. </a:t>
            </a:r>
          </a:p>
          <a:p>
            <a:endParaRPr lang="es-ES" dirty="0"/>
          </a:p>
          <a:p>
            <a:endParaRPr lang="es-ES" dirty="0"/>
          </a:p>
        </p:txBody>
      </p:sp>
    </p:spTree>
    <p:extLst>
      <p:ext uri="{BB962C8B-B14F-4D97-AF65-F5344CB8AC3E}">
        <p14:creationId xmlns:p14="http://schemas.microsoft.com/office/powerpoint/2010/main" val="15758443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8614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3023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088163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5102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557008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5187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2603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788"/>
            <a:ext cx="9144000" cy="6804212"/>
          </a:xfrm>
          <a:prstGeom prst="rect">
            <a:avLst/>
          </a:prstGeom>
        </p:spPr>
      </p:pic>
    </p:spTree>
    <p:extLst>
      <p:ext uri="{BB962C8B-B14F-4D97-AF65-F5344CB8AC3E}">
        <p14:creationId xmlns:p14="http://schemas.microsoft.com/office/powerpoint/2010/main" val="395771326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978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9811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7152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181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2476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1944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9983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470966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46"/>
            <a:ext cx="9144000" cy="6844553"/>
          </a:xfrm>
          <a:prstGeom prst="rect">
            <a:avLst/>
          </a:prstGeom>
        </p:spPr>
      </p:pic>
    </p:spTree>
    <p:extLst>
      <p:ext uri="{BB962C8B-B14F-4D97-AF65-F5344CB8AC3E}">
        <p14:creationId xmlns:p14="http://schemas.microsoft.com/office/powerpoint/2010/main" val="13032051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65747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774417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2585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7348828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234"/>
            <a:ext cx="9144000" cy="6790765"/>
          </a:xfrm>
          <a:prstGeom prst="rect">
            <a:avLst/>
          </a:prstGeom>
        </p:spPr>
      </p:pic>
    </p:spTree>
    <p:extLst>
      <p:ext uri="{BB962C8B-B14F-4D97-AF65-F5344CB8AC3E}">
        <p14:creationId xmlns:p14="http://schemas.microsoft.com/office/powerpoint/2010/main" val="2006841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20126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TotalTime>
  <Words>667</Words>
  <Application>Microsoft Office PowerPoint</Application>
  <PresentationFormat>Presentación en pantalla (4:3)</PresentationFormat>
  <Paragraphs>47</Paragraphs>
  <Slides>143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143</vt:i4>
      </vt:variant>
    </vt:vector>
  </HeadingPairs>
  <TitlesOfParts>
    <vt:vector size="147" baseType="lpstr">
      <vt:lpstr>Century Schoolbook</vt:lpstr>
      <vt:lpstr>Wingdings</vt:lpstr>
      <vt:lpstr>Wingdings 2</vt:lpstr>
      <vt:lpstr>Default Theme</vt:lpstr>
      <vt:lpstr>EUROPA.-LA VUELTA AL MUNDO EN 885 JARDINES.-SUR DE HOLANDA.-G</vt:lpstr>
      <vt:lpstr>Tuin aan de Peel.-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Tuin aan het Boord.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Tuin in het Bos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Tuin Meulenwiel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Tuinen in Demen.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2018-03-09T05:39:41Z</dcterms:modified>
</cp:coreProperties>
</file>