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147"/>
  </p:notesMasterIdLst>
  <p:sldIdLst>
    <p:sldId id="256" r:id="rId4"/>
    <p:sldId id="397" r:id="rId5"/>
    <p:sldId id="398" r:id="rId6"/>
    <p:sldId id="293" r:id="rId7"/>
    <p:sldId id="295" r:id="rId8"/>
    <p:sldId id="296" r:id="rId9"/>
    <p:sldId id="297" r:id="rId10"/>
    <p:sldId id="298" r:id="rId11"/>
    <p:sldId id="299" r:id="rId12"/>
    <p:sldId id="402" r:id="rId13"/>
    <p:sldId id="302" r:id="rId14"/>
    <p:sldId id="303" r:id="rId15"/>
    <p:sldId id="304" r:id="rId16"/>
    <p:sldId id="305" r:id="rId17"/>
    <p:sldId id="306" r:id="rId18"/>
    <p:sldId id="307" r:id="rId19"/>
    <p:sldId id="308" r:id="rId20"/>
    <p:sldId id="309" r:id="rId21"/>
    <p:sldId id="300" r:id="rId22"/>
    <p:sldId id="301" r:id="rId23"/>
    <p:sldId id="310" r:id="rId24"/>
    <p:sldId id="311" r:id="rId25"/>
    <p:sldId id="312" r:id="rId26"/>
    <p:sldId id="405" r:id="rId27"/>
    <p:sldId id="406" r:id="rId28"/>
    <p:sldId id="313" r:id="rId29"/>
    <p:sldId id="314" r:id="rId30"/>
    <p:sldId id="315" r:id="rId31"/>
    <p:sldId id="316" r:id="rId32"/>
    <p:sldId id="317" r:id="rId33"/>
    <p:sldId id="318" r:id="rId34"/>
    <p:sldId id="319" r:id="rId35"/>
    <p:sldId id="320" r:id="rId36"/>
    <p:sldId id="322" r:id="rId37"/>
    <p:sldId id="326" r:id="rId38"/>
    <p:sldId id="325" r:id="rId39"/>
    <p:sldId id="329" r:id="rId40"/>
    <p:sldId id="330" r:id="rId41"/>
    <p:sldId id="415" r:id="rId42"/>
    <p:sldId id="417" r:id="rId43"/>
    <p:sldId id="321" r:id="rId44"/>
    <p:sldId id="323" r:id="rId45"/>
    <p:sldId id="324" r:id="rId46"/>
    <p:sldId id="327" r:id="rId47"/>
    <p:sldId id="328" r:id="rId48"/>
    <p:sldId id="331" r:id="rId49"/>
    <p:sldId id="332" r:id="rId50"/>
    <p:sldId id="333" r:id="rId51"/>
    <p:sldId id="400" r:id="rId52"/>
    <p:sldId id="407" r:id="rId53"/>
    <p:sldId id="408" r:id="rId54"/>
    <p:sldId id="409" r:id="rId55"/>
    <p:sldId id="410" r:id="rId56"/>
    <p:sldId id="411" r:id="rId57"/>
    <p:sldId id="412" r:id="rId58"/>
    <p:sldId id="413" r:id="rId59"/>
    <p:sldId id="414" r:id="rId60"/>
    <p:sldId id="429" r:id="rId61"/>
    <p:sldId id="431" r:id="rId62"/>
    <p:sldId id="435" r:id="rId63"/>
    <p:sldId id="436" r:id="rId64"/>
    <p:sldId id="437" r:id="rId65"/>
    <p:sldId id="438" r:id="rId66"/>
    <p:sldId id="272" r:id="rId67"/>
    <p:sldId id="273" r:id="rId68"/>
    <p:sldId id="356" r:id="rId69"/>
    <p:sldId id="274" r:id="rId70"/>
    <p:sldId id="278" r:id="rId71"/>
    <p:sldId id="283" r:id="rId72"/>
    <p:sldId id="284" r:id="rId73"/>
    <p:sldId id="275" r:id="rId74"/>
    <p:sldId id="281" r:id="rId75"/>
    <p:sldId id="276" r:id="rId76"/>
    <p:sldId id="357" r:id="rId77"/>
    <p:sldId id="359" r:id="rId78"/>
    <p:sldId id="364" r:id="rId79"/>
    <p:sldId id="365" r:id="rId80"/>
    <p:sldId id="371" r:id="rId81"/>
    <p:sldId id="376" r:id="rId82"/>
    <p:sldId id="277" r:id="rId83"/>
    <p:sldId id="279" r:id="rId84"/>
    <p:sldId id="280" r:id="rId85"/>
    <p:sldId id="282" r:id="rId86"/>
    <p:sldId id="285" r:id="rId87"/>
    <p:sldId id="287" r:id="rId88"/>
    <p:sldId id="286" r:id="rId89"/>
    <p:sldId id="288" r:id="rId90"/>
    <p:sldId id="289" r:id="rId91"/>
    <p:sldId id="290" r:id="rId92"/>
    <p:sldId id="291" r:id="rId93"/>
    <p:sldId id="366" r:id="rId94"/>
    <p:sldId id="373" r:id="rId95"/>
    <p:sldId id="363" r:id="rId96"/>
    <p:sldId id="258" r:id="rId97"/>
    <p:sldId id="259" r:id="rId98"/>
    <p:sldId id="260" r:id="rId99"/>
    <p:sldId id="261" r:id="rId100"/>
    <p:sldId id="262" r:id="rId101"/>
    <p:sldId id="263" r:id="rId102"/>
    <p:sldId id="264" r:id="rId103"/>
    <p:sldId id="265" r:id="rId104"/>
    <p:sldId id="266" r:id="rId105"/>
    <p:sldId id="267" r:id="rId106"/>
    <p:sldId id="268" r:id="rId107"/>
    <p:sldId id="269" r:id="rId108"/>
    <p:sldId id="270" r:id="rId109"/>
    <p:sldId id="271" r:id="rId110"/>
    <p:sldId id="334" r:id="rId111"/>
    <p:sldId id="335" r:id="rId112"/>
    <p:sldId id="336" r:id="rId113"/>
    <p:sldId id="337" r:id="rId114"/>
    <p:sldId id="338" r:id="rId115"/>
    <p:sldId id="339" r:id="rId116"/>
    <p:sldId id="340" r:id="rId117"/>
    <p:sldId id="341" r:id="rId118"/>
    <p:sldId id="342" r:id="rId119"/>
    <p:sldId id="343" r:id="rId120"/>
    <p:sldId id="344" r:id="rId121"/>
    <p:sldId id="351" r:id="rId122"/>
    <p:sldId id="378" r:id="rId123"/>
    <p:sldId id="385" r:id="rId124"/>
    <p:sldId id="382" r:id="rId125"/>
    <p:sldId id="386" r:id="rId126"/>
    <p:sldId id="352" r:id="rId127"/>
    <p:sldId id="345" r:id="rId128"/>
    <p:sldId id="346" r:id="rId129"/>
    <p:sldId id="389" r:id="rId130"/>
    <p:sldId id="347" r:id="rId131"/>
    <p:sldId id="348" r:id="rId132"/>
    <p:sldId id="349" r:id="rId133"/>
    <p:sldId id="350" r:id="rId134"/>
    <p:sldId id="353" r:id="rId135"/>
    <p:sldId id="387" r:id="rId136"/>
    <p:sldId id="384" r:id="rId137"/>
    <p:sldId id="379" r:id="rId138"/>
    <p:sldId id="380" r:id="rId139"/>
    <p:sldId id="381" r:id="rId140"/>
    <p:sldId id="383" r:id="rId141"/>
    <p:sldId id="391" r:id="rId142"/>
    <p:sldId id="392" r:id="rId143"/>
    <p:sldId id="395" r:id="rId144"/>
    <p:sldId id="396" r:id="rId145"/>
    <p:sldId id="354" r:id="rId1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viewProps" Target="viewProps.xml"/><Relationship Id="rId5" Type="http://schemas.openxmlformats.org/officeDocument/2006/relationships/slide" Target="slides/slide2.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theme" Target="theme/theme1.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tableStyles" Target="tableStyle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1B128A-C305-4E1F-AE36-86E561D25E1B}"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3BBF2C-752B-484E-A800-53D22909A8C9}" type="slidenum">
              <a:rPr lang="es-ES" smtClean="0"/>
              <a:t>‹Nº›</a:t>
            </a:fld>
            <a:endParaRPr lang="es-ES" dirty="0"/>
          </a:p>
        </p:txBody>
      </p:sp>
    </p:spTree>
    <p:extLst>
      <p:ext uri="{BB962C8B-B14F-4D97-AF65-F5344CB8AC3E}">
        <p14:creationId xmlns:p14="http://schemas.microsoft.com/office/powerpoint/2010/main" val="60414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B64EAD-DAC9-4DDA-80FF-F001634DB4E4}"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0E7CBE-602A-4051-8DB5-B86BC8853863}"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A8742E-4CF8-4BAF-B069-76E7285489CE}"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BBA7CB-3B26-4DDC-8540-F2E22698B3FB}"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0A1EA0-9F42-4FF7-8F22-FEA5FC0250C6}"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C9C845-6971-4F74-864A-6A540F33415B}"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4D766C-09FA-4BDC-8843-CDFCCFDAF5AA}"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B99995-24A4-4A0F-B38E-AC77762302B0}"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20E0BF-C6A0-4DB2-B87D-ACC47D960A1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D9A117-DF9C-45AC-B4A5-A82D52FF1EEA}"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C14C63-3E50-4324-98C1-24C5A33FCAB0}"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Botanicl Garden</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520A5A-70C9-4989-A639-7FBB27007B11}"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0EC903-D674-4640-9C76-A4354651A93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F01CCB-4915-40DB-86E6-A2FBB016AC4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Zagrerb Botanical Garden</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1A4A84-7AAD-4DBF-974C-7A2B5DCEADFD}"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174A3F-7B21-4EDC-9DD4-6709A465665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6BD39A-B04C-4C81-A9D6-3C1ECABFE66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5FA6A6-6889-4FBA-B43E-DF31637C1A9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2B37CC-DDDF-45DC-AC31-8BB68AF3F9DC}"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A99540-5337-470C-ACF0-BC915C0ED944}"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Gardens</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019E13-8B30-4EB5-BB79-60276F51B442}"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F800D5-B938-4DFD-A24F-88BC163CBDB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B82DAE-8BDF-460A-8FFE-C7624F71A90E}"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459ADE-9DD1-40B1-A762-D11E8D23064B}"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9B996D-134E-4EA1-862B-65B588AD3A7D}"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Gardens</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2D3E9C-FB8C-4406-971C-FFABC0F8C4FF}"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Gardens</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6770C3-3FFE-4698-889C-78FE5A6138C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Gardens</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D20B37-6E14-472F-9772-B4B3853F98E1}"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608185-AE81-4A00-9656-6C5A330C92A8}"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Gardens</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E765DF-46DD-4867-B899-5EB409257502}"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50176C-0974-436C-A863-B4EE4A2487F5}"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Gardens</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A4380A-8A58-4449-B5CB-332B13DF2F1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Gardens</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345F4E-ACD1-4C3A-85FA-5DD9B8DE5F04}"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Gardens</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94D3BA-1897-4BF0-8705-46F5F86B0EE7}"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Gardens</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DC3B79-00C7-45B0-AB8F-DD89A16DB21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40D8A6-7C30-4E1E-8FDD-8E976771AC21}"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65AE43-2479-4566-8512-A2B432C780EA}"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Botanical Garden</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74A5D4-F1CC-4E4B-8D16-8EA136E2B2CD}"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9236FA-14D5-4DDF-9322-EDEEBBCFA4B5}"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15D834-7A76-43C2-BAA1-93A0E5A3980C}"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1F6DAD-1479-43DF-A177-568E4F681E51}"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3F6BEB-6534-4013-9175-C7FD3A694526}"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369519-B500-496E-A027-9726DC2B2E4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050AA6-7997-4A7A-98FA-58CD709B81D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449E97-E91C-44A6-88EA-841527DEE975}"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BFEF56-44C8-4F9F-97C9-74BC55E1743F}"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EFF161-175D-40FC-8FA3-F2B14D049A4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2E3972-75A7-439F-8FAE-F83C5A8EAB5D}"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20C2A6-3148-417F-BCC4-6D6F2F6D97FE}"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EF3B0E-1BBE-4507-8DC9-1166302D79E4}"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A92CA8-6C1E-468C-A402-5C65146ED591}"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63EF10-EA7A-4176-8E70-27364EA5F7A2}"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6D4885-7735-4979-BEAD-DE19DEE85CFC}"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AC4F18-82EB-4832-977B-DE38E53CD8B8}"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E78D98-659B-4B81-ACB2-E98EEC871157}"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Park Zrinjevac</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AE4920-31BF-45D5-9EBC-C1F9970B0932}"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Park</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5F79F9-3267-4851-8E2B-04BB21E8244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Park</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9B0654-C26E-46CB-8409-4D68B737877F}"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Park</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AC8292-95AC-4131-B129-C4306CD597E5}"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Park</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0DEAA7-E5F4-41C4-8853-C7F586F0702C}"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Park</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4404B1-2023-4453-B986-ABC495D4F7F1}"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Park</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0D4C6C-2F99-4F06-94CB-22AA93853A4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Park</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15FFBB-4E47-40A6-BE35-4D1CC5F9EBBD}"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Park</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481CB3-54E4-4BAB-B148-40597EB38BE0}"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Park</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94F639-3D36-499D-ADCC-DF7C83B44715}"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Maksimir Zoo</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56933A-E2A4-41A6-B3A0-9B42BD77CDDA}"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Zagreb.-Bundek Lake</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2DC8F2-77E8-4BB1-8D98-6858CA71A96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0C33D6-5036-4AEA-AEA0-FCB5E1F2F91A}"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1DB7DB-F9AE-4313-8124-A0202C279985}"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5A5833-D636-469E-86BB-30918175A3D6}"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157923-6907-4F42-8047-133655F789F9}"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2F3FCD-F5DB-4053-9847-B05AD7A2CC8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FDD0B0-0640-46C8-92E6-8D5AE287FF14}"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C26CAA-73FC-49C1-9A15-8D0D1BEAD802}"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3E68DD-F557-4C3C-A03A-3BF77729C1FC}"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846040-3A4E-4857-8A97-3518601375CD}"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1861D4-C556-494B-9D22-EF616A891D97}"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C455F7-AE3A-4DFC-99E3-22D4C707F3C7}"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283139-49E3-4910-B523-0AB0FDB7945D}"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56AB3C-9168-448E-9C41-2D77C8F841BA}"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E9CBF4-05F0-439C-8188-7EE67C473C2F}"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Zagreb.-Bundek Lake</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40FC6A-3488-4774-9226-37EAC3302191}"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6CDC96-3136-4721-ADA1-BBEA0CF9B8AA}"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Zagreb Bundek Lake</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77FBF5-99D7-45AC-AE6A-1DA59AF5C6A3}"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Zoologic</a:t>
            </a:r>
          </a:p>
        </p:txBody>
      </p:sp>
      <p:sp>
        <p:nvSpPr>
          <p:cNvPr id="287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23E62E-0B03-4A47-BD67-D901333531BE}" type="slidenum">
              <a:rPr lang="es-ES">
                <a:solidFill>
                  <a:prstClr val="black"/>
                </a:solidFill>
              </a:rPr>
              <a:pPr>
                <a:defRPr/>
              </a:pPr>
              <a:t>143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27880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68864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3696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48024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937833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9616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5862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66858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21841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40724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69688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FA0A8995-71BE-477D-A630-82214B426E8A}" type="datetimeFigureOut">
              <a:rPr lang="es-ES" smtClean="0">
                <a:solidFill>
                  <a:srgbClr val="FFF39D"/>
                </a:solidFill>
              </a:rPr>
              <a:pPr>
                <a:defRPr/>
              </a:pPr>
              <a:t>09/03/2018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8E002E09-2DDC-499F-A5C9-8118B40D56BE}" type="slidenum">
              <a:rPr lang="es-ES" smtClean="0"/>
              <a:pPr>
                <a:defRPr/>
              </a:pPr>
              <a:t>‹Nº›</a:t>
            </a:fld>
            <a:endParaRPr lang="es-ES" dirty="0"/>
          </a:p>
        </p:txBody>
      </p:sp>
    </p:spTree>
    <p:extLst>
      <p:ext uri="{BB962C8B-B14F-4D97-AF65-F5344CB8AC3E}">
        <p14:creationId xmlns:p14="http://schemas.microsoft.com/office/powerpoint/2010/main" val="22524030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23942616-4E4A-4777-9E5C-FB0F963A3986}" type="datetimeFigureOut">
              <a:rPr lang="es-ES" smtClean="0">
                <a:solidFill>
                  <a:srgbClr val="FFF39D"/>
                </a:solidFill>
              </a:rPr>
              <a:pPr>
                <a:defRPr/>
              </a:pPr>
              <a:t>09/03/2018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69A3A370-AC80-4A11-98A0-1BFC74A0F9A5}"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357735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544B5BC2-0180-4329-8D2F-5C248616F826}" type="datetimeFigureOut">
              <a:rPr lang="es-ES" smtClean="0">
                <a:solidFill>
                  <a:srgbClr val="FFF39D"/>
                </a:solidFill>
              </a:rPr>
              <a:pPr>
                <a:defRPr/>
              </a:pPr>
              <a:t>09/03/2018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06F9690B-B3AA-4BA7-BE07-8C75B4439500}" type="slidenum">
              <a:rPr lang="es-ES" smtClean="0"/>
              <a:pPr>
                <a:defRPr/>
              </a:pPr>
              <a:t>‹Nº›</a:t>
            </a:fld>
            <a:endParaRPr lang="es-ES" dirty="0"/>
          </a:p>
        </p:txBody>
      </p:sp>
    </p:spTree>
    <p:extLst>
      <p:ext uri="{BB962C8B-B14F-4D97-AF65-F5344CB8AC3E}">
        <p14:creationId xmlns:p14="http://schemas.microsoft.com/office/powerpoint/2010/main" val="1983949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2D72B4E2-8516-4368-810C-4A0C96151E8C}" type="datetimeFigureOut">
              <a:rPr lang="es-ES" smtClean="0">
                <a:solidFill>
                  <a:srgbClr val="FFF39D"/>
                </a:solidFill>
              </a:rPr>
              <a:pPr>
                <a:defRPr/>
              </a:pPr>
              <a:t>09/03/2018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887762DD-D841-42B0-A40E-D19AD12C0A5C}"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763808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9EC1C474-9F68-46F6-81F4-0BCDB7880216}" type="datetimeFigureOut">
              <a:rPr lang="es-ES" smtClean="0">
                <a:solidFill>
                  <a:srgbClr val="FFF39D"/>
                </a:solidFill>
              </a:rPr>
              <a:pPr>
                <a:defRPr/>
              </a:pPr>
              <a:t>09/03/2018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A64C27CE-F091-480A-A1D0-DBC2A0041FF4}"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762656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7385BC94-72DE-4097-A6D3-80105939B51D}" type="datetimeFigureOut">
              <a:rPr lang="es-ES" smtClean="0">
                <a:solidFill>
                  <a:srgbClr val="FFF39D"/>
                </a:solidFill>
              </a:rPr>
              <a:pPr>
                <a:defRPr/>
              </a:pPr>
              <a:t>09/03/2018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78DC2730-8380-4BB2-BEEE-0C89D6F2372C}"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3793174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C49EACC2-CF50-477A-B600-AAD537AE6EE5}" type="datetimeFigureOut">
              <a:rPr lang="es-ES" smtClean="0">
                <a:solidFill>
                  <a:srgbClr val="FFF39D"/>
                </a:solidFill>
              </a:rPr>
              <a:pPr>
                <a:defRPr/>
              </a:pPr>
              <a:t>09/03/2018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DA2D2DE5-F58F-4FC8-9220-FE1B8FB814EC}" type="slidenum">
              <a:rPr lang="es-ES" smtClean="0"/>
              <a:pPr>
                <a:defRPr/>
              </a:pPr>
              <a:t>‹Nº›</a:t>
            </a:fld>
            <a:endParaRPr lang="es-ES" dirty="0"/>
          </a:p>
        </p:txBody>
      </p:sp>
    </p:spTree>
    <p:extLst>
      <p:ext uri="{BB962C8B-B14F-4D97-AF65-F5344CB8AC3E}">
        <p14:creationId xmlns:p14="http://schemas.microsoft.com/office/powerpoint/2010/main" val="42763418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C4DCE057-7743-4B0A-8565-24C78A6C0C16}" type="datetimeFigureOut">
              <a:rPr lang="es-ES" smtClean="0">
                <a:solidFill>
                  <a:srgbClr val="FFF39D"/>
                </a:solidFill>
              </a:rPr>
              <a:pPr>
                <a:defRPr/>
              </a:pPr>
              <a:t>09/03/2018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F6B8B47B-0CD5-41F2-A135-48447F196F0D}"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9775593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7" name="16 Marcador de fecha"/>
          <p:cNvSpPr>
            <a:spLocks noGrp="1"/>
          </p:cNvSpPr>
          <p:nvPr>
            <p:ph type="dt" sz="half" idx="10"/>
          </p:nvPr>
        </p:nvSpPr>
        <p:spPr/>
        <p:txBody>
          <a:bodyPr rtlCol="0"/>
          <a:lstStyle/>
          <a:p>
            <a:pPr>
              <a:defRPr/>
            </a:pPr>
            <a:fld id="{0AE0D33F-0EFD-457D-866C-63A2B0A880A7}" type="datetimeFigureOut">
              <a:rPr lang="es-ES" smtClean="0">
                <a:solidFill>
                  <a:srgbClr val="FFF39D"/>
                </a:solidFill>
              </a:rPr>
              <a:pPr>
                <a:defRPr/>
              </a:pPr>
              <a:t>09/03/2018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841836C5-2AD8-4365-B7BC-9C66B13759A7}"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41780618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C3D8ADBD-3222-4A2D-8A40-676A8B3A39E7}" type="datetimeFigureOut">
              <a:rPr lang="es-ES" smtClean="0">
                <a:solidFill>
                  <a:srgbClr val="FFF39D"/>
                </a:solidFill>
              </a:rPr>
              <a:pPr>
                <a:defRPr/>
              </a:pPr>
              <a:t>09/03/2018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11279ADC-C1FA-49C7-B13B-24BE1185F287}" type="slidenum">
              <a:rPr lang="es-ES" smtClean="0"/>
              <a:pPr>
                <a:defRPr/>
              </a:pPr>
              <a:t>‹Nº›</a:t>
            </a:fld>
            <a:endParaRPr lang="es-ES" dirty="0"/>
          </a:p>
        </p:txBody>
      </p:sp>
    </p:spTree>
    <p:extLst>
      <p:ext uri="{BB962C8B-B14F-4D97-AF65-F5344CB8AC3E}">
        <p14:creationId xmlns:p14="http://schemas.microsoft.com/office/powerpoint/2010/main" val="35109876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70214665-B96E-4EF0-B0E8-0F10BC352E70}" type="datetimeFigureOut">
              <a:rPr lang="es-ES" smtClean="0">
                <a:solidFill>
                  <a:srgbClr val="FFF39D"/>
                </a:solidFill>
              </a:rPr>
              <a:pPr>
                <a:defRPr/>
              </a:pPr>
              <a:t>09/03/2018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C1AAA714-6B4E-413C-8E39-D06F9B8B239D}" type="slidenum">
              <a:rPr lang="es-ES" smtClean="0"/>
              <a:pPr>
                <a:defRPr/>
              </a:pPr>
              <a:t>‹Nº›</a:t>
            </a:fld>
            <a:endParaRPr lang="es-ES" dirty="0"/>
          </a:p>
        </p:txBody>
      </p:sp>
    </p:spTree>
    <p:extLst>
      <p:ext uri="{BB962C8B-B14F-4D97-AF65-F5344CB8AC3E}">
        <p14:creationId xmlns:p14="http://schemas.microsoft.com/office/powerpoint/2010/main" val="3211935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4109541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CB38CCB7-03CE-4E59-BF98-8467940A3B49}" type="datetimeFigureOut">
              <a:rPr lang="es-ES" smtClean="0">
                <a:solidFill>
                  <a:srgbClr val="FFF39D"/>
                </a:solidFill>
                <a:latin typeface="Arial" charset="0"/>
                <a:cs typeface="Arial" charset="0"/>
              </a:rPr>
              <a:pPr fontAlgn="base">
                <a:spcBef>
                  <a:spcPct val="0"/>
                </a:spcBef>
                <a:spcAft>
                  <a:spcPct val="0"/>
                </a:spcAft>
                <a:defRPr/>
              </a:pPr>
              <a:t>09/03/2018</a:t>
            </a:fld>
            <a:endParaRPr lang="es-ES" dirty="0">
              <a:solidFill>
                <a:srgbClr val="FFF39D"/>
              </a:solidFill>
              <a:latin typeface="Arial" charset="0"/>
              <a:cs typeface="Arial"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charset="0"/>
              <a:cs typeface="Arial"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cs typeface="Arial"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0A3B83F9-F774-49AC-863B-3B8E0EA5F7FC}" type="slidenum">
              <a:rPr lang="es-ES" smtClean="0">
                <a:latin typeface="Arial" charset="0"/>
                <a:cs typeface="Arial" charset="0"/>
              </a:rPr>
              <a:pPr fontAlgn="base">
                <a:spcBef>
                  <a:spcPct val="0"/>
                </a:spcBef>
                <a:spcAft>
                  <a:spcPct val="0"/>
                </a:spcAft>
                <a:defRPr/>
              </a:pPr>
              <a:t>‹Nº›</a:t>
            </a:fld>
            <a:endParaRPr lang="es-ES" dirty="0">
              <a:latin typeface="Arial" charset="0"/>
              <a:cs typeface="Arial" charset="0"/>
            </a:endParaRPr>
          </a:p>
        </p:txBody>
      </p:sp>
    </p:spTree>
    <p:extLst>
      <p:ext uri="{BB962C8B-B14F-4D97-AF65-F5344CB8AC3E}">
        <p14:creationId xmlns:p14="http://schemas.microsoft.com/office/powerpoint/2010/main" val="73719932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upload.wikimedia.org/wikipedia/commons/0/02/Zagreb_botanical_garden.jpg" TargetMode="Externa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upload.wikimedia.org/wikipedia/commons/d/dc/Zagreb_areal_view_(5).jpg" TargetMode="Externa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9.xml"/></Relationships>
</file>

<file path=ppt/slides/_rels/slide12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9.xml"/></Relationships>
</file>

<file path=ppt/slides/_rels/slide13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9.xml"/></Relationships>
</file>

<file path=ppt/slides/_rels/slide13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9.xml"/></Relationships>
</file>

<file path=ppt/slides/_rels/slide13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9.xml"/></Relationships>
</file>

<file path=ppt/slides/_rels/slide13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9.xml"/></Relationships>
</file>

<file path=ppt/slides/_rels/slide13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9.xml"/></Relationships>
</file>

<file path=ppt/slides/_rels/slide13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9.xml"/></Relationships>
</file>

<file path=ppt/slides/_rels/slide14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9.xml"/></Relationships>
</file>

<file path=ppt/slides/_rels/slide14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upload.wikimedia.org/wikipedia/commons/f/fb/Bridge_in_park_Bundek_02.jpg" TargetMode="External"/><Relationship Id="rId1" Type="http://schemas.openxmlformats.org/officeDocument/2006/relationships/slideLayout" Target="../slideLayouts/slideLayout29.xml"/></Relationships>
</file>

<file path=ppt/slides/_rels/slide14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hyperlink" Target="//upload.wikimedia.org/wikipedia/commons/f/fa/Footpath_and_flowers_in_park_Bundek.jpg" TargetMode="External"/><Relationship Id="rId1" Type="http://schemas.openxmlformats.org/officeDocument/2006/relationships/slideLayout" Target="../slideLayouts/slideLayout29.xml"/></Relationships>
</file>

<file path=ppt/slides/_rels/slide14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20688"/>
            <a:ext cx="6318448" cy="2952328"/>
          </a:xfrm>
        </p:spPr>
        <p:txBody>
          <a:bodyPr>
            <a:normAutofit fontScale="90000"/>
          </a:bodyPr>
          <a:lstStyle/>
          <a:p>
            <a:r>
              <a:rPr lang="es-ES" sz="3600" dirty="0"/>
              <a:t>EUROPA.-LA VUELTA AL MUNDO EN 885 JARDINES</a:t>
            </a:r>
            <a:r>
              <a:rPr lang="es-ES" dirty="0"/>
              <a:t>.-Zagreb Botanical Garden. Zrinjevac Park -Maksimir ParK.-Bundek Lake Gardens.-</a:t>
            </a:r>
          </a:p>
        </p:txBody>
      </p:sp>
      <p:sp>
        <p:nvSpPr>
          <p:cNvPr id="3" name="2 Subtítulo"/>
          <p:cNvSpPr>
            <a:spLocks noGrp="1"/>
          </p:cNvSpPr>
          <p:nvPr>
            <p:ph type="subTitle" idx="1"/>
          </p:nvPr>
        </p:nvSpPr>
        <p:spPr/>
        <p:txBody>
          <a:bodyPr/>
          <a:lstStyle/>
          <a:p>
            <a:r>
              <a:rPr lang="es-ES" dirty="0"/>
              <a:t>Selección de textos y fotografías por</a:t>
            </a:r>
          </a:p>
          <a:p>
            <a:r>
              <a:rPr lang="es-ES" dirty="0"/>
              <a:t>JOSE ELIAS BONELLS</a:t>
            </a:r>
          </a:p>
          <a:p>
            <a:r>
              <a:rPr lang="es-ES" dirty="0"/>
              <a:t> </a:t>
            </a:r>
          </a:p>
          <a:p>
            <a:endParaRPr lang="es-ES" dirty="0"/>
          </a:p>
        </p:txBody>
      </p:sp>
    </p:spTree>
    <p:extLst>
      <p:ext uri="{BB962C8B-B14F-4D97-AF65-F5344CB8AC3E}">
        <p14:creationId xmlns:p14="http://schemas.microsoft.com/office/powerpoint/2010/main" val="2988162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Título"/>
          <p:cNvSpPr>
            <a:spLocks noGrp="1"/>
          </p:cNvSpPr>
          <p:nvPr>
            <p:ph type="title"/>
          </p:nvPr>
        </p:nvSpPr>
        <p:spPr>
          <a:xfrm>
            <a:off x="457200" y="274638"/>
            <a:ext cx="7467600" cy="706090"/>
          </a:xfrm>
        </p:spPr>
        <p:txBody>
          <a:bodyPr/>
          <a:lstStyle/>
          <a:p>
            <a:pPr eaLnBrk="1" hangingPunct="1"/>
            <a:r>
              <a:rPr lang="es-ES" altLang="es-ES" dirty="0"/>
              <a:t>Zagreb Botanical Garden</a:t>
            </a:r>
          </a:p>
        </p:txBody>
      </p:sp>
      <p:sp>
        <p:nvSpPr>
          <p:cNvPr id="76803" name="2 Marcador de contenido"/>
          <p:cNvSpPr>
            <a:spLocks noGrp="1"/>
          </p:cNvSpPr>
          <p:nvPr>
            <p:ph sz="quarter" idx="1"/>
          </p:nvPr>
        </p:nvSpPr>
        <p:spPr>
          <a:xfrm>
            <a:off x="914400" y="1124744"/>
            <a:ext cx="7113984" cy="5544344"/>
          </a:xfrm>
        </p:spPr>
        <p:txBody>
          <a:bodyPr>
            <a:normAutofit/>
          </a:bodyPr>
          <a:lstStyle/>
          <a:p>
            <a:pPr eaLnBrk="1" hangingPunct="1"/>
            <a:r>
              <a:rPr lang="es-ES" altLang="es-ES" sz="2400" dirty="0"/>
              <a:t>El </a:t>
            </a:r>
            <a:r>
              <a:rPr lang="es-ES" altLang="es-ES" sz="2400" b="1" dirty="0"/>
              <a:t>Jardín Botánico de Zagreb</a:t>
            </a:r>
            <a:r>
              <a:rPr lang="es-ES" altLang="es-ES" sz="2400" dirty="0"/>
              <a:t> es un jardín botánico situado en el centro de Zagreb , Croacia .</a:t>
            </a:r>
          </a:p>
          <a:p>
            <a:pPr eaLnBrk="1" hangingPunct="1"/>
            <a:r>
              <a:rPr lang="es-ES" altLang="es-ES" sz="2400" dirty="0"/>
              <a:t>Fundado en 1889 por Antun Heinz, profesor de la Universidad de Zagreb , que es parte de la Facultad de Ciencias.</a:t>
            </a:r>
          </a:p>
          <a:p>
            <a:pPr eaLnBrk="1" hangingPunct="1"/>
            <a:r>
              <a:rPr lang="es-ES" altLang="es-ES" sz="2400" dirty="0"/>
              <a:t>Con una superficie de 5 hectáreas, el jardín está situado a una altitud de 120 metros  sobre nivel del mar . </a:t>
            </a:r>
          </a:p>
          <a:p>
            <a:pPr eaLnBrk="1" hangingPunct="1"/>
            <a:r>
              <a:rPr lang="es-ES" altLang="es-ES" sz="2400" dirty="0"/>
              <a:t>Es el hogar de más de 10.000 especies de plantas de todo el mundo, incluyendo 1.800 especies exóticas. </a:t>
            </a:r>
          </a:p>
        </p:txBody>
      </p:sp>
    </p:spTree>
    <p:extLst>
      <p:ext uri="{BB962C8B-B14F-4D97-AF65-F5344CB8AC3E}">
        <p14:creationId xmlns:p14="http://schemas.microsoft.com/office/powerpoint/2010/main" val="558226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Tiene grandes estanques de plantas acuáticas. </a:t>
            </a:r>
          </a:p>
          <a:p>
            <a:r>
              <a:rPr lang="es-ES" dirty="0"/>
              <a:t>Algunos de las obras mas notables de Slava Raškaj  fueron pintadas de los estanques de jardín</a:t>
            </a:r>
          </a:p>
          <a:p>
            <a:r>
              <a:rPr lang="es-ES" dirty="0"/>
              <a:t> Situado en el lado sur de la Plaza de Marulic, que abarca 4,7 hectáreas. </a:t>
            </a:r>
          </a:p>
          <a:p>
            <a:r>
              <a:rPr lang="es-ES" dirty="0"/>
              <a:t>La parte principal del Jardín es un jardín botánico, diseñado en el estilo de jardín Inglés. </a:t>
            </a:r>
          </a:p>
          <a:p>
            <a:r>
              <a:rPr lang="es-ES" dirty="0"/>
              <a:t>Las flores se disponen en los patrones estrictamente simétricas en el estilo francés.  </a:t>
            </a:r>
          </a:p>
          <a:p>
            <a:r>
              <a:rPr lang="es-ES" dirty="0"/>
              <a:t>En la parte oriental del Jardín hay dos lagos artificiales, rodeado de cipreses calvos (Taxodium distichum).</a:t>
            </a:r>
          </a:p>
          <a:p>
            <a:endParaRPr lang="es-ES" dirty="0"/>
          </a:p>
          <a:p>
            <a:endParaRPr lang="es-ES" dirty="0"/>
          </a:p>
        </p:txBody>
      </p:sp>
    </p:spTree>
    <p:extLst>
      <p:ext uri="{BB962C8B-B14F-4D97-AF65-F5344CB8AC3E}">
        <p14:creationId xmlns:p14="http://schemas.microsoft.com/office/powerpoint/2010/main" val="949494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908050"/>
            <a:ext cx="7185992" cy="5473700"/>
          </a:xfrm>
        </p:spPr>
        <p:txBody>
          <a:bodyPr>
            <a:normAutofit/>
          </a:bodyPr>
          <a:lstStyle/>
          <a:p>
            <a:r>
              <a:rPr lang="es-ES" altLang="es-ES" dirty="0"/>
              <a:t>La flora autóctona se cultiva en cuatro grupos plantgeographic en los jardines de la rocalla: </a:t>
            </a:r>
          </a:p>
          <a:p>
            <a:r>
              <a:rPr lang="es-ES" altLang="es-ES" dirty="0"/>
              <a:t>Karst </a:t>
            </a:r>
          </a:p>
          <a:p>
            <a:r>
              <a:rPr lang="es-ES" altLang="es-ES" dirty="0"/>
              <a:t> Alpino Mediterranean Mediterráneo </a:t>
            </a:r>
            <a:br>
              <a:rPr lang="es-ES" altLang="es-ES" dirty="0"/>
            </a:br>
            <a:r>
              <a:rPr lang="es-ES" altLang="es-ES" dirty="0"/>
              <a:t> sub-mediterráneo de montaña. </a:t>
            </a:r>
            <a:br>
              <a:rPr lang="es-ES" altLang="es-ES" dirty="0"/>
            </a:br>
            <a:r>
              <a:rPr lang="es-ES" altLang="es-ES" dirty="0"/>
              <a:t>Los invernaderos no están abiertos al público, pero la mayoría de las plantas se puede ver al aire libre durante los meses de verano (flora Medierranea, palmeras, cactus y otras plantas suculentas).</a:t>
            </a:r>
          </a:p>
          <a:p>
            <a:r>
              <a:rPr lang="es-ES" altLang="es-ES" dirty="0"/>
              <a:t>Más de 10.000 especies de plantas se cultivan en el Jardín Botánico en la actualidad.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926434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Zageb Botanical Gardens.-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404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Zagreb.-Botanical_Garden_Pavel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00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Zagreb BotanicaGarden.-x34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33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999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Zagreb Botanical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818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Zagreb Botanical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561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Zagreb BotanicaGarden.-x34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162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Zagreb Botanical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889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Zagreb Botanical Garden.-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817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Zagreb Botanical Garden.-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601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Zagreb Botanical Garden.-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0013" cy="743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078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Zagreb Botanical Garden.-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80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Zagreb Botanical Garden.-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115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Zagreb Botanical Garden.-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90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Zagreb Botanical Garden.-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798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Zagreb Botanical Garden.-.x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683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Zagreb Botanical Garden..-x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12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Zagreb Botanical Garden.-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339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Zagreb Botanical Garden.-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395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Zagreb Botanical Garden.-x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251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Zagreb Botanical Garden.-.x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127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Zagreb Botanical Garden..-x3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813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Zagreb Botanical Garden.-x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952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Zagreb Botanical Garden.-x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084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Zagreb Botanical Garden.-x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340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Zagreb Botanical Garden.-x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710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Zagreb Botanical Garden.-x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875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Zagreb Botanical Garden.-x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424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Zagreb Botanical Garden.-x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394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Zagreb Botanical Garden.-x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394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Zagreb Botanical Garden.-x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747713"/>
            <a:ext cx="9575800" cy="760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040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Zagreb Botanical Gardens.-x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286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Zagreb Botanical Gardens.-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007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zagreb_botanical_garden_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5650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zagreb_botanical_garden_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494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Zagreb Botanical Garden.-x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631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Zagreb Botanical Garden.-x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7836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Zagreb Botanical Garden.-x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0077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Zagreb Botanical Garden.-x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7018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Zagreb Botanical Garden Croat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33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zagreb_botanical_garden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0013"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5781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zagreb_botanical_garden_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4825" cy="762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0285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2 Imagen" descr="zagreb_botanical_garden_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3706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zagreb_botanical_garden_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34948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zagreb_botanical_garden_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7290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Archivo: Zagreb botánica gard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6720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Zagreb Botanical Garde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5122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Zagreb Botanical Garden.-x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2995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Zagreb Botanical Garden.-x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650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Zagreb Botanical Garden.-x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7410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Zagreb Botanical Garden.-x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3152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Zagreb Botanical Garden.-x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6875" y="0"/>
            <a:ext cx="9540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231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Zagreb Botanical Garden.-x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5747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Zagreb Botanical Garden.-x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365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Zagreb Botanical Gardens.-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5392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zagreb_botanical_garden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6233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zagreb_botanical_garden_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2548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zagreb_botanical_garden_3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1152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zagreb_botanical_garden_3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4732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zagreb_botanical_garden_3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8601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a:xfrm>
            <a:off x="755576" y="404664"/>
            <a:ext cx="7772400" cy="1066800"/>
          </a:xfrm>
        </p:spPr>
        <p:txBody>
          <a:bodyPr/>
          <a:lstStyle/>
          <a:p>
            <a:pPr eaLnBrk="1" hangingPunct="1"/>
            <a:r>
              <a:rPr lang="es-ES" altLang="es-ES" dirty="0"/>
              <a:t>PARK ZRINJEVAC.Zagreb</a:t>
            </a:r>
          </a:p>
        </p:txBody>
      </p:sp>
      <p:sp>
        <p:nvSpPr>
          <p:cNvPr id="77827" name="2 Marcador de contenido"/>
          <p:cNvSpPr>
            <a:spLocks noGrp="1"/>
          </p:cNvSpPr>
          <p:nvPr>
            <p:ph sz="quarter" idx="1"/>
          </p:nvPr>
        </p:nvSpPr>
        <p:spPr>
          <a:xfrm>
            <a:off x="914400" y="2133600"/>
            <a:ext cx="7185992" cy="4535488"/>
          </a:xfrm>
        </p:spPr>
        <p:txBody>
          <a:bodyPr/>
          <a:lstStyle/>
          <a:p>
            <a:pPr eaLnBrk="1" hangingPunct="1"/>
            <a:r>
              <a:rPr lang="es-ES" altLang="es-ES" dirty="0"/>
              <a:t>Zrinjevac Park es uno de los más antiguos y los más hermosos parques de Zagreb .</a:t>
            </a:r>
          </a:p>
          <a:p>
            <a:r>
              <a:rPr lang="es-ES" altLang="es-ES" dirty="0"/>
              <a:t>Zrinjevac es realmente hermoso. </a:t>
            </a:r>
          </a:p>
          <a:p>
            <a:r>
              <a:rPr lang="es-ES" altLang="es-ES" dirty="0"/>
              <a:t>Se compone de varias fuentes y un pabellón de música. Cuando estás allí, también puede ver los bustos de varios hombres grandes de Croacia, o disfrutar del aroma de las flores mientras se está sentado en un banco. </a:t>
            </a:r>
          </a:p>
          <a:p>
            <a:pPr>
              <a:buFont typeface="Wingdings 2" pitchFamily="18" charset="2"/>
              <a:buNone/>
            </a:pPr>
            <a:endParaRPr lang="es-ES" altLang="es-ES" dirty="0"/>
          </a:p>
          <a:p>
            <a:pPr eaLnBrk="1" hangingPunct="1"/>
            <a:endParaRPr lang="es-ES" altLang="es-ES" dirty="0"/>
          </a:p>
        </p:txBody>
      </p:sp>
    </p:spTree>
    <p:extLst>
      <p:ext uri="{BB962C8B-B14F-4D97-AF65-F5344CB8AC3E}">
        <p14:creationId xmlns:p14="http://schemas.microsoft.com/office/powerpoint/2010/main" val="2805144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981075"/>
            <a:ext cx="7041976" cy="5038725"/>
          </a:xfrm>
        </p:spPr>
        <p:txBody>
          <a:bodyPr/>
          <a:lstStyle/>
          <a:p>
            <a:r>
              <a:rPr lang="es-ES" altLang="es-ES" dirty="0"/>
              <a:t>El parque es también un lugar de diversos proyectos de arte y conciertos en vivo, que se celebrará en el pabellón, por la alegría y la diversión de muchos transeúntes, independientemente de su edad.</a:t>
            </a:r>
          </a:p>
          <a:p>
            <a:r>
              <a:rPr lang="es-ES" altLang="es-ES" dirty="0"/>
              <a:t>Incluso, si no hay manifestación y las condiciones del clima lo permiten, podrá ver diferentes personas simplemente tumbados en la hierba y disfrutar del ambiente. </a:t>
            </a:r>
          </a:p>
          <a:p>
            <a:endParaRPr lang="es-ES" altLang="es-ES" dirty="0"/>
          </a:p>
        </p:txBody>
      </p:sp>
    </p:spTree>
    <p:extLst>
      <p:ext uri="{BB962C8B-B14F-4D97-AF65-F5344CB8AC3E}">
        <p14:creationId xmlns:p14="http://schemas.microsoft.com/office/powerpoint/2010/main" val="38816263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rchivo: Zagreb vista de área (5) 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4770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rk Zrinj.evac-x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7710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rk Zrinjevac.-Croat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0717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k Zrinjevac.-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1210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rk Zrinjevac.-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17066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rc Zrinjevac.-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8363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k Zrinjevac.-x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4363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rc Zrinjevac.-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2583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Marcador de contenido" descr="Parc Zrinjevac.-x10.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21414533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c Zrinjevac.-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3786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k Zrinjevac.-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0710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rk Zrinjevac.-x7.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0882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ark zrinjevac centar3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54895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upload.wikimedia.org/wikipedia/commons/4/4d/Z%C3%A1h%C5%99eb,_Zrinjevac,_pa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3730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rk Zrinjcevac.-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70895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rk Zrinjevac.-durban.jpg"/>
          <p:cNvPicPr>
            <a:picLocks noChangeAspect="1"/>
          </p:cNvPicPr>
          <p:nvPr/>
        </p:nvPicPr>
        <p:blipFill rotWithShape="1">
          <a:blip r:embed="rId3">
            <a:extLst>
              <a:ext uri="{28A0092B-C50C-407E-A947-70E740481C1C}">
                <a14:useLocalDpi xmlns:a14="http://schemas.microsoft.com/office/drawing/2010/main" val="0"/>
              </a:ext>
            </a:extLst>
          </a:blip>
          <a:srcRect l="3489" t="4118" r="2891" b="3333"/>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9177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rk Zrinjevac.-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5694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rk Zrinjevac.-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8558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k zrinjevac centar1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1184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k zrinjevac centar3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7264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k zrinjevac centar2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775" y="0"/>
            <a:ext cx="9756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74693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k Zrinjevac_Park_in_Zagreb,_Croat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2090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k Zrinjevac_s_ju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4030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k zrinjevac-park-zagreb-croat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8653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k-zrinjeva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8633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k Zrinjevac.-x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5095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ark Zrinjevac_s_jug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7316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k Zrinjevac.-durban.jpg"/>
          <p:cNvPicPr>
            <a:picLocks noChangeAspect="1"/>
          </p:cNvPicPr>
          <p:nvPr/>
        </p:nvPicPr>
        <p:blipFill rotWithShape="1">
          <a:blip r:embed="rId2">
            <a:extLst>
              <a:ext uri="{28A0092B-C50C-407E-A947-70E740481C1C}">
                <a14:useLocalDpi xmlns:a14="http://schemas.microsoft.com/office/drawing/2010/main" val="0"/>
              </a:ext>
            </a:extLst>
          </a:blip>
          <a:srcRect l="2742" t="3757" r="3141" b="4510"/>
          <a:stretch/>
        </p:blipFill>
        <p:spPr bwMode="auto">
          <a:xfrm>
            <a:off x="0" y="-243408"/>
            <a:ext cx="9144000" cy="71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4000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Título"/>
          <p:cNvSpPr>
            <a:spLocks noGrp="1"/>
          </p:cNvSpPr>
          <p:nvPr>
            <p:ph type="title"/>
          </p:nvPr>
        </p:nvSpPr>
        <p:spPr/>
        <p:txBody>
          <a:bodyPr/>
          <a:lstStyle/>
          <a:p>
            <a:pPr eaLnBrk="1" hangingPunct="1"/>
            <a:r>
              <a:rPr lang="es-ES" altLang="es-ES" dirty="0"/>
              <a:t>MAKSIMIR PARK.-Zagreb</a:t>
            </a:r>
          </a:p>
        </p:txBody>
      </p:sp>
      <p:sp>
        <p:nvSpPr>
          <p:cNvPr id="63491" name="2 Marcador de contenido"/>
          <p:cNvSpPr>
            <a:spLocks noGrp="1"/>
          </p:cNvSpPr>
          <p:nvPr>
            <p:ph sz="quarter" idx="1"/>
          </p:nvPr>
        </p:nvSpPr>
        <p:spPr>
          <a:xfrm>
            <a:off x="914400" y="1989138"/>
            <a:ext cx="6969968" cy="4030662"/>
          </a:xfrm>
        </p:spPr>
        <p:txBody>
          <a:bodyPr/>
          <a:lstStyle/>
          <a:p>
            <a:pPr eaLnBrk="1" hangingPunct="1"/>
            <a:r>
              <a:rPr lang="es-ES" altLang="es-ES" b="1" dirty="0"/>
              <a:t>Maksimir Parque es el </a:t>
            </a:r>
            <a:r>
              <a:rPr lang="es-ES" altLang="es-ES" dirty="0"/>
              <a:t> parque público más antiguo de Zagreb.</a:t>
            </a:r>
          </a:p>
          <a:p>
            <a:pPr eaLnBrk="1" hangingPunct="1"/>
            <a:r>
              <a:rPr lang="es-ES" altLang="es-ES" dirty="0"/>
              <a:t>Forma parte del patrimonio cultural de la ciudad y es el hábitat de muchas plantas y especies animales.</a:t>
            </a:r>
          </a:p>
          <a:p>
            <a:pPr eaLnBrk="1" hangingPunct="1"/>
            <a:r>
              <a:rPr lang="es-ES" altLang="es-ES" dirty="0"/>
              <a:t>Fundado en 1787, el parque Maksimir fue el primer gran parque público en el sur de Europa, y es anterior a la mayoría de las fundamentaciones parque público de Europa. </a:t>
            </a:r>
            <a:endParaRPr lang="es-ES" altLang="es-ES" baseline="30000" dirty="0"/>
          </a:p>
          <a:p>
            <a:pPr eaLnBrk="1" hangingPunct="1"/>
            <a:r>
              <a:rPr lang="es-ES" altLang="es-ES" dirty="0"/>
              <a:t> </a:t>
            </a:r>
          </a:p>
        </p:txBody>
      </p:sp>
    </p:spTree>
    <p:extLst>
      <p:ext uri="{BB962C8B-B14F-4D97-AF65-F5344CB8AC3E}">
        <p14:creationId xmlns:p14="http://schemas.microsoft.com/office/powerpoint/2010/main" val="2943255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836613"/>
            <a:ext cx="7185992" cy="5472112"/>
          </a:xfrm>
        </p:spPr>
        <p:txBody>
          <a:bodyPr/>
          <a:lstStyle/>
          <a:p>
            <a:r>
              <a:rPr lang="es-ES" altLang="es-ES" dirty="0"/>
              <a:t> El parque fue inaugurado en 1794 bajo la iniciativa del hombre por el que se fue nombrado, el obispo Maksimilijan Vrhovac de Zagreb (1752 1827).</a:t>
            </a:r>
          </a:p>
          <a:p>
            <a:r>
              <a:rPr lang="es-ES" altLang="es-ES" dirty="0"/>
              <a:t>En ese momento, el parque se encuentra en las afueras de la ciudad, aunque hoy se encuentra rodeado de muchos de los barrios de la ciudad.</a:t>
            </a:r>
          </a:p>
          <a:p>
            <a:r>
              <a:rPr lang="es-ES" altLang="es-ES" dirty="0"/>
              <a:t> Fue antes un denso bosque de carpes ( Carpinus betulus ) y robles ( Quercus robur y Q. petraea ). </a:t>
            </a:r>
          </a:p>
          <a:p>
            <a:r>
              <a:rPr lang="es-ES" altLang="es-ES" dirty="0"/>
              <a:t>El resto del bosque original sobrevive como una faja para el parque, la zona en la medición total por encima de (4,07 km 2).</a:t>
            </a:r>
          </a:p>
          <a:p>
            <a:endParaRPr lang="es-ES" altLang="es-ES" dirty="0"/>
          </a:p>
          <a:p>
            <a:endParaRPr lang="es-ES" altLang="es-ES" dirty="0"/>
          </a:p>
        </p:txBody>
      </p:sp>
    </p:spTree>
    <p:extLst>
      <p:ext uri="{BB962C8B-B14F-4D97-AF65-F5344CB8AC3E}">
        <p14:creationId xmlns:p14="http://schemas.microsoft.com/office/powerpoint/2010/main" val="36227380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914400" y="549275"/>
            <a:ext cx="6969968" cy="5470525"/>
          </a:xfrm>
        </p:spPr>
        <p:txBody>
          <a:bodyPr/>
          <a:lstStyle/>
          <a:p>
            <a:pPr eaLnBrk="1" hangingPunct="1"/>
            <a:r>
              <a:rPr lang="es-ES" altLang="es-ES" dirty="0"/>
              <a:t>El parque cuenta con varios prados grandes, numerosos arroyos, lagos y cinco años, y es el hábitat de diversas plantas y especies animales, tales como el Medio Pico picapinos ( </a:t>
            </a:r>
            <a:r>
              <a:rPr lang="es-ES" altLang="es-ES" i="1" dirty="0"/>
              <a:t>Dendrocopos medius</a:t>
            </a:r>
            <a:r>
              <a:rPr lang="es-ES" altLang="es-ES" dirty="0"/>
              <a:t> ), especie en peligro de extinción en Europa. </a:t>
            </a:r>
          </a:p>
          <a:p>
            <a:pPr eaLnBrk="1" hangingPunct="1"/>
            <a:r>
              <a:rPr lang="es-ES" altLang="es-ES" dirty="0"/>
              <a:t> Zoo de Zagreb también forma parte del territorio del parque, situado en la parte sur del parque Maksimir</a:t>
            </a:r>
          </a:p>
          <a:p>
            <a:pPr eaLnBrk="1" hangingPunct="1"/>
            <a:r>
              <a:rPr lang="es-ES" altLang="es-ES" dirty="0"/>
              <a:t>Aunque el paisaje fue concebido por el obispo Vrhovac en el barroco, estilo,  en 1839.</a:t>
            </a:r>
          </a:p>
          <a:p>
            <a:pPr eaLnBrk="1" hangingPunct="1"/>
            <a:r>
              <a:rPr lang="es-ES" altLang="es-ES" dirty="0"/>
              <a:t>El obispo Juraj Haulik (1788 hasta 1.869), y otros rediseñado el parque. </a:t>
            </a:r>
          </a:p>
          <a:p>
            <a:pPr eaLnBrk="1" hangingPunct="1"/>
            <a:endParaRPr lang="es-ES" altLang="es-ES" dirty="0"/>
          </a:p>
        </p:txBody>
      </p:sp>
    </p:spTree>
    <p:extLst>
      <p:ext uri="{BB962C8B-B14F-4D97-AF65-F5344CB8AC3E}">
        <p14:creationId xmlns:p14="http://schemas.microsoft.com/office/powerpoint/2010/main" val="14738076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333375"/>
            <a:ext cx="7041976" cy="5903913"/>
          </a:xfrm>
        </p:spPr>
        <p:txBody>
          <a:bodyPr/>
          <a:lstStyle/>
          <a:p>
            <a:pPr eaLnBrk="1" hangingPunct="1"/>
            <a:r>
              <a:rPr lang="es-ES" altLang="es-ES" dirty="0"/>
              <a:t>Visión Haulik fue muy en línea con Biedermeierist nociones y romántico neoclásico , con elementos de historicismo , y en la emulación del parque en el Laxenburg patrimonio del Habsburgo . </a:t>
            </a:r>
          </a:p>
          <a:p>
            <a:pPr eaLnBrk="1" hangingPunct="1"/>
            <a:r>
              <a:rPr lang="es-ES" altLang="es-ES" dirty="0"/>
              <a:t>El proceso de transformar el parque Maksimir implicó la tala de los bosques del interior, la clasificación de las colinas, la excavación de grandes agujeros para los lagos, el tendido de vías y construcción de puentes.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9307008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aksimir Park .-Zagreb.-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3665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ark Maksim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566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ark Maksimir.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370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rk Maksimir.-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8042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ark Maksimir.-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9205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k Maksimir.-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2975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rk Maksimir.-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83465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ark Maksimir.-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4646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ark Maksimir.-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80935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ark -Maksimir_Zo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272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Título"/>
          <p:cNvSpPr>
            <a:spLocks noGrp="1"/>
          </p:cNvSpPr>
          <p:nvPr>
            <p:ph type="title"/>
          </p:nvPr>
        </p:nvSpPr>
        <p:spPr/>
        <p:txBody>
          <a:bodyPr/>
          <a:lstStyle/>
          <a:p>
            <a:pPr eaLnBrk="1" hangingPunct="1"/>
            <a:r>
              <a:rPr lang="es-ES" altLang="es-ES" dirty="0"/>
              <a:t>ZAGREB BUNDEK LAKE</a:t>
            </a:r>
          </a:p>
        </p:txBody>
      </p:sp>
      <p:sp>
        <p:nvSpPr>
          <p:cNvPr id="141315" name="2 Marcador de contenido"/>
          <p:cNvSpPr>
            <a:spLocks noGrp="1"/>
          </p:cNvSpPr>
          <p:nvPr>
            <p:ph sz="quarter" idx="1"/>
          </p:nvPr>
        </p:nvSpPr>
        <p:spPr/>
        <p:txBody>
          <a:bodyPr/>
          <a:lstStyle/>
          <a:p>
            <a:pPr eaLnBrk="1" hangingPunct="1"/>
            <a:r>
              <a:rPr lang="vi-VN" altLang="es-ES" b="1" dirty="0"/>
              <a:t>Bundek</a:t>
            </a:r>
            <a:r>
              <a:rPr lang="vi-VN" altLang="es-ES" dirty="0"/>
              <a:t> es un lago en el Zagreb Novi - Istok Distrito de la ciudad de Zagreb , Croacia .</a:t>
            </a:r>
            <a:endParaRPr lang="es-ES" altLang="es-ES" dirty="0">
              <a:latin typeface="Century Gothic" panose="020B0502020202020204" pitchFamily="34" charset="0"/>
            </a:endParaRPr>
          </a:p>
          <a:p>
            <a:pPr eaLnBrk="1" hangingPunct="1"/>
            <a:r>
              <a:rPr lang="vi-VN" altLang="es-ES" dirty="0"/>
              <a:t>Se encuentra al norte</a:t>
            </a:r>
            <a:r>
              <a:rPr lang="es-ES" altLang="es-ES" dirty="0">
                <a:latin typeface="Century Gothic" panose="020B0502020202020204" pitchFamily="34" charset="0"/>
              </a:rPr>
              <a:t> </a:t>
            </a:r>
            <a:r>
              <a:rPr lang="vi-VN" altLang="es-ES" dirty="0"/>
              <a:t> de la Zapruđe y Središće barrios.. Bundek fue renovado durante el año 2005 a su vez un lago mal cuidados en un centro turístico y eventos de Novi Zagreb. </a:t>
            </a:r>
          </a:p>
          <a:p>
            <a:pPr eaLnBrk="1" hangingPunct="1"/>
            <a:endParaRPr lang="es-ES" altLang="es-ES" dirty="0"/>
          </a:p>
        </p:txBody>
      </p:sp>
    </p:spTree>
    <p:extLst>
      <p:ext uri="{BB962C8B-B14F-4D97-AF65-F5344CB8AC3E}">
        <p14:creationId xmlns:p14="http://schemas.microsoft.com/office/powerpoint/2010/main" val="40387931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zagreb_bundek_lake_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235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3458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zagreb_bundek_lake_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235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3745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zagreb_bundek_lake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6010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zagreb_bundek_lake_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235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1817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zagreb_bundek_lake_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0013"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3479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zagreb_bundek_lake_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97608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zagreb_bundek_lake_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8677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zagreb_bundek_lake_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93266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zagreb_bundek_lake_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9264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zagreb_bundek_lake_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996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zagreb_bundek_lake_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7043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zagreb_bundek_lake_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4420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zagreb_bundek_lake_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82952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zagreb_bundek_lake_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1138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zagreb_bundek_lake_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9086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zagreb_bundek_lake_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0013"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449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zagreb_bundek_lake_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235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6802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zagreb_bundek_lake_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50352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zagreb_bundek_lake_3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2162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zagreb_bundek_lake_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0013"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34197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zagreb_bundek_lake_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00225"/>
            <a:ext cx="10044113" cy="951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416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zagreb_bundek_lake_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38667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zagreb_bundek_lake_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5913"/>
            <a:ext cx="10188575" cy="799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50154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zagreb_centar_of_town_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78215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zagreb_bundek_lake_2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35005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2 Imagen" descr="zagreb_bundek_lake_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1704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zagreb_bundek_lake_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528679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zagreb_bundek_lake_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0641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zagreb_bundek_lake_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28704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zagreb_bundek_lake_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54499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zagreb_bundek_lake_4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85272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zagreb_bundek_lake_4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25578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File:Bridge in park Bundek 0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8929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File:Footpath and flowers in park Bundek.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97181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zoozg1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2852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28131</TotalTime>
  <Words>1078</Words>
  <Application>Microsoft Office PowerPoint</Application>
  <PresentationFormat>Presentación en pantalla (4:3)</PresentationFormat>
  <Paragraphs>214</Paragraphs>
  <Slides>143</Slides>
  <Notes>85</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143</vt:i4>
      </vt:variant>
    </vt:vector>
  </HeadingPairs>
  <TitlesOfParts>
    <vt:vector size="153" baseType="lpstr">
      <vt:lpstr>Arial</vt:lpstr>
      <vt:lpstr>Calibri</vt:lpstr>
      <vt:lpstr>Century Gothic</vt:lpstr>
      <vt:lpstr>Century Schoolbook</vt:lpstr>
      <vt:lpstr>Times New Roman</vt:lpstr>
      <vt:lpstr>Wingdings</vt:lpstr>
      <vt:lpstr>Wingdings 2</vt:lpstr>
      <vt:lpstr>Default Theme</vt:lpstr>
      <vt:lpstr>1_Default Theme</vt:lpstr>
      <vt:lpstr>Mirador</vt:lpstr>
      <vt:lpstr>EUROPA.-LA VUELTA AL MUNDO EN 885 JARDINES.-Zagreb Botanical Garden. Zrinjevac Park -Maksimir ParK.-Bundek Lake Gardens.-</vt:lpstr>
      <vt:lpstr>Zagreb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PARK ZRINJEVAC.Zagreb</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MAKSIMIR PARK.-Zagreb</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ZAGREB BUNDEK LAKE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Croacia.-Zagreb.</dc:title>
  <dc:creator>Josep</dc:creator>
  <cp:lastModifiedBy>Usuario</cp:lastModifiedBy>
  <cp:revision>12</cp:revision>
  <dcterms:created xsi:type="dcterms:W3CDTF">2015-04-30T06:15:31Z</dcterms:created>
  <dcterms:modified xsi:type="dcterms:W3CDTF">2018-03-09T05:08:38Z</dcterms:modified>
</cp:coreProperties>
</file>