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5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7" r:id="rId93"/>
    <p:sldId id="348" r:id="rId94"/>
    <p:sldId id="349" r:id="rId95"/>
    <p:sldId id="350" r:id="rId96"/>
    <p:sldId id="351" r:id="rId97"/>
    <p:sldId id="352" r:id="rId98"/>
    <p:sldId id="353" r:id="rId99"/>
    <p:sldId id="354" r:id="rId100"/>
    <p:sldId id="355" r:id="rId101"/>
    <p:sldId id="356" r:id="rId102"/>
    <p:sldId id="357"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725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B9B31F-67FB-4A05-B666-667AC5A0B937}"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9DB5C3-7438-48B8-9DC3-F2E3FE3D28CE}" type="slidenum">
              <a:rPr lang="es-ES" smtClean="0"/>
              <a:t>‹Nº›</a:t>
            </a:fld>
            <a:endParaRPr lang="es-ES" dirty="0"/>
          </a:p>
        </p:txBody>
      </p:sp>
    </p:spTree>
    <p:extLst>
      <p:ext uri="{BB962C8B-B14F-4D97-AF65-F5344CB8AC3E}">
        <p14:creationId xmlns:p14="http://schemas.microsoft.com/office/powerpoint/2010/main" val="1127116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873589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411931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476815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610867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214429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651745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663862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597287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540931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879150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767264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674071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340898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393469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2848764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465671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030773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377473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Lante.-Entrada</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10999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917679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85940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r>
              <a:rPr lang="es-ES" dirty="0"/>
              <a:t>.-Fuente de Pegaso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818368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Lante.-Fuente gigante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4843518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Lante.-Fuente gigante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4529442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775803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442925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6040642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68665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Lante.-Tavola del Cardenal</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41895029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7245105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5617210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4080792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4328232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4046135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6510966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5850690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5512295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Vila San Michele.Capri</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5304472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a:t>
            </a:r>
            <a:r>
              <a:rPr lang="es-ES" baseline="0" dirty="0"/>
              <a:t> San Michele.Capri</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3792597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7585922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4928137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41177596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7930031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1313579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801208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6934189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42271649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2754821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4399167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3615964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3129135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7589179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40807221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5442461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4895934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8794702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3570493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1538095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9259935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1348335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42192645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4043233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8151835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392717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3662557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61447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6433340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9720596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0073959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739690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9824443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1590967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2092749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63996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23333503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3169676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4772039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7151332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7548400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6680194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58384040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964122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jpg"/><Relationship Id="rId7" Type="http://schemas.openxmlformats.org/officeDocument/2006/relationships/image" Target="../media/image69.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jpg"/><Relationship Id="rId4" Type="http://schemas.openxmlformats.org/officeDocument/2006/relationships/image" Target="../media/image66.jpg"/></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7.xml"/><Relationship Id="rId5" Type="http://schemas.openxmlformats.org/officeDocument/2006/relationships/image" Target="../media/image92.png"/><Relationship Id="rId4" Type="http://schemas.openxmlformats.org/officeDocument/2006/relationships/image" Target="../media/image91.jpg"/></Relationships>
</file>

<file path=ppt/slides/_rels/slide9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4.jpg"/><Relationship Id="rId4" Type="http://schemas.openxmlformats.org/officeDocument/2006/relationships/image" Target="../media/image10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4680520"/>
          </a:xfrm>
        </p:spPr>
        <p:txBody>
          <a:bodyPr>
            <a:normAutofit fontScale="90000"/>
          </a:bodyPr>
          <a:lstStyle/>
          <a:p>
            <a:r>
              <a:rPr lang="es-ES" sz="3600" dirty="0"/>
              <a:t>EUROPA.-LA VUELTA AL MUNDO EN 885JARDINES.-ITALIA</a:t>
            </a:r>
            <a:r>
              <a:rPr lang="es-ES" sz="4000" dirty="0"/>
              <a:t>.-.</a:t>
            </a:r>
            <a:r>
              <a:rPr lang="es-ES" sz="3100" dirty="0"/>
              <a:t>Villa Lante.-Villa San Michel.-Villa Trissino Marzotto.-</a:t>
            </a:r>
            <a:r>
              <a:rPr lang="it-IT" sz="3100" dirty="0"/>
              <a:t>Villa Peyrano Oltrona Visconti.-Emilia Romagna.-Villa Peyron al Bosco di Fontelucente</a:t>
            </a:r>
            <a:br>
              <a:rPr lang="es-ES" sz="3100" dirty="0"/>
            </a:br>
            <a:br>
              <a:rPr lang="es-ES" sz="4000" dirty="0"/>
            </a:br>
            <a:br>
              <a:rPr lang="es-ES" dirty="0"/>
            </a:br>
            <a:endParaRPr lang="es-ES" dirty="0"/>
          </a:p>
        </p:txBody>
      </p:sp>
      <p:sp>
        <p:nvSpPr>
          <p:cNvPr id="3" name="2 Subtítulo"/>
          <p:cNvSpPr>
            <a:spLocks noGrp="1"/>
          </p:cNvSpPr>
          <p:nvPr>
            <p:ph type="subTitle" idx="1"/>
          </p:nvPr>
        </p:nvSpPr>
        <p:spPr>
          <a:xfrm>
            <a:off x="2771800" y="4869160"/>
            <a:ext cx="4392488"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Villa Lante</a:t>
            </a:r>
            <a:br>
              <a:rPr lang="es-ES" dirty="0"/>
            </a:br>
            <a:endParaRPr lang="es-ES" dirty="0"/>
          </a:p>
        </p:txBody>
      </p:sp>
      <p:sp>
        <p:nvSpPr>
          <p:cNvPr id="5" name="4 Marcador de contenido"/>
          <p:cNvSpPr>
            <a:spLocks noGrp="1"/>
          </p:cNvSpPr>
          <p:nvPr>
            <p:ph sz="quarter" idx="1"/>
          </p:nvPr>
        </p:nvSpPr>
        <p:spPr/>
        <p:txBody>
          <a:bodyPr>
            <a:normAutofit lnSpcReduction="10000"/>
          </a:bodyPr>
          <a:lstStyle/>
          <a:p>
            <a:r>
              <a:rPr lang="es-ES" dirty="0"/>
              <a:t>Entre villas, conjuntos monumentales, casas históricas y castillos presentes en el territorio de Viterbo, Villa Lante  construcción mejor que el actual concepto de la relación entre arquitectura y paisaje, medio ambiente y la naturaleza. </a:t>
            </a:r>
          </a:p>
          <a:p>
            <a:r>
              <a:rPr lang="es-ES" dirty="0"/>
              <a:t>Concebida como residencia de verano de los obispos de Viterbo y construido entre los siglos XVI y XVII por orden del cardenal Raffaele Riario, sobrino del Papa Sixtus IV della Rovere, la villa se encuentra al sur de la aldea medieval de Bagnaia, a los pies de los Montes Cimini y está conectada a él a través de tres líneas que convergen hacia la plaza principal.</a:t>
            </a:r>
          </a:p>
        </p:txBody>
      </p:sp>
    </p:spTree>
    <p:extLst>
      <p:ext uri="{BB962C8B-B14F-4D97-AF65-F5344CB8AC3E}">
        <p14:creationId xmlns:p14="http://schemas.microsoft.com/office/powerpoint/2010/main" val="2152538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Actualmente, el parque se anexa sólo en pequeña parte a la villa y fue pensado originalmente para la caza y para descansar. </a:t>
            </a:r>
          </a:p>
          <a:p>
            <a:r>
              <a:rPr lang="es-ES" dirty="0"/>
              <a:t>En 1566 por cardenal Gian Francesco De Gambara, fascinado por el lugar, encargó al famoso arquitecto Jacopo Barozzi llamado a Vignola, un proyecto que daría concreción y originalidad a su idea.</a:t>
            </a:r>
          </a:p>
          <a:p>
            <a:r>
              <a:rPr lang="es-ES" dirty="0"/>
              <a:t>Entre el Parque de Villa Lante y formal jardín hay un informe temático, que consta de numerosas fuentes en el parque con elementos esculpidos en peperino y asientos se distribuyen a lo largo de las 18 hectáreas para satisfacer la escala durante los paseos.</a:t>
            </a:r>
          </a:p>
        </p:txBody>
      </p:sp>
    </p:spTree>
    <p:extLst>
      <p:ext uri="{BB962C8B-B14F-4D97-AF65-F5344CB8AC3E}">
        <p14:creationId xmlns:p14="http://schemas.microsoft.com/office/powerpoint/2010/main" val="3919054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jardín formal está rodeado por el muro que corre a lo largo de la calzada romana y hacia el parque, por paredes de terrazas. </a:t>
            </a:r>
          </a:p>
          <a:p>
            <a:r>
              <a:rPr lang="es-ES" dirty="0"/>
              <a:t>Desde la parte superior de la cueva de la inundación en la misma terraza, rodeada de imponentes setos de boj y asientos en peperino, se encuentra la fuente de los delfines.</a:t>
            </a:r>
          </a:p>
          <a:p>
            <a:r>
              <a:rPr lang="es-ES" dirty="0"/>
              <a:t>El parterre esta dominado por una fuente cuadrada de gran centro, rodeada de macizos de boj que, además de dibujar formas geométricas caprichosas, se modela como una especie de bañera. </a:t>
            </a:r>
          </a:p>
          <a:p>
            <a:r>
              <a:rPr lang="es-ES" dirty="0"/>
              <a:t>La supuesta fuente de los moros se divide en cuatro tinas que tienen un barco ocupado por un guerrero.</a:t>
            </a:r>
          </a:p>
        </p:txBody>
      </p:sp>
    </p:spTree>
    <p:extLst>
      <p:ext uri="{BB962C8B-B14F-4D97-AF65-F5344CB8AC3E}">
        <p14:creationId xmlns:p14="http://schemas.microsoft.com/office/powerpoint/2010/main" val="2422992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91"/>
            <a:ext cx="4953000" cy="230505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24141"/>
            <a:ext cx="4953000" cy="230505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49" y="4582396"/>
            <a:ext cx="4953000" cy="2305050"/>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5650" y="0"/>
            <a:ext cx="4208349" cy="6858000"/>
          </a:xfrm>
          <a:prstGeom prst="rect">
            <a:avLst/>
          </a:prstGeom>
        </p:spPr>
      </p:pic>
    </p:spTree>
    <p:extLst>
      <p:ext uri="{BB962C8B-B14F-4D97-AF65-F5344CB8AC3E}">
        <p14:creationId xmlns:p14="http://schemas.microsoft.com/office/powerpoint/2010/main" val="3791328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2707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8925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2991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1426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597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2984579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3474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5263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9758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962484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8793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503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8235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5267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4382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5193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34394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33530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7217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9" y="0"/>
            <a:ext cx="485571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3761" y="0"/>
            <a:ext cx="4554141" cy="6858000"/>
          </a:xfrm>
          <a:prstGeom prst="rect">
            <a:avLst/>
          </a:prstGeom>
        </p:spPr>
      </p:pic>
    </p:spTree>
    <p:extLst>
      <p:ext uri="{BB962C8B-B14F-4D97-AF65-F5344CB8AC3E}">
        <p14:creationId xmlns:p14="http://schemas.microsoft.com/office/powerpoint/2010/main" val="2846460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1578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25056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7978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2794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87519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9315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1687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8033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19600" cy="684065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1" y="-17349"/>
            <a:ext cx="4701860" cy="6858000"/>
          </a:xfrm>
          <a:prstGeom prst="rect">
            <a:avLst/>
          </a:prstGeom>
        </p:spPr>
      </p:pic>
    </p:spTree>
    <p:extLst>
      <p:ext uri="{BB962C8B-B14F-4D97-AF65-F5344CB8AC3E}">
        <p14:creationId xmlns:p14="http://schemas.microsoft.com/office/powerpoint/2010/main" val="29232419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621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50870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6795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19" cy="6857999"/>
          </a:xfrm>
          <a:prstGeom prst="rect">
            <a:avLst/>
          </a:prstGeom>
        </p:spPr>
      </p:pic>
    </p:spTree>
    <p:extLst>
      <p:ext uri="{BB962C8B-B14F-4D97-AF65-F5344CB8AC3E}">
        <p14:creationId xmlns:p14="http://schemas.microsoft.com/office/powerpoint/2010/main" val="1710805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15901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73"/>
          <a:stretch/>
        </p:blipFill>
        <p:spPr>
          <a:xfrm>
            <a:off x="0" y="0"/>
            <a:ext cx="9144000" cy="6858000"/>
          </a:xfrm>
          <a:prstGeom prst="rect">
            <a:avLst/>
          </a:prstGeom>
        </p:spPr>
      </p:pic>
    </p:spTree>
    <p:extLst>
      <p:ext uri="{BB962C8B-B14F-4D97-AF65-F5344CB8AC3E}">
        <p14:creationId xmlns:p14="http://schemas.microsoft.com/office/powerpoint/2010/main" val="31156951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49751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1734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San Michele.-Capri</a:t>
            </a:r>
          </a:p>
        </p:txBody>
      </p:sp>
      <p:sp>
        <p:nvSpPr>
          <p:cNvPr id="3" name="2 Marcador de contenido"/>
          <p:cNvSpPr>
            <a:spLocks noGrp="1"/>
          </p:cNvSpPr>
          <p:nvPr>
            <p:ph sz="quarter" idx="1"/>
          </p:nvPr>
        </p:nvSpPr>
        <p:spPr/>
        <p:txBody>
          <a:bodyPr/>
          <a:lstStyle/>
          <a:p>
            <a:r>
              <a:rPr lang="es-ES" dirty="0"/>
              <a:t>Villa San Michele fue entre 1896 y 1907 la residencia de su creador, el médico sueco y el escritor Axel Munthe.</a:t>
            </a:r>
          </a:p>
          <a:p>
            <a:r>
              <a:rPr lang="es-ES" dirty="0"/>
              <a:t> Poco después del éxito del libro "la historia de San Michele", en 1929, la villa fue abierta al público y desde entonces nunca ha detenido el flujo de visitantes. </a:t>
            </a:r>
          </a:p>
          <a:p>
            <a:r>
              <a:rPr lang="es-ES" dirty="0"/>
              <a:t>La propiedad se encuentra en la parte noreste de Anacapri, 327 metros sobre el nivel del mar y goza de una de las más impresionantes vistas del Golfo de Nápoles.</a:t>
            </a:r>
          </a:p>
        </p:txBody>
      </p:sp>
    </p:spTree>
    <p:extLst>
      <p:ext uri="{BB962C8B-B14F-4D97-AF65-F5344CB8AC3E}">
        <p14:creationId xmlns:p14="http://schemas.microsoft.com/office/powerpoint/2010/main" val="3118986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lnSpcReduction="10000"/>
          </a:bodyPr>
          <a:lstStyle/>
          <a:p>
            <a:r>
              <a:rPr lang="es-ES" dirty="0"/>
              <a:t>Anteriormente estuvo aquí una villa imperial romana, cuyas ruinas conservada por Axel Munthe, son visibles en el jardín.</a:t>
            </a:r>
          </a:p>
          <a:p>
            <a:r>
              <a:rPr lang="es-ES" dirty="0"/>
              <a:t> En la zona están las ruinas de una capilla medieval que, después de diversas vicisitudes, el actual acuerdo. </a:t>
            </a:r>
          </a:p>
          <a:p>
            <a:r>
              <a:rPr lang="es-ES" dirty="0"/>
              <a:t>La visión general del jardín arquitectónico y artístico de la colección es una experiencia única y refleja el gusto romántico y simbolista, típico del período entre los siglos XIX y XX.</a:t>
            </a:r>
          </a:p>
          <a:p>
            <a:r>
              <a:rPr lang="es-ES" dirty="0"/>
              <a:t>La construcción afecta la apertura al mar y el cielo, mostrada en el libro como un objetivo específico para alcanzar: "Mi casa debe estar abierta para el sol, el viento y el mar, como un templo griego y la luz, la luz, luz en todas partes!"</a:t>
            </a:r>
          </a:p>
        </p:txBody>
      </p:sp>
    </p:spTree>
    <p:extLst>
      <p:ext uri="{BB962C8B-B14F-4D97-AF65-F5344CB8AC3E}">
        <p14:creationId xmlns:p14="http://schemas.microsoft.com/office/powerpoint/2010/main" val="26186190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el microclima del exuberante jardín, diseñado por Axel Munthe, plantas vivas características de la flora mediterránea junto a los de otros continentes.</a:t>
            </a:r>
          </a:p>
          <a:p>
            <a:r>
              <a:rPr lang="es-ES" dirty="0"/>
              <a:t>Entre la rarezas Kochia saxicola, en peligro la planta, que ha sobrevivido sólo en Capri y Strombolicchio. </a:t>
            </a:r>
          </a:p>
          <a:p>
            <a:r>
              <a:rPr lang="es-ES" dirty="0"/>
              <a:t>Villa San Michele es actualmente un museo, una estación ornitológica y un oasis natural. Inicio a muchos suecos eruditos y artistas cada año, organiza eventos culturales, festivales y eventos especiales. </a:t>
            </a:r>
          </a:p>
          <a:p>
            <a:r>
              <a:rPr lang="es-ES" dirty="0"/>
              <a:t>Detrás de la villa Monte Barbarossa, en la cual se alza el castillo, es un punto de escala importante para aves migratorias.</a:t>
            </a:r>
          </a:p>
        </p:txBody>
      </p:sp>
    </p:spTree>
    <p:extLst>
      <p:ext uri="{BB962C8B-B14F-4D97-AF65-F5344CB8AC3E}">
        <p14:creationId xmlns:p14="http://schemas.microsoft.com/office/powerpoint/2010/main" val="42353768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53000" cy="230505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8" y="4552950"/>
            <a:ext cx="4953000" cy="230505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305050"/>
            <a:ext cx="4953000" cy="2305050"/>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28575"/>
            <a:ext cx="4497832" cy="6858000"/>
          </a:xfrm>
          <a:prstGeom prst="rect">
            <a:avLst/>
          </a:prstGeom>
        </p:spPr>
      </p:pic>
    </p:spTree>
    <p:extLst>
      <p:ext uri="{BB962C8B-B14F-4D97-AF65-F5344CB8AC3E}">
        <p14:creationId xmlns:p14="http://schemas.microsoft.com/office/powerpoint/2010/main" val="38854322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23118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79708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30129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144000" cy="7200800"/>
          </a:xfrm>
          <a:prstGeom prst="rect">
            <a:avLst/>
          </a:prstGeom>
        </p:spPr>
      </p:pic>
    </p:spTree>
    <p:extLst>
      <p:ext uri="{BB962C8B-B14F-4D97-AF65-F5344CB8AC3E}">
        <p14:creationId xmlns:p14="http://schemas.microsoft.com/office/powerpoint/2010/main" val="23366057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08678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39482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07498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7989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777795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12591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40693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03105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9170894" cy="6858000"/>
          </a:xfrm>
          <a:prstGeom prst="rect">
            <a:avLst/>
          </a:prstGeom>
        </p:spPr>
      </p:pic>
    </p:spTree>
    <p:extLst>
      <p:ext uri="{BB962C8B-B14F-4D97-AF65-F5344CB8AC3E}">
        <p14:creationId xmlns:p14="http://schemas.microsoft.com/office/powerpoint/2010/main" val="23805668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35876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97522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144000" cy="6974631"/>
          </a:xfrm>
          <a:prstGeom prst="rect">
            <a:avLst/>
          </a:prstGeom>
        </p:spPr>
      </p:pic>
    </p:spTree>
    <p:extLst>
      <p:ext uri="{BB962C8B-B14F-4D97-AF65-F5344CB8AC3E}">
        <p14:creationId xmlns:p14="http://schemas.microsoft.com/office/powerpoint/2010/main" val="28138497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Trissino Marzotto.</a:t>
            </a:r>
            <a:br>
              <a:rPr lang="es-ES" dirty="0"/>
            </a:br>
            <a:endParaRPr lang="es-ES" dirty="0"/>
          </a:p>
        </p:txBody>
      </p:sp>
      <p:sp>
        <p:nvSpPr>
          <p:cNvPr id="3" name="2 Marcador de contenido"/>
          <p:cNvSpPr>
            <a:spLocks noGrp="1"/>
          </p:cNvSpPr>
          <p:nvPr>
            <p:ph sz="quarter" idx="1"/>
          </p:nvPr>
        </p:nvSpPr>
        <p:spPr>
          <a:xfrm>
            <a:off x="457200" y="1988840"/>
            <a:ext cx="7467600" cy="4485112"/>
          </a:xfrm>
        </p:spPr>
        <p:txBody>
          <a:bodyPr>
            <a:normAutofit/>
          </a:bodyPr>
          <a:lstStyle/>
          <a:p>
            <a:r>
              <a:rPr lang="es-ES" dirty="0"/>
              <a:t>La propiedad se formó alrededor de una ruina romana, pero datan los informes iniciales de 1101.</a:t>
            </a:r>
          </a:p>
          <a:p>
            <a:r>
              <a:rPr lang="es-ES" dirty="0"/>
              <a:t>El terreno estaba preparado para jardín en 1400, redefinido en 1700 por Muttoni y Fringimelica y el arquitecto Dal Pozzo.</a:t>
            </a:r>
          </a:p>
          <a:p>
            <a:r>
              <a:rPr lang="es-ES" dirty="0"/>
              <a:t> Muchos árboles y más de 100 estatuas de Orazio Marinali, o su escuela y James cajones y asistencia, volver a la primera mitad del siglo.</a:t>
            </a:r>
          </a:p>
        </p:txBody>
      </p:sp>
    </p:spTree>
    <p:extLst>
      <p:ext uri="{BB962C8B-B14F-4D97-AF65-F5344CB8AC3E}">
        <p14:creationId xmlns:p14="http://schemas.microsoft.com/office/powerpoint/2010/main" val="39374703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En el siglo XVIII se construyeron dos casas: la rama superior de Trissino Baston y fondo en Trissino de Riale, destruido por un incendio al final del ' 700 y reconstruida en estilo diferente, volvía al fuego 13 de junio de 1841 y más tarde se convirtió en una ruina del castillo.</a:t>
            </a:r>
          </a:p>
          <a:p>
            <a:r>
              <a:rPr lang="es-ES" dirty="0"/>
              <a:t>Las aproximadamente 20 hectáreas del parque se dividen en zonas, que se alternan con extensos bosques y claros en prato.</a:t>
            </a:r>
          </a:p>
          <a:p>
            <a:r>
              <a:rPr lang="es-ES" dirty="0"/>
              <a:t>La villa se caracteriza por un gran césped verde decorado con estatuas y rodeado por murallas y portales, más que es el "jinete". </a:t>
            </a:r>
          </a:p>
          <a:p>
            <a:endParaRPr lang="es-ES" dirty="0"/>
          </a:p>
          <a:p>
            <a:r>
              <a:rPr lang="es-ES" dirty="0"/>
              <a:t> </a:t>
            </a:r>
          </a:p>
          <a:p>
            <a:endParaRPr lang="es-ES" dirty="0"/>
          </a:p>
        </p:txBody>
      </p:sp>
    </p:spTree>
    <p:extLst>
      <p:ext uri="{BB962C8B-B14F-4D97-AF65-F5344CB8AC3E}">
        <p14:creationId xmlns:p14="http://schemas.microsoft.com/office/powerpoint/2010/main" val="26423740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Grupos de árboles grandes y arbóreas ejemplares aislados, algunos de los cuales son más de 200 años, articulan el tamaño vertical, marca dramáticamente el paisaje y actuar como enlace con los jardines italianos que rodean las villas, exprimir en un abrazo de setos, flores, terrazas y avenidas enriquecidas con plantas podadas según el topiary.</a:t>
            </a:r>
          </a:p>
          <a:p>
            <a:r>
              <a:rPr lang="es-ES" dirty="0"/>
              <a:t>Así, pues encuentra a la larga avenida de cedros, culminando en el parterre de Muttoni.</a:t>
            </a:r>
          </a:p>
          <a:p>
            <a:r>
              <a:rPr lang="es-ES" dirty="0"/>
              <a:t> Antes de que la cámara baja incendiada una doble escalera que conduce a la gran fuente octogonal, decorado con estatuas, que contiene cerca de 1500 metros cúbicos de agua.</a:t>
            </a:r>
          </a:p>
        </p:txBody>
      </p:sp>
    </p:spTree>
    <p:extLst>
      <p:ext uri="{BB962C8B-B14F-4D97-AF65-F5344CB8AC3E}">
        <p14:creationId xmlns:p14="http://schemas.microsoft.com/office/powerpoint/2010/main" val="25092213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Numerosas puertas de hierro forjado en el jardín son el testimonio de la imaginación y la destreza de los artesanos de Veneto. </a:t>
            </a:r>
          </a:p>
          <a:p>
            <a:r>
              <a:rPr lang="es-ES" dirty="0"/>
              <a:t>El portal entrada a la villa se atribuye a la Fringimelica inferior. </a:t>
            </a:r>
          </a:p>
          <a:p>
            <a:r>
              <a:rPr lang="es-ES" dirty="0"/>
              <a:t>Toda la propiedad, en un total estado de abandono, fue comprada en 1950 por el conte Giannino Marzotto, que proporcionó a la consolidación, la restauración y embellecimiento de la villa, así como  los aparatos y el parque.</a:t>
            </a:r>
          </a:p>
        </p:txBody>
      </p:sp>
    </p:spTree>
    <p:extLst>
      <p:ext uri="{BB962C8B-B14F-4D97-AF65-F5344CB8AC3E}">
        <p14:creationId xmlns:p14="http://schemas.microsoft.com/office/powerpoint/2010/main" val="40336175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84"/>
            <a:ext cx="4953000" cy="23050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23234"/>
            <a:ext cx="4953000" cy="230505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586359"/>
            <a:ext cx="4953000" cy="2305050"/>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8317" y="2204864"/>
            <a:ext cx="4956175"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68316" y="18184"/>
            <a:ext cx="4956175"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0438" y="4524232"/>
            <a:ext cx="4956175"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8194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181322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66352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9678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94914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74368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06681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90241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42399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80325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931390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85349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Villa Peyrano Oltrona Visconti.-Emilia Romagna.</a:t>
            </a:r>
            <a:endParaRPr lang="es-ES" dirty="0"/>
          </a:p>
        </p:txBody>
      </p:sp>
      <p:sp>
        <p:nvSpPr>
          <p:cNvPr id="3" name="2 Marcador de contenido"/>
          <p:cNvSpPr>
            <a:spLocks noGrp="1"/>
          </p:cNvSpPr>
          <p:nvPr>
            <p:ph sz="quarter" idx="1"/>
          </p:nvPr>
        </p:nvSpPr>
        <p:spPr/>
        <p:txBody>
          <a:bodyPr>
            <a:normAutofit lnSpcReduction="10000"/>
          </a:bodyPr>
          <a:lstStyle/>
          <a:p>
            <a:r>
              <a:rPr lang="es-ES" dirty="0"/>
              <a:t>En las afueras de Piacenza en el verde Val Nure, villa Peyrano fue construido a finales del siglo XVII por los padres jesuitas de Panwar College de San Pedro, que tuvieron que vender a finales del siglo XVIII, tras la disolución de las órdenes de Conventual por el Papa Clemente XIV.</a:t>
            </a:r>
          </a:p>
          <a:p>
            <a:r>
              <a:rPr lang="es-ES" dirty="0"/>
              <a:t>La familia de Peyrano, de origen noble Genovés, desde entonces se ha sido transferido de generación en generación, hasta el actual propietario, Donna Barberina Oltrona Visconti, la hija de Mary Charlotte Peyrano, quien junto con Luigi Marzotto Caotorta  la ocupan con gran amor.</a:t>
            </a:r>
          </a:p>
        </p:txBody>
      </p:sp>
    </p:spTree>
    <p:extLst>
      <p:ext uri="{BB962C8B-B14F-4D97-AF65-F5344CB8AC3E}">
        <p14:creationId xmlns:p14="http://schemas.microsoft.com/office/powerpoint/2010/main" val="40498445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Elemento escenográfico de gran sugerencia es la escalera rococó que lleva desde la entrada en la terraza frente a la villa: marcado por pináculos y jarrones de piedras y jardín en el centro, recuerda la gran escalera de Isola Bella en el lago Maggiore.</a:t>
            </a:r>
          </a:p>
          <a:p>
            <a:r>
              <a:rPr lang="es-ES" dirty="0"/>
              <a:t>En el jardín hacen un show fino tres monumentales cedros del Atlas, un tejón y un peral. </a:t>
            </a:r>
          </a:p>
          <a:p>
            <a:r>
              <a:rPr lang="es-ES" dirty="0"/>
              <a:t> Setos de boj contribuyen al tamaño geométrico.</a:t>
            </a:r>
          </a:p>
          <a:p>
            <a:r>
              <a:rPr lang="es-ES" dirty="0"/>
              <a:t>Un informe merece la gran colección de rosas por Luigi y Barberina, con más de 150 variedades, que llena de aromas del jardín durante el verano.</a:t>
            </a:r>
          </a:p>
        </p:txBody>
      </p:sp>
    </p:spTree>
    <p:extLst>
      <p:ext uri="{BB962C8B-B14F-4D97-AF65-F5344CB8AC3E}">
        <p14:creationId xmlns:p14="http://schemas.microsoft.com/office/powerpoint/2010/main" val="34603187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De la propiedad de 40 hectáreas, 23 son cultivadas con viñedos en forma de anfiteatro alrededor de la villa: la bodega, que produce ocho diferentes tipos de vinos, incluyendo el famoso Gutturnio Doc y Ortrugo Doc, continúa en la tradición de la época de los jesuitas.</a:t>
            </a:r>
          </a:p>
          <a:p>
            <a:r>
              <a:rPr lang="es-ES" dirty="0"/>
              <a:t>Tras la reciente reforma, la villa y el jardín son ideales para fiestas, bodas, reuniones de negocios. Hay cursos y conferencias, organizados por la agricultura y jardinería, además a la manifestación clásica últimamente pueden abrir Bodegas, donde también hay un encuentro de Ferrari.</a:t>
            </a:r>
          </a:p>
        </p:txBody>
      </p:sp>
    </p:spTree>
    <p:extLst>
      <p:ext uri="{BB962C8B-B14F-4D97-AF65-F5344CB8AC3E}">
        <p14:creationId xmlns:p14="http://schemas.microsoft.com/office/powerpoint/2010/main" val="6010045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0700996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37128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29739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765065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0967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24274213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28425885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Villa Peyron al Bosco di Fontelucente</a:t>
            </a:r>
            <a:endParaRPr lang="es-ES" dirty="0"/>
          </a:p>
        </p:txBody>
      </p:sp>
      <p:sp>
        <p:nvSpPr>
          <p:cNvPr id="3" name="2 Marcador de contenido"/>
          <p:cNvSpPr>
            <a:spLocks noGrp="1"/>
          </p:cNvSpPr>
          <p:nvPr>
            <p:ph sz="quarter" idx="1"/>
          </p:nvPr>
        </p:nvSpPr>
        <p:spPr/>
        <p:txBody>
          <a:bodyPr>
            <a:normAutofit lnSpcReduction="10000"/>
          </a:bodyPr>
          <a:lstStyle/>
          <a:p>
            <a:r>
              <a:rPr lang="es-ES" dirty="0"/>
              <a:t>Todo el complejo de Villa Peyron al Bosco di Fontelucente, jardín formal, el gran parque, bosques y olivares, ofrece una vista espectacular sobre el sur de Florencia y  a un tiro de Castel di Poggio hacia el este. </a:t>
            </a:r>
          </a:p>
          <a:p>
            <a:r>
              <a:rPr lang="es-ES" dirty="0"/>
              <a:t>El jardín está dividido en múltiples terrazas con pendiente abajo hacia Florencia, colocado con parterres de boj del eje sur de la villa. </a:t>
            </a:r>
          </a:p>
          <a:p>
            <a:r>
              <a:rPr lang="es-ES" dirty="0"/>
              <a:t>Las primeras fechas de la zona hacia la transformación del siglo XX de la villa a manos de Angelo Peyron, mientras que otros trabajan en el parque fueron hechas posteriormente por su hijo Paul de mediados del siglo XX.</a:t>
            </a:r>
          </a:p>
        </p:txBody>
      </p:sp>
    </p:spTree>
    <p:extLst>
      <p:ext uri="{BB962C8B-B14F-4D97-AF65-F5344CB8AC3E}">
        <p14:creationId xmlns:p14="http://schemas.microsoft.com/office/powerpoint/2010/main" val="25235283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La villa fue construida probablemente en ruinas etruscas y, durante los siglos, restauraciones y transformaciones hasta que asumió su aspecto actual gracias a la labor del arquitecto Giovanozzi. La propiedad debe su nombre a la presencia de un frondoso bosque, que de donde emerge los jardines italianos y una fuente del siglo XVI situado aguas arriba de la villa, que prevé la caída del agua necesaria para el funcionamiento de numerosas fuentes y un estanque.</a:t>
            </a:r>
          </a:p>
          <a:p>
            <a:r>
              <a:rPr lang="es-ES" dirty="0"/>
              <a:t>La ejecución de las finas estatuas que adornan el jardín, en lugar de las destruidas durante la última guerra, se originan de las Villas Venecianas en el Brenta.</a:t>
            </a:r>
          </a:p>
        </p:txBody>
      </p:sp>
    </p:spTree>
    <p:extLst>
      <p:ext uri="{BB962C8B-B14F-4D97-AF65-F5344CB8AC3E}">
        <p14:creationId xmlns:p14="http://schemas.microsoft.com/office/powerpoint/2010/main" val="1157092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Paul Peyron para transmitir intacta a las generaciones futuras, el complejo ha donado a la Fundación en 1998, promovida y sostenida por Ente Cassa di Risparmio di Firenze. </a:t>
            </a:r>
          </a:p>
          <a:p>
            <a:r>
              <a:rPr lang="es-ES" dirty="0"/>
              <a:t>Conservación y mejora de jardines históricos es uno de los objetivos prioritarios de la Ente Cassa, junto con la difusión de valores ambientales a los jóvenes.</a:t>
            </a:r>
          </a:p>
        </p:txBody>
      </p:sp>
    </p:spTree>
    <p:extLst>
      <p:ext uri="{BB962C8B-B14F-4D97-AF65-F5344CB8AC3E}">
        <p14:creationId xmlns:p14="http://schemas.microsoft.com/office/powerpoint/2010/main" val="29540946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8" y="116632"/>
            <a:ext cx="4953000" cy="4513394"/>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16632"/>
            <a:ext cx="4427984" cy="4407264"/>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52950"/>
            <a:ext cx="4953000" cy="2305050"/>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4523896"/>
            <a:ext cx="4266202"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94853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 y="14287"/>
            <a:ext cx="9115425" cy="6829425"/>
          </a:xfrm>
          <a:prstGeom prst="rect">
            <a:avLst/>
          </a:prstGeom>
        </p:spPr>
      </p:pic>
    </p:spTree>
    <p:extLst>
      <p:ext uri="{BB962C8B-B14F-4D97-AF65-F5344CB8AC3E}">
        <p14:creationId xmlns:p14="http://schemas.microsoft.com/office/powerpoint/2010/main" val="41231120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81533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749266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3722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61608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27643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28605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9083484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07727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067175" cy="336232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62325"/>
            <a:ext cx="5894512" cy="3495675"/>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1920" y="0"/>
            <a:ext cx="5292080" cy="3362325"/>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362324"/>
            <a:ext cx="4667250" cy="3516055"/>
          </a:xfrm>
          <a:prstGeom prst="rect">
            <a:avLst/>
          </a:prstGeom>
        </p:spPr>
      </p:pic>
    </p:spTree>
    <p:extLst>
      <p:ext uri="{BB962C8B-B14F-4D97-AF65-F5344CB8AC3E}">
        <p14:creationId xmlns:p14="http://schemas.microsoft.com/office/powerpoint/2010/main" val="25867876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TotalTime>
  <Words>2086</Words>
  <Application>Microsoft Office PowerPoint</Application>
  <PresentationFormat>Presentación en pantalla (4:3)</PresentationFormat>
  <Paragraphs>220</Paragraphs>
  <Slides>102</Slides>
  <Notes>82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102</vt:i4>
      </vt:variant>
    </vt:vector>
  </HeadingPairs>
  <TitlesOfParts>
    <vt:vector size="107" baseType="lpstr">
      <vt:lpstr>Calibri</vt:lpstr>
      <vt:lpstr>Century Schoolbook</vt:lpstr>
      <vt:lpstr>Wingdings</vt:lpstr>
      <vt:lpstr>Wingdings 2</vt:lpstr>
      <vt:lpstr>Default Theme</vt:lpstr>
      <vt:lpstr>EUROPA.-LA VUELTA AL MUNDO EN 885JARDINES.-ITALIA.-.Villa Lante.-Villa San Michel.-Villa Trissino Marzotto.-Villa Peyrano Oltrona Visconti.-Emilia Romagna.-Villa Peyron al Bosco di Fontelucente   </vt:lpstr>
      <vt:lpstr>Villa Lante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San Michele.-Capri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Trissino Marzotto.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Peyrano Oltrona Visconti.-Emilia Romagna.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Peyron al Bosco di Fontelucente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17</cp:revision>
  <dcterms:created xsi:type="dcterms:W3CDTF">2013-09-08T06:06:48Z</dcterms:created>
  <dcterms:modified xsi:type="dcterms:W3CDTF">2018-03-09T04:48:14Z</dcterms:modified>
</cp:coreProperties>
</file>