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9" r:id="rId38"/>
    <p:sldId id="293" r:id="rId39"/>
    <p:sldId id="294" r:id="rId40"/>
    <p:sldId id="295" r:id="rId41"/>
    <p:sldId id="296" r:id="rId42"/>
    <p:sldId id="297" r:id="rId43"/>
    <p:sldId id="298"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562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5802D5-CEA3-4BA4-A1EA-14F8D4C86C51}"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816024-803A-4540-9C00-101F1BB23FF8}" type="slidenum">
              <a:rPr lang="es-ES" smtClean="0"/>
              <a:t>‹Nº›</a:t>
            </a:fld>
            <a:endParaRPr lang="es-ES" dirty="0"/>
          </a:p>
        </p:txBody>
      </p:sp>
    </p:spTree>
    <p:extLst>
      <p:ext uri="{BB962C8B-B14F-4D97-AF65-F5344CB8AC3E}">
        <p14:creationId xmlns:p14="http://schemas.microsoft.com/office/powerpoint/2010/main" val="1106850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Barceloneta.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870183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Barceloneta.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1370040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Barceloneta.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398104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Barceloneta.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2625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Barceloneta.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46163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855494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203277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016231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228432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40479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1279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707780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098807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303729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26585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850997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607877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445139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del Racó</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278834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del Racó</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08742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del Racó</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820289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del Racó</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485541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Florida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399709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Florida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876923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Florida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268274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Font Florida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4280553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83402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11356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9900965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Maquinista de Sant Andreu</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296057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530983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742140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635084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743916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Guineueta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620879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Maquinista de Sant Andreu</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972662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Maquinista de Sant Andreu</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293308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Maquinista de Sant Andreu</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0809345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Maquinista de Sant Andreu</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41681253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la Maquinista de Sant Andreu</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2729571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2454748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550252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5874866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7846147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3375271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1053278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Nova Icària.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1430848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97333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9455217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6587502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5854626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9519029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41302520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Pegaso.</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206440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3482789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5674543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9187321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1570633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2098839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2013338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Primavera</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6478552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Trinitat.</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3464325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Trinitat.</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2305891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Trinitat</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2608627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Trinitat</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1766645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Trinitat</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2968605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Trinitat</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9640229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Vall d´Hebron.-</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7482638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Vall d´Hebron.-</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9082447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Vall d´Hebron.-</a:t>
            </a:r>
          </a:p>
          <a:p>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9085349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Vall d´Hebron.-</a:t>
            </a:r>
          </a:p>
          <a:p>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2258484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Aigües.</a:t>
            </a:r>
          </a:p>
          <a:p>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8142649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Aigües.</a:t>
            </a:r>
          </a:p>
          <a:p>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1264574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2066916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5763761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4058869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2656399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5469317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3468714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5705932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 Corts.</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1843446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les Rieres d'Horta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2190721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les Rieres d'Horta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70813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les Rieres d'Horta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394976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de les Rieres d'Horta</a:t>
            </a:r>
            <a:endParaRPr lang="es-ES" dirty="0"/>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5825542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2509486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9437600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0362910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53021456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3425452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6812889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3296650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1339743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343BEEB2-A3A2-432D-A2DC-BB2660F1104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555386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E6F9B8CD-342D-4579-98EC-A8FD6B7370E1}" type="datetimeFigureOut">
              <a:rPr lang="en-US" smtClean="0"/>
              <a:pPr/>
              <a:t>3/10/2018</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94C600"/>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BBB5E19-F10A-4C2F-BF6F-11C513378A2E}" type="slidenum">
              <a:rPr lang="en-US" smtClean="0">
                <a:solidFill>
                  <a:srgbClr val="94C600"/>
                </a:solidFill>
              </a:rPr>
              <a:pPr/>
              <a:t>‹Nº›</a:t>
            </a:fld>
            <a:endParaRPr lang="en-US" dirty="0">
              <a:solidFill>
                <a:srgbClr val="94C600"/>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996908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1634143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465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6" name="Footer Placeholder 5"/>
          <p:cNvSpPr>
            <a:spLocks noGrp="1"/>
          </p:cNvSpPr>
          <p:nvPr>
            <p:ph type="ftr" sz="quarter" idx="11"/>
          </p:nvPr>
        </p:nvSpPr>
        <p:spPr/>
        <p:txBody>
          <a:bodyPr/>
          <a:lstStyle/>
          <a:p>
            <a:endParaRPr lang="en-US" dirty="0">
              <a:solidFill>
                <a:srgbClr val="94C600"/>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59814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8" name="Footer Placeholder 7"/>
          <p:cNvSpPr>
            <a:spLocks noGrp="1"/>
          </p:cNvSpPr>
          <p:nvPr>
            <p:ph type="ftr" sz="quarter" idx="11"/>
          </p:nvPr>
        </p:nvSpPr>
        <p:spPr/>
        <p:txBody>
          <a:bodyPr/>
          <a:lstStyle/>
          <a:p>
            <a:endParaRPr lang="en-US" dirty="0">
              <a:solidFill>
                <a:srgbClr val="94C600"/>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6805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4" name="Footer Placeholder 3"/>
          <p:cNvSpPr>
            <a:spLocks noGrp="1"/>
          </p:cNvSpPr>
          <p:nvPr>
            <p:ph type="ftr" sz="quarter" idx="11"/>
          </p:nvPr>
        </p:nvSpPr>
        <p:spPr/>
        <p:txBody>
          <a:bodyPr/>
          <a:lstStyle/>
          <a:p>
            <a:endParaRPr lang="en-US" dirty="0">
              <a:solidFill>
                <a:srgbClr val="94C600"/>
              </a:solidFill>
            </a:endParaRPr>
          </a:p>
        </p:txBody>
      </p:sp>
      <p:sp>
        <p:nvSpPr>
          <p:cNvPr id="5" name="Slide Number Placeholder 4"/>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427570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3" name="Footer Placeholder 2"/>
          <p:cNvSpPr>
            <a:spLocks noGrp="1"/>
          </p:cNvSpPr>
          <p:nvPr>
            <p:ph type="ftr" sz="quarter" idx="11"/>
          </p:nvPr>
        </p:nvSpPr>
        <p:spPr/>
        <p:txBody>
          <a:bodyPr/>
          <a:lstStyle/>
          <a:p>
            <a:endParaRPr lang="en-US" dirty="0">
              <a:solidFill>
                <a:srgbClr val="94C600"/>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24821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7" name="Slide Number Placeholder 6"/>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94C60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4127089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94C600"/>
              </a:solidFill>
            </a:endParaRPr>
          </a:p>
        </p:txBody>
      </p:sp>
      <p:sp>
        <p:nvSpPr>
          <p:cNvPr id="7" name="Slide Number Placeholder 6"/>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40479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20191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37274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E6F9B8CD-342D-4579-98EC-A8FD6B7370E1}" type="datetimeFigureOut">
              <a:rPr lang="en-US" smtClean="0"/>
              <a:pPr/>
              <a:t>3/10/2018</a:t>
            </a:fld>
            <a:endParaRPr lang="en-US" dirty="0">
              <a:solidFill>
                <a:srgbClr val="CAF278"/>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lgn="l"/>
            <a:endParaRPr lang="en-US" dirty="0">
              <a:solidFill>
                <a:srgbClr val="CAF278"/>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lgn="ctr"/>
            <a:fld id="{2BBB5E19-F10A-4C2F-BF6F-11C513378A2E}" type="slidenum">
              <a:rPr lang="en-US" smtClean="0"/>
              <a:pPr algn="ctr"/>
              <a:t>‹Nº›</a:t>
            </a:fld>
            <a:endParaRPr lang="en-US" sz="1400" b="1" dirty="0">
              <a:solidFill>
                <a:srgbClr val="FFFFFF"/>
              </a:solidFill>
            </a:endParaRPr>
          </a:p>
        </p:txBody>
      </p:sp>
    </p:spTree>
    <p:extLst>
      <p:ext uri="{BB962C8B-B14F-4D97-AF65-F5344CB8AC3E}">
        <p14:creationId xmlns:p14="http://schemas.microsoft.com/office/powerpoint/2010/main" val="337247200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0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11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44008" y="188640"/>
            <a:ext cx="3814192" cy="2088232"/>
          </a:xfrm>
        </p:spPr>
        <p:txBody>
          <a:bodyPr>
            <a:normAutofit fontScale="90000"/>
          </a:bodyPr>
          <a:lstStyle/>
          <a:p>
            <a:r>
              <a:rPr lang="es-ES" sz="3200" dirty="0"/>
              <a:t>EUROPA.-LA VUELTA LA MUNDO EN 885 JARDINES.-JARDINS DE BARCELONA.-IV</a:t>
            </a:r>
          </a:p>
        </p:txBody>
      </p:sp>
      <p:sp>
        <p:nvSpPr>
          <p:cNvPr id="3" name="2 Subtítulo"/>
          <p:cNvSpPr>
            <a:spLocks noGrp="1"/>
          </p:cNvSpPr>
          <p:nvPr>
            <p:ph type="subTitle" idx="1"/>
          </p:nvPr>
        </p:nvSpPr>
        <p:spPr>
          <a:xfrm>
            <a:off x="4644008" y="5003322"/>
            <a:ext cx="381419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061043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la Barceloneta.</a:t>
            </a:r>
          </a:p>
        </p:txBody>
      </p:sp>
      <p:sp>
        <p:nvSpPr>
          <p:cNvPr id="3" name="2 Marcador de contenido"/>
          <p:cNvSpPr>
            <a:spLocks noGrp="1"/>
          </p:cNvSpPr>
          <p:nvPr>
            <p:ph idx="1"/>
          </p:nvPr>
        </p:nvSpPr>
        <p:spPr/>
        <p:txBody>
          <a:bodyPr/>
          <a:lstStyle/>
          <a:p>
            <a:r>
              <a:rPr lang="es-ES" dirty="0"/>
              <a:t>De factura moderna, el Parque de la Barceloneta es un lugar abierto de transición entre la Barceloneta y la Vila Olímpica, que al final de su recorrido se abre al mar. </a:t>
            </a:r>
          </a:p>
          <a:p>
            <a:r>
              <a:rPr lang="es-ES" dirty="0"/>
              <a:t>En su interior, diferentes construcciones, perfectamente integradas, nos recuerdan el pasado industrial gasista de este espacio.</a:t>
            </a:r>
          </a:p>
        </p:txBody>
      </p:sp>
    </p:spTree>
    <p:extLst>
      <p:ext uri="{BB962C8B-B14F-4D97-AF65-F5344CB8AC3E}">
        <p14:creationId xmlns:p14="http://schemas.microsoft.com/office/powerpoint/2010/main" val="2796011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054280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1592862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3279015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197" y="387732"/>
            <a:ext cx="4089267" cy="6173180"/>
          </a:xfrm>
          <a:prstGeom prst="rect">
            <a:avLst/>
          </a:prstGeom>
        </p:spPr>
      </p:pic>
    </p:spTree>
    <p:extLst>
      <p:ext uri="{BB962C8B-B14F-4D97-AF65-F5344CB8AC3E}">
        <p14:creationId xmlns:p14="http://schemas.microsoft.com/office/powerpoint/2010/main" val="523982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32657"/>
            <a:ext cx="4104456" cy="6192688"/>
          </a:xfrm>
          <a:prstGeom prst="rect">
            <a:avLst/>
          </a:prstGeom>
        </p:spPr>
      </p:pic>
    </p:spTree>
    <p:extLst>
      <p:ext uri="{BB962C8B-B14F-4D97-AF65-F5344CB8AC3E}">
        <p14:creationId xmlns:p14="http://schemas.microsoft.com/office/powerpoint/2010/main" val="240231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Parc de la Creueta del Coll.</a:t>
            </a:r>
            <a:br>
              <a:rPr lang="es-ES" dirty="0"/>
            </a:br>
            <a:endParaRPr lang="es-ES" dirty="0"/>
          </a:p>
        </p:txBody>
      </p:sp>
      <p:sp>
        <p:nvSpPr>
          <p:cNvPr id="3" name="2 Marcador de contenido"/>
          <p:cNvSpPr>
            <a:spLocks noGrp="1"/>
          </p:cNvSpPr>
          <p:nvPr>
            <p:ph idx="1"/>
          </p:nvPr>
        </p:nvSpPr>
        <p:spPr/>
        <p:txBody>
          <a:bodyPr>
            <a:normAutofit lnSpcReduction="10000"/>
          </a:bodyPr>
          <a:lstStyle/>
          <a:p>
            <a:r>
              <a:rPr lang="es-ES" dirty="0"/>
              <a:t>La Creueta del Coll es un parque resguardado, con un gran estanque que en verano se convierte en piscina pública, una enorme plaza de 6.000 m2 y amplios espacios donde descansar bajo la sombra de las acacias. </a:t>
            </a:r>
          </a:p>
          <a:p>
            <a:r>
              <a:rPr lang="es-ES" dirty="0"/>
              <a:t>Es por este motivo que se ha convertido en uno de los lugares de encuentro y de tiempo libre importante para el barrio donde está situado.</a:t>
            </a:r>
          </a:p>
        </p:txBody>
      </p:sp>
    </p:spTree>
    <p:extLst>
      <p:ext uri="{BB962C8B-B14F-4D97-AF65-F5344CB8AC3E}">
        <p14:creationId xmlns:p14="http://schemas.microsoft.com/office/powerpoint/2010/main" val="743228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483907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352928" cy="6264696"/>
          </a:xfrm>
          <a:prstGeom prst="rect">
            <a:avLst/>
          </a:prstGeom>
        </p:spPr>
      </p:pic>
    </p:spTree>
    <p:extLst>
      <p:ext uri="{BB962C8B-B14F-4D97-AF65-F5344CB8AC3E}">
        <p14:creationId xmlns:p14="http://schemas.microsoft.com/office/powerpoint/2010/main" val="378366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048672"/>
          </a:xfrm>
          <a:prstGeom prst="rect">
            <a:avLst/>
          </a:prstGeom>
        </p:spPr>
      </p:pic>
    </p:spTree>
    <p:extLst>
      <p:ext uri="{BB962C8B-B14F-4D97-AF65-F5344CB8AC3E}">
        <p14:creationId xmlns:p14="http://schemas.microsoft.com/office/powerpoint/2010/main" val="3932177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91493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3674078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8208912" cy="6200110"/>
          </a:xfrm>
          <a:prstGeom prst="rect">
            <a:avLst/>
          </a:prstGeom>
        </p:spPr>
      </p:pic>
    </p:spTree>
    <p:extLst>
      <p:ext uri="{BB962C8B-B14F-4D97-AF65-F5344CB8AC3E}">
        <p14:creationId xmlns:p14="http://schemas.microsoft.com/office/powerpoint/2010/main" val="69453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747334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689362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805850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353587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2175182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264696"/>
          </a:xfrm>
          <a:prstGeom prst="rect">
            <a:avLst/>
          </a:prstGeom>
        </p:spPr>
      </p:pic>
    </p:spTree>
    <p:extLst>
      <p:ext uri="{BB962C8B-B14F-4D97-AF65-F5344CB8AC3E}">
        <p14:creationId xmlns:p14="http://schemas.microsoft.com/office/powerpoint/2010/main" val="3869605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881012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73144"/>
          </a:xfrm>
        </p:spPr>
        <p:txBody>
          <a:bodyPr>
            <a:normAutofit fontScale="90000"/>
          </a:bodyPr>
          <a:lstStyle/>
          <a:p>
            <a:r>
              <a:rPr lang="fr-FR" dirty="0"/>
              <a:t>Parc de la Font del Racó</a:t>
            </a:r>
            <a:endParaRPr lang="es-ES" dirty="0"/>
          </a:p>
        </p:txBody>
      </p:sp>
      <p:sp>
        <p:nvSpPr>
          <p:cNvPr id="3" name="2 Marcador de contenido"/>
          <p:cNvSpPr>
            <a:spLocks noGrp="1"/>
          </p:cNvSpPr>
          <p:nvPr>
            <p:ph idx="1"/>
          </p:nvPr>
        </p:nvSpPr>
        <p:spPr>
          <a:xfrm>
            <a:off x="1043492" y="1844824"/>
            <a:ext cx="6777317" cy="4464496"/>
          </a:xfrm>
        </p:spPr>
        <p:txBody>
          <a:bodyPr>
            <a:normAutofit lnSpcReduction="10000"/>
          </a:bodyPr>
          <a:lstStyle/>
          <a:p>
            <a:r>
              <a:rPr lang="es-ES" dirty="0"/>
              <a:t>Este parque, verde y frondoso, constituye una pequeña maravilla situada en la ladera de la sierra de Collserola, escondido entre las curvas de la avenida del Tibidabo. Resulta un espacio excepcionalmente tranquilo, donde los caminos sombríos y el canto de los pájaros le otorgan un encanto especial. Se ha convertido en un lugar habitual de paso para los jóvenes que quieren bajar por la montaña dando un rodeo y un área de ocio al acuden muchos escolares a merendar.</a:t>
            </a:r>
          </a:p>
        </p:txBody>
      </p:sp>
    </p:spTree>
    <p:extLst>
      <p:ext uri="{BB962C8B-B14F-4D97-AF65-F5344CB8AC3E}">
        <p14:creationId xmlns:p14="http://schemas.microsoft.com/office/powerpoint/2010/main" val="1217780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404664"/>
            <a:ext cx="8352928" cy="6120680"/>
          </a:xfrm>
          <a:prstGeom prst="rect">
            <a:avLst/>
          </a:prstGeom>
        </p:spPr>
      </p:pic>
    </p:spTree>
    <p:extLst>
      <p:ext uri="{BB962C8B-B14F-4D97-AF65-F5344CB8AC3E}">
        <p14:creationId xmlns:p14="http://schemas.microsoft.com/office/powerpoint/2010/main" val="767056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579603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814080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32657"/>
            <a:ext cx="4032448" cy="6192688"/>
          </a:xfrm>
          <a:prstGeom prst="rect">
            <a:avLst/>
          </a:prstGeom>
        </p:spPr>
      </p:pic>
    </p:spTree>
    <p:extLst>
      <p:ext uri="{BB962C8B-B14F-4D97-AF65-F5344CB8AC3E}">
        <p14:creationId xmlns:p14="http://schemas.microsoft.com/office/powerpoint/2010/main" val="1177822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176464" cy="6264696"/>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8667" y="278432"/>
            <a:ext cx="4176713" cy="626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8645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-Parc de la Font Florida</a:t>
            </a:r>
            <a:endParaRPr lang="es-ES" dirty="0"/>
          </a:p>
        </p:txBody>
      </p:sp>
      <p:sp>
        <p:nvSpPr>
          <p:cNvPr id="3" name="2 Marcador de contenido"/>
          <p:cNvSpPr>
            <a:spLocks noGrp="1"/>
          </p:cNvSpPr>
          <p:nvPr>
            <p:ph idx="1"/>
          </p:nvPr>
        </p:nvSpPr>
        <p:spPr/>
        <p:txBody>
          <a:bodyPr>
            <a:normAutofit lnSpcReduction="10000"/>
          </a:bodyPr>
          <a:lstStyle/>
          <a:p>
            <a:r>
              <a:rPr lang="es-ES" dirty="0"/>
              <a:t>El Parque de la Font Florida es un espacio de transición entre la ciudad edificada y la montaña de Montjuic. </a:t>
            </a:r>
          </a:p>
          <a:p>
            <a:r>
              <a:rPr lang="es-ES" dirty="0"/>
              <a:t>Es un parque vecinal muy espacioso, del que una buena parte queda protegido por edificios de viviendas. </a:t>
            </a:r>
          </a:p>
          <a:p>
            <a:r>
              <a:rPr lang="es-ES" dirty="0"/>
              <a:t>Esto lo convierte en el lugar ideal para que los niños puedan jugar tranquilamente.</a:t>
            </a:r>
          </a:p>
        </p:txBody>
      </p:sp>
    </p:spTree>
    <p:extLst>
      <p:ext uri="{BB962C8B-B14F-4D97-AF65-F5344CB8AC3E}">
        <p14:creationId xmlns:p14="http://schemas.microsoft.com/office/powerpoint/2010/main" val="3107776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336704"/>
          </a:xfrm>
          <a:prstGeom prst="rect">
            <a:avLst/>
          </a:prstGeom>
        </p:spPr>
      </p:pic>
    </p:spTree>
    <p:extLst>
      <p:ext uri="{BB962C8B-B14F-4D97-AF65-F5344CB8AC3E}">
        <p14:creationId xmlns:p14="http://schemas.microsoft.com/office/powerpoint/2010/main" val="4129863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048672"/>
          </a:xfrm>
          <a:prstGeom prst="rect">
            <a:avLst/>
          </a:prstGeom>
        </p:spPr>
      </p:pic>
    </p:spTree>
    <p:extLst>
      <p:ext uri="{BB962C8B-B14F-4D97-AF65-F5344CB8AC3E}">
        <p14:creationId xmlns:p14="http://schemas.microsoft.com/office/powerpoint/2010/main" val="2023005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2067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32656"/>
            <a:ext cx="4104456" cy="6120680"/>
          </a:xfrm>
          <a:prstGeom prst="rect">
            <a:avLst/>
          </a:prstGeom>
        </p:spPr>
      </p:pic>
    </p:spTree>
    <p:extLst>
      <p:ext uri="{BB962C8B-B14F-4D97-AF65-F5344CB8AC3E}">
        <p14:creationId xmlns:p14="http://schemas.microsoft.com/office/powerpoint/2010/main" val="9648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248471" cy="619268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32656"/>
            <a:ext cx="4032448" cy="6192688"/>
          </a:xfrm>
          <a:prstGeom prst="rect">
            <a:avLst/>
          </a:prstGeom>
        </p:spPr>
      </p:pic>
    </p:spTree>
    <p:extLst>
      <p:ext uri="{BB962C8B-B14F-4D97-AF65-F5344CB8AC3E}">
        <p14:creationId xmlns:p14="http://schemas.microsoft.com/office/powerpoint/2010/main" val="2897306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la Guineueta</a:t>
            </a:r>
          </a:p>
        </p:txBody>
      </p:sp>
      <p:sp>
        <p:nvSpPr>
          <p:cNvPr id="3" name="2 Marcador de contenido"/>
          <p:cNvSpPr>
            <a:spLocks noGrp="1"/>
          </p:cNvSpPr>
          <p:nvPr>
            <p:ph idx="1"/>
          </p:nvPr>
        </p:nvSpPr>
        <p:spPr/>
        <p:txBody>
          <a:bodyPr>
            <a:normAutofit fontScale="92500"/>
          </a:bodyPr>
          <a:lstStyle/>
          <a:p>
            <a:r>
              <a:rPr lang="es-ES" dirty="0"/>
              <a:t>El parque de la Guineueta es un parque básicamente vecinal, extraordinariamente popular y, por tanto, muy concurrido. Situado justo en el límite entre los barrios de la Guineueta y Verdum, los comunica, convirtiéndose así en un lugar de paso y encuentro, paseo, juegos de cartas en las mesas de las zonas de picnic, bailes de sardanas e importantes celebraciones relacionadas con Andalucía.</a:t>
            </a:r>
          </a:p>
        </p:txBody>
      </p:sp>
    </p:spTree>
    <p:extLst>
      <p:ext uri="{BB962C8B-B14F-4D97-AF65-F5344CB8AC3E}">
        <p14:creationId xmlns:p14="http://schemas.microsoft.com/office/powerpoint/2010/main" val="1138017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4113488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064896" cy="6192688"/>
          </a:xfrm>
          <a:prstGeom prst="rect">
            <a:avLst/>
          </a:prstGeom>
        </p:spPr>
      </p:pic>
    </p:spTree>
    <p:extLst>
      <p:ext uri="{BB962C8B-B14F-4D97-AF65-F5344CB8AC3E}">
        <p14:creationId xmlns:p14="http://schemas.microsoft.com/office/powerpoint/2010/main" val="2795617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1604887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19" cy="6192688"/>
          </a:xfrm>
          <a:prstGeom prst="rect">
            <a:avLst/>
          </a:prstGeom>
        </p:spPr>
      </p:pic>
    </p:spTree>
    <p:extLst>
      <p:ext uri="{BB962C8B-B14F-4D97-AF65-F5344CB8AC3E}">
        <p14:creationId xmlns:p14="http://schemas.microsoft.com/office/powerpoint/2010/main" val="358279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54777"/>
            <a:ext cx="8280920" cy="6192688"/>
          </a:xfrm>
          <a:prstGeom prst="rect">
            <a:avLst/>
          </a:prstGeom>
        </p:spPr>
      </p:pic>
    </p:spTree>
    <p:extLst>
      <p:ext uri="{BB962C8B-B14F-4D97-AF65-F5344CB8AC3E}">
        <p14:creationId xmlns:p14="http://schemas.microsoft.com/office/powerpoint/2010/main" val="2314508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3889570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404664"/>
            <a:ext cx="8352928" cy="6120680"/>
          </a:xfrm>
          <a:prstGeom prst="rect">
            <a:avLst/>
          </a:prstGeom>
        </p:spPr>
      </p:pic>
    </p:spTree>
    <p:extLst>
      <p:ext uri="{BB962C8B-B14F-4D97-AF65-F5344CB8AC3E}">
        <p14:creationId xmlns:p14="http://schemas.microsoft.com/office/powerpoint/2010/main" val="35441205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352928" cy="6264696"/>
          </a:xfrm>
          <a:prstGeom prst="rect">
            <a:avLst/>
          </a:prstGeom>
        </p:spPr>
      </p:pic>
    </p:spTree>
    <p:extLst>
      <p:ext uri="{BB962C8B-B14F-4D97-AF65-F5344CB8AC3E}">
        <p14:creationId xmlns:p14="http://schemas.microsoft.com/office/powerpoint/2010/main" val="3354871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4248472" cy="6264696"/>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1698" y="264244"/>
            <a:ext cx="4249737" cy="626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0800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fr-FR" dirty="0"/>
              <a:t>Parc de la Maquinista de Sant Andreu</a:t>
            </a:r>
            <a:endParaRPr lang="es-ES" dirty="0"/>
          </a:p>
        </p:txBody>
      </p:sp>
      <p:sp>
        <p:nvSpPr>
          <p:cNvPr id="3" name="2 Marcador de contenido"/>
          <p:cNvSpPr>
            <a:spLocks noGrp="1"/>
          </p:cNvSpPr>
          <p:nvPr>
            <p:ph idx="1"/>
          </p:nvPr>
        </p:nvSpPr>
        <p:spPr/>
        <p:txBody>
          <a:bodyPr/>
          <a:lstStyle/>
          <a:p>
            <a:r>
              <a:rPr lang="es-ES" dirty="0"/>
              <a:t>Este parque es una gran explanada abierta y excepcionalmente rica en árboles. Un espacio verde amplio, tranquilo y ordenado, que tanto es lugar para estar como de paso para los vecinos del barrio del Bon Pastor.</a:t>
            </a:r>
          </a:p>
        </p:txBody>
      </p:sp>
    </p:spTree>
    <p:extLst>
      <p:ext uri="{BB962C8B-B14F-4D97-AF65-F5344CB8AC3E}">
        <p14:creationId xmlns:p14="http://schemas.microsoft.com/office/powerpoint/2010/main" val="1857495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3460711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4239196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424936" cy="6192688"/>
          </a:xfrm>
          <a:prstGeom prst="rect">
            <a:avLst/>
          </a:prstGeom>
        </p:spPr>
      </p:pic>
    </p:spTree>
    <p:extLst>
      <p:ext uri="{BB962C8B-B14F-4D97-AF65-F5344CB8AC3E}">
        <p14:creationId xmlns:p14="http://schemas.microsoft.com/office/powerpoint/2010/main" val="1349107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04456"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32656"/>
            <a:ext cx="4104456" cy="6249089"/>
          </a:xfrm>
          <a:prstGeom prst="rect">
            <a:avLst/>
          </a:prstGeom>
        </p:spPr>
      </p:pic>
    </p:spTree>
    <p:extLst>
      <p:ext uri="{BB962C8B-B14F-4D97-AF65-F5344CB8AC3E}">
        <p14:creationId xmlns:p14="http://schemas.microsoft.com/office/powerpoint/2010/main" val="3360485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3713892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529128"/>
          </a:xfrm>
        </p:spPr>
        <p:txBody>
          <a:bodyPr>
            <a:normAutofit fontScale="90000"/>
          </a:bodyPr>
          <a:lstStyle/>
          <a:p>
            <a:r>
              <a:rPr lang="es-ES" dirty="0"/>
              <a:t>Parc de la Nova Icària.</a:t>
            </a:r>
          </a:p>
        </p:txBody>
      </p:sp>
      <p:sp>
        <p:nvSpPr>
          <p:cNvPr id="3" name="2 Marcador de contenido"/>
          <p:cNvSpPr>
            <a:spLocks noGrp="1"/>
          </p:cNvSpPr>
          <p:nvPr>
            <p:ph idx="1"/>
          </p:nvPr>
        </p:nvSpPr>
        <p:spPr>
          <a:xfrm>
            <a:off x="1043492" y="1628800"/>
            <a:ext cx="6777317" cy="4608512"/>
          </a:xfrm>
        </p:spPr>
        <p:txBody>
          <a:bodyPr>
            <a:normAutofit lnSpcReduction="10000"/>
          </a:bodyPr>
          <a:lstStyle/>
          <a:p>
            <a:r>
              <a:rPr lang="es-ES" dirty="0"/>
              <a:t>Éste es uno de los espacios verdes construidos el 1992 con motivo de los Juegos Olímpicos de Barcelona. Es un espacio que incita a la calma y que contrasta con la agitación de la Ronda del Litoral, que en este punto emerge del túnel que se inicia en el parque de Les Cascades. </a:t>
            </a:r>
          </a:p>
          <a:p>
            <a:r>
              <a:rPr lang="es-ES" dirty="0"/>
              <a:t>Grandes puentes de madera comunican la Villa Olímpica con las playas, y suaves pendientes de césped con iris, saúcos y sauces llorones dan a un gran lago con el perfil de la mítica isla de Icaria.</a:t>
            </a:r>
          </a:p>
        </p:txBody>
      </p:sp>
    </p:spTree>
    <p:extLst>
      <p:ext uri="{BB962C8B-B14F-4D97-AF65-F5344CB8AC3E}">
        <p14:creationId xmlns:p14="http://schemas.microsoft.com/office/powerpoint/2010/main" val="3736443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424936" cy="6264696"/>
          </a:xfrm>
          <a:prstGeom prst="rect">
            <a:avLst/>
          </a:prstGeom>
        </p:spPr>
      </p:pic>
    </p:spTree>
    <p:extLst>
      <p:ext uri="{BB962C8B-B14F-4D97-AF65-F5344CB8AC3E}">
        <p14:creationId xmlns:p14="http://schemas.microsoft.com/office/powerpoint/2010/main" val="974980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2266912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544296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41254973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280920" cy="6336704"/>
          </a:xfrm>
          <a:prstGeom prst="rect">
            <a:avLst/>
          </a:prstGeom>
        </p:spPr>
      </p:pic>
    </p:spTree>
    <p:extLst>
      <p:ext uri="{BB962C8B-B14F-4D97-AF65-F5344CB8AC3E}">
        <p14:creationId xmlns:p14="http://schemas.microsoft.com/office/powerpoint/2010/main" val="6575283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22060204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79"/>
          </a:xfrm>
          <a:prstGeom prst="rect">
            <a:avLst/>
          </a:prstGeom>
        </p:spPr>
      </p:pic>
    </p:spTree>
    <p:extLst>
      <p:ext uri="{BB962C8B-B14F-4D97-AF65-F5344CB8AC3E}">
        <p14:creationId xmlns:p14="http://schemas.microsoft.com/office/powerpoint/2010/main" val="28736984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8208912" cy="6120680"/>
          </a:xfrm>
          <a:prstGeom prst="rect">
            <a:avLst/>
          </a:prstGeom>
        </p:spPr>
      </p:pic>
    </p:spTree>
    <p:extLst>
      <p:ext uri="{BB962C8B-B14F-4D97-AF65-F5344CB8AC3E}">
        <p14:creationId xmlns:p14="http://schemas.microsoft.com/office/powerpoint/2010/main" val="782809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692696"/>
            <a:ext cx="7024744" cy="792088"/>
          </a:xfrm>
        </p:spPr>
        <p:txBody>
          <a:bodyPr>
            <a:normAutofit/>
          </a:bodyPr>
          <a:lstStyle/>
          <a:p>
            <a:r>
              <a:rPr lang="es-ES" dirty="0"/>
              <a:t>Parc de la Pegaso.</a:t>
            </a:r>
          </a:p>
        </p:txBody>
      </p:sp>
      <p:sp>
        <p:nvSpPr>
          <p:cNvPr id="3" name="2 Marcador de contenido"/>
          <p:cNvSpPr>
            <a:spLocks noGrp="1"/>
          </p:cNvSpPr>
          <p:nvPr>
            <p:ph idx="1"/>
          </p:nvPr>
        </p:nvSpPr>
        <p:spPr>
          <a:xfrm>
            <a:off x="1043492" y="1772816"/>
            <a:ext cx="6777317" cy="4059813"/>
          </a:xfrm>
        </p:spPr>
        <p:txBody>
          <a:bodyPr>
            <a:normAutofit fontScale="92500" lnSpcReduction="20000"/>
          </a:bodyPr>
          <a:lstStyle/>
          <a:p>
            <a:r>
              <a:rPr lang="es-ES" dirty="0"/>
              <a:t>Este parque está se contruyó en los antiguos terrenos de la fábrica de camiones Pegaso, a la cual debe su nombre. </a:t>
            </a:r>
          </a:p>
          <a:p>
            <a:r>
              <a:rPr lang="es-ES" dirty="0"/>
              <a:t>De esta antigua fábrica se conserva la puerta de entrada que ahora es el acceso principal y el edificio de oficinas que ha sido destinado a equipamientos del barrio.</a:t>
            </a:r>
          </a:p>
          <a:p>
            <a:r>
              <a:rPr lang="es-ES" dirty="0"/>
              <a:t>Este parque está formado por una serie de caminos sinuosos que discurren entre pequeñas colinas creadas a modo de mirador situadas al lado de un gran estanque las rodea.Las especies vegetales son totalmente autóctonas</a:t>
            </a:r>
          </a:p>
        </p:txBody>
      </p:sp>
    </p:spTree>
    <p:extLst>
      <p:ext uri="{BB962C8B-B14F-4D97-AF65-F5344CB8AC3E}">
        <p14:creationId xmlns:p14="http://schemas.microsoft.com/office/powerpoint/2010/main" val="31851925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7" cy="6120680"/>
          </a:xfrm>
          <a:prstGeom prst="rect">
            <a:avLst/>
          </a:prstGeom>
        </p:spPr>
      </p:pic>
    </p:spTree>
    <p:extLst>
      <p:ext uri="{BB962C8B-B14F-4D97-AF65-F5344CB8AC3E}">
        <p14:creationId xmlns:p14="http://schemas.microsoft.com/office/powerpoint/2010/main" val="1846176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4176464"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404664"/>
            <a:ext cx="4104456" cy="6120680"/>
          </a:xfrm>
          <a:prstGeom prst="rect">
            <a:avLst/>
          </a:prstGeom>
        </p:spPr>
      </p:pic>
    </p:spTree>
    <p:extLst>
      <p:ext uri="{BB962C8B-B14F-4D97-AF65-F5344CB8AC3E}">
        <p14:creationId xmlns:p14="http://schemas.microsoft.com/office/powerpoint/2010/main" val="26562204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80920" cy="6264696"/>
          </a:xfrm>
          <a:prstGeom prst="rect">
            <a:avLst/>
          </a:prstGeom>
        </p:spPr>
      </p:pic>
    </p:spTree>
    <p:extLst>
      <p:ext uri="{BB962C8B-B14F-4D97-AF65-F5344CB8AC3E}">
        <p14:creationId xmlns:p14="http://schemas.microsoft.com/office/powerpoint/2010/main" val="1222716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38460649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3727069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14867778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92688"/>
          </a:xfrm>
          <a:prstGeom prst="rect">
            <a:avLst/>
          </a:prstGeom>
        </p:spPr>
      </p:pic>
    </p:spTree>
    <p:extLst>
      <p:ext uri="{BB962C8B-B14F-4D97-AF65-F5344CB8AC3E}">
        <p14:creationId xmlns:p14="http://schemas.microsoft.com/office/powerpoint/2010/main" val="2141642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431801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4248472" cy="6192688"/>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05762"/>
            <a:ext cx="4249737"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8309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la Primavera</a:t>
            </a:r>
          </a:p>
        </p:txBody>
      </p:sp>
      <p:sp>
        <p:nvSpPr>
          <p:cNvPr id="3" name="2 Marcador de contenido"/>
          <p:cNvSpPr>
            <a:spLocks noGrp="1"/>
          </p:cNvSpPr>
          <p:nvPr>
            <p:ph idx="1"/>
          </p:nvPr>
        </p:nvSpPr>
        <p:spPr/>
        <p:txBody>
          <a:bodyPr/>
          <a:lstStyle/>
          <a:p>
            <a:r>
              <a:rPr lang="es-ES" dirty="0"/>
              <a:t>Nombre del proyecto Parc de la Primavera Situación/Población Barcelona Autor/es Patrizia Falcone (Arquitecta). Área de proyectos y obras. Parcs i Jardins de Barcelona.</a:t>
            </a:r>
          </a:p>
        </p:txBody>
      </p:sp>
    </p:spTree>
    <p:extLst>
      <p:ext uri="{BB962C8B-B14F-4D97-AF65-F5344CB8AC3E}">
        <p14:creationId xmlns:p14="http://schemas.microsoft.com/office/powerpoint/2010/main" val="32402145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19308201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88640"/>
            <a:ext cx="8208912" cy="6408712"/>
          </a:xfrm>
          <a:prstGeom prst="rect">
            <a:avLst/>
          </a:prstGeom>
        </p:spPr>
      </p:pic>
    </p:spTree>
    <p:extLst>
      <p:ext uri="{BB962C8B-B14F-4D97-AF65-F5344CB8AC3E}">
        <p14:creationId xmlns:p14="http://schemas.microsoft.com/office/powerpoint/2010/main" val="13757978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9280884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936123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2211698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336704"/>
          </a:xfrm>
          <a:prstGeom prst="rect">
            <a:avLst/>
          </a:prstGeom>
        </p:spPr>
      </p:pic>
    </p:spTree>
    <p:extLst>
      <p:ext uri="{BB962C8B-B14F-4D97-AF65-F5344CB8AC3E}">
        <p14:creationId xmlns:p14="http://schemas.microsoft.com/office/powerpoint/2010/main" val="199315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34380854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529128"/>
          </a:xfrm>
        </p:spPr>
        <p:txBody>
          <a:bodyPr>
            <a:normAutofit fontScale="90000"/>
          </a:bodyPr>
          <a:lstStyle/>
          <a:p>
            <a:r>
              <a:rPr lang="es-ES" dirty="0"/>
              <a:t>Parc de la Trinitat.</a:t>
            </a:r>
          </a:p>
        </p:txBody>
      </p:sp>
      <p:sp>
        <p:nvSpPr>
          <p:cNvPr id="3" name="2 Marcador de contenido"/>
          <p:cNvSpPr>
            <a:spLocks noGrp="1"/>
          </p:cNvSpPr>
          <p:nvPr>
            <p:ph idx="1"/>
          </p:nvPr>
        </p:nvSpPr>
        <p:spPr>
          <a:xfrm>
            <a:off x="1043492" y="1772816"/>
            <a:ext cx="6777317" cy="4320480"/>
          </a:xfrm>
        </p:spPr>
        <p:txBody>
          <a:bodyPr>
            <a:normAutofit fontScale="92500"/>
          </a:bodyPr>
          <a:lstStyle/>
          <a:p>
            <a:r>
              <a:rPr lang="es-ES" dirty="0"/>
              <a:t>Este parque, situado en medio de uno de los nudos viales más importantes de Barcelona, ofrece al visitante un número excepcional de posibilidades: pistas deportivas y de modelismo, una gran zona de picnic con barbacoas y un huerto urbano. </a:t>
            </a:r>
          </a:p>
          <a:p>
            <a:r>
              <a:rPr lang="es-ES" dirty="0"/>
              <a:t>Todo ello en un espacio verde de líneas sobrias donde el azul del agua de un largo canal, el verde de las grandes praderas de césped que cubren una pequeña colina y la esbeltez de largas hileras de chopos configuran un paisaje de gran belleza.</a:t>
            </a:r>
          </a:p>
        </p:txBody>
      </p:sp>
    </p:spTree>
    <p:extLst>
      <p:ext uri="{BB962C8B-B14F-4D97-AF65-F5344CB8AC3E}">
        <p14:creationId xmlns:p14="http://schemas.microsoft.com/office/powerpoint/2010/main" val="26575747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24287107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3059344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5351363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24700425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1373663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352928" cy="6192688"/>
          </a:xfrm>
          <a:prstGeom prst="rect">
            <a:avLst/>
          </a:prstGeom>
        </p:spPr>
      </p:pic>
    </p:spTree>
    <p:extLst>
      <p:ext uri="{BB962C8B-B14F-4D97-AF65-F5344CB8AC3E}">
        <p14:creationId xmlns:p14="http://schemas.microsoft.com/office/powerpoint/2010/main" val="24836928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4176464" cy="6175995"/>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372" y="359860"/>
            <a:ext cx="4176713" cy="617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57886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la Vall d´Hebron.-</a:t>
            </a:r>
          </a:p>
        </p:txBody>
      </p:sp>
      <p:sp>
        <p:nvSpPr>
          <p:cNvPr id="3" name="2 Marcador de contenido"/>
          <p:cNvSpPr>
            <a:spLocks noGrp="1"/>
          </p:cNvSpPr>
          <p:nvPr>
            <p:ph idx="1"/>
          </p:nvPr>
        </p:nvSpPr>
        <p:spPr>
          <a:xfrm>
            <a:off x="1043492" y="2323652"/>
            <a:ext cx="6777317" cy="3841652"/>
          </a:xfrm>
        </p:spPr>
        <p:txBody>
          <a:bodyPr>
            <a:normAutofit fontScale="92500" lnSpcReduction="20000"/>
          </a:bodyPr>
          <a:lstStyle/>
          <a:p>
            <a:r>
              <a:rPr lang="es-ES" dirty="0"/>
              <a:t>El gran área de la Vall d'Hebron se constituye como una muestra de la nueva geografía urbana, así como un enclave que, por su situación, representa un punto de encuentro entre Barcelona y la sierra de Collserola. Rodeada de colinas que le otorgan un carácter de espacio unitario, su ordenación se encuentra definida por unos grandes desniveles que se han proyectado como una sucesión de plataformas que miran hacia la ciudad, conservando el trazado de las antiguas rieras dentro de la nueva configuración vial.</a:t>
            </a:r>
          </a:p>
        </p:txBody>
      </p:sp>
    </p:spTree>
    <p:extLst>
      <p:ext uri="{BB962C8B-B14F-4D97-AF65-F5344CB8AC3E}">
        <p14:creationId xmlns:p14="http://schemas.microsoft.com/office/powerpoint/2010/main" val="27888641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336704"/>
          </a:xfrm>
          <a:prstGeom prst="rect">
            <a:avLst/>
          </a:prstGeom>
        </p:spPr>
      </p:pic>
    </p:spTree>
    <p:extLst>
      <p:ext uri="{BB962C8B-B14F-4D97-AF65-F5344CB8AC3E}">
        <p14:creationId xmlns:p14="http://schemas.microsoft.com/office/powerpoint/2010/main" val="21097497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6774001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9268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32656"/>
            <a:ext cx="4032448" cy="6192687"/>
          </a:xfrm>
          <a:prstGeom prst="rect">
            <a:avLst/>
          </a:prstGeom>
        </p:spPr>
      </p:pic>
    </p:spTree>
    <p:extLst>
      <p:ext uri="{BB962C8B-B14F-4D97-AF65-F5344CB8AC3E}">
        <p14:creationId xmlns:p14="http://schemas.microsoft.com/office/powerpoint/2010/main" val="28057375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424936" cy="6192688"/>
          </a:xfrm>
          <a:prstGeom prst="rect">
            <a:avLst/>
          </a:prstGeom>
        </p:spPr>
      </p:pic>
    </p:spTree>
    <p:extLst>
      <p:ext uri="{BB962C8B-B14F-4D97-AF65-F5344CB8AC3E}">
        <p14:creationId xmlns:p14="http://schemas.microsoft.com/office/powerpoint/2010/main" val="33876222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les Aigües.</a:t>
            </a:r>
          </a:p>
        </p:txBody>
      </p:sp>
      <p:sp>
        <p:nvSpPr>
          <p:cNvPr id="5" name="4 Marcador de contenido"/>
          <p:cNvSpPr>
            <a:spLocks noGrp="1"/>
          </p:cNvSpPr>
          <p:nvPr>
            <p:ph idx="1"/>
          </p:nvPr>
        </p:nvSpPr>
        <p:spPr/>
        <p:txBody>
          <a:bodyPr/>
          <a:lstStyle/>
          <a:p>
            <a:r>
              <a:rPr lang="es-ES" dirty="0"/>
              <a:t>Isla verde que aleja sonora y visualmente una parte de las viviendas del barrio del Baix Guinardó del tráfico intenso que soporta la plaza Alfons X el Savi. </a:t>
            </a:r>
          </a:p>
          <a:p>
            <a:r>
              <a:rPr lang="es-ES" dirty="0"/>
              <a:t>Es un lugar perfecto para el descanso, la lectura y la conversación</a:t>
            </a:r>
          </a:p>
        </p:txBody>
      </p:sp>
    </p:spTree>
    <p:extLst>
      <p:ext uri="{BB962C8B-B14F-4D97-AF65-F5344CB8AC3E}">
        <p14:creationId xmlns:p14="http://schemas.microsoft.com/office/powerpoint/2010/main" val="912724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352928" cy="6120680"/>
          </a:xfrm>
          <a:prstGeom prst="rect">
            <a:avLst/>
          </a:prstGeom>
        </p:spPr>
      </p:pic>
    </p:spTree>
    <p:extLst>
      <p:ext uri="{BB962C8B-B14F-4D97-AF65-F5344CB8AC3E}">
        <p14:creationId xmlns:p14="http://schemas.microsoft.com/office/powerpoint/2010/main" val="15375984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04664"/>
            <a:ext cx="4032448" cy="603197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60648"/>
            <a:ext cx="4104456" cy="6175995"/>
          </a:xfrm>
          <a:prstGeom prst="rect">
            <a:avLst/>
          </a:prstGeom>
        </p:spPr>
      </p:pic>
    </p:spTree>
    <p:extLst>
      <p:ext uri="{BB962C8B-B14F-4D97-AF65-F5344CB8AC3E}">
        <p14:creationId xmlns:p14="http://schemas.microsoft.com/office/powerpoint/2010/main" val="11830845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les Corts.</a:t>
            </a:r>
          </a:p>
        </p:txBody>
      </p:sp>
      <p:sp>
        <p:nvSpPr>
          <p:cNvPr id="3" name="2 Marcador de contenido"/>
          <p:cNvSpPr>
            <a:spLocks noGrp="1"/>
          </p:cNvSpPr>
          <p:nvPr>
            <p:ph idx="1"/>
          </p:nvPr>
        </p:nvSpPr>
        <p:spPr/>
        <p:txBody>
          <a:bodyPr>
            <a:normAutofit fontScale="92500"/>
          </a:bodyPr>
          <a:lstStyle/>
          <a:p>
            <a:r>
              <a:rPr lang="es-ES" dirty="0"/>
              <a:t>Este pequeño parque constituye una delicia para los vecinos y vecinas que viven cerca, ya que se ha convertido en un inmejorable jardín de barrio que cuenta con todo lo que los usuarios pueden necesitar: bancos bajo la sombra de los árboles y espacios para el juego infantil y para el ocio de los perros. En conjunto, todo está muy bien distribuido y ornamentado con una vegetación en la que destacan los árboles de floración estival.</a:t>
            </a:r>
          </a:p>
        </p:txBody>
      </p:sp>
    </p:spTree>
    <p:extLst>
      <p:ext uri="{BB962C8B-B14F-4D97-AF65-F5344CB8AC3E}">
        <p14:creationId xmlns:p14="http://schemas.microsoft.com/office/powerpoint/2010/main" val="33288002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16649397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332656"/>
            <a:ext cx="8496944" cy="6120680"/>
          </a:xfrm>
          <a:prstGeom prst="rect">
            <a:avLst/>
          </a:prstGeom>
        </p:spPr>
      </p:pic>
    </p:spTree>
    <p:extLst>
      <p:ext uri="{BB962C8B-B14F-4D97-AF65-F5344CB8AC3E}">
        <p14:creationId xmlns:p14="http://schemas.microsoft.com/office/powerpoint/2010/main" val="27847587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4285871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60648"/>
            <a:ext cx="8208912" cy="6264696"/>
          </a:xfrm>
          <a:prstGeom prst="rect">
            <a:avLst/>
          </a:prstGeom>
        </p:spPr>
      </p:pic>
    </p:spTree>
    <p:extLst>
      <p:ext uri="{BB962C8B-B14F-4D97-AF65-F5344CB8AC3E}">
        <p14:creationId xmlns:p14="http://schemas.microsoft.com/office/powerpoint/2010/main" val="26210815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1416786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8249470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20680"/>
          </a:xfrm>
          <a:prstGeom prst="rect">
            <a:avLst/>
          </a:prstGeom>
        </p:spPr>
      </p:pic>
    </p:spTree>
    <p:extLst>
      <p:ext uri="{BB962C8B-B14F-4D97-AF65-F5344CB8AC3E}">
        <p14:creationId xmlns:p14="http://schemas.microsoft.com/office/powerpoint/2010/main" val="20953172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4248472" cy="6120680"/>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91292"/>
            <a:ext cx="4249737" cy="612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5874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Parc de les Rieres d'Horta</a:t>
            </a:r>
            <a:endParaRPr lang="es-ES" dirty="0"/>
          </a:p>
        </p:txBody>
      </p:sp>
      <p:sp>
        <p:nvSpPr>
          <p:cNvPr id="3" name="2 Marcador de contenido"/>
          <p:cNvSpPr>
            <a:spLocks noGrp="1"/>
          </p:cNvSpPr>
          <p:nvPr>
            <p:ph idx="1"/>
          </p:nvPr>
        </p:nvSpPr>
        <p:spPr/>
        <p:txBody>
          <a:bodyPr>
            <a:normAutofit fontScale="92500" lnSpcReduction="10000"/>
          </a:bodyPr>
          <a:lstStyle/>
          <a:p>
            <a:r>
              <a:rPr lang="es-ES" dirty="0"/>
              <a:t>El pulmón verde de cuatro hectáreas está situado encima de un depósito de aguas pluviales, con capacidad de almacenaje de 75.000 metros cúbicos. Este espacio para los barrios de Horta, Vall d'Hebron y la Clota tiene zonas de juego para niños, espacio para que los mayores puedan jugar a la petanca, grandes zonas para pasear y una plaza para festejar la fiesta mayor u otros acontecimientos importantes en la vida del distrito.</a:t>
            </a:r>
          </a:p>
        </p:txBody>
      </p:sp>
    </p:spTree>
    <p:extLst>
      <p:ext uri="{BB962C8B-B14F-4D97-AF65-F5344CB8AC3E}">
        <p14:creationId xmlns:p14="http://schemas.microsoft.com/office/powerpoint/2010/main" val="35321390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280920" cy="6264696"/>
          </a:xfrm>
          <a:prstGeom prst="rect">
            <a:avLst/>
          </a:prstGeom>
        </p:spPr>
      </p:pic>
    </p:spTree>
    <p:extLst>
      <p:ext uri="{BB962C8B-B14F-4D97-AF65-F5344CB8AC3E}">
        <p14:creationId xmlns:p14="http://schemas.microsoft.com/office/powerpoint/2010/main" val="39778558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0521970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4811880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176464"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260648"/>
            <a:ext cx="4104456" cy="6264696"/>
          </a:xfrm>
          <a:prstGeom prst="rect">
            <a:avLst/>
          </a:prstGeom>
        </p:spPr>
      </p:pic>
    </p:spTree>
    <p:extLst>
      <p:ext uri="{BB962C8B-B14F-4D97-AF65-F5344CB8AC3E}">
        <p14:creationId xmlns:p14="http://schemas.microsoft.com/office/powerpoint/2010/main" val="8991259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4176464" cy="6192688"/>
          </a:xfrm>
          <a:prstGeom prst="rect">
            <a:avLst/>
          </a:prstGeom>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206" y="337269"/>
            <a:ext cx="4176713"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6391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Parc de l'Espanya Industrial.-</a:t>
            </a:r>
          </a:p>
        </p:txBody>
      </p:sp>
      <p:sp>
        <p:nvSpPr>
          <p:cNvPr id="3" name="2 Marcador de contenido"/>
          <p:cNvSpPr>
            <a:spLocks noGrp="1"/>
          </p:cNvSpPr>
          <p:nvPr>
            <p:ph idx="1"/>
          </p:nvPr>
        </p:nvSpPr>
        <p:spPr/>
        <p:txBody>
          <a:bodyPr>
            <a:normAutofit lnSpcReduction="10000"/>
          </a:bodyPr>
          <a:lstStyle/>
          <a:p>
            <a:r>
              <a:rPr lang="es-ES" dirty="0"/>
              <a:t>Un enorme dragón de hierro por cuya piel se deslizan los niños utilizándolo como tobogán, un gran estanque custodiado por Neptuno en el que se refleja Venus, césped soleado que invita a estirarse y espacios protegidos por los árboles donde sentarse y descansar.</a:t>
            </a:r>
          </a:p>
          <a:p>
            <a:r>
              <a:rPr lang="es-ES" dirty="0"/>
              <a:t> Así es el Parque de la España Industrial, con el fuego, el agua y la tierra como protagonistas.</a:t>
            </a:r>
          </a:p>
        </p:txBody>
      </p:sp>
    </p:spTree>
    <p:extLst>
      <p:ext uri="{BB962C8B-B14F-4D97-AF65-F5344CB8AC3E}">
        <p14:creationId xmlns:p14="http://schemas.microsoft.com/office/powerpoint/2010/main" val="29237933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3160213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12289615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5571187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4151685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4663445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38109404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4248472"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404664"/>
            <a:ext cx="4032448" cy="6108975"/>
          </a:xfrm>
          <a:prstGeom prst="rect">
            <a:avLst/>
          </a:prstGeom>
        </p:spPr>
      </p:pic>
    </p:spTree>
    <p:extLst>
      <p:ext uri="{BB962C8B-B14F-4D97-AF65-F5344CB8AC3E}">
        <p14:creationId xmlns:p14="http://schemas.microsoft.com/office/powerpoint/2010/main" val="12468333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7551511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4249509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04664"/>
            <a:ext cx="4248472" cy="6192688"/>
          </a:xfrm>
          <a:prstGeom prst="rect">
            <a:avLst/>
          </a:prstGeom>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19212"/>
            <a:ext cx="4249737" cy="619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13997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49</TotalTime>
  <Words>1773</Words>
  <Application>Microsoft Office PowerPoint</Application>
  <PresentationFormat>Presentación en pantalla (4:3)</PresentationFormat>
  <Paragraphs>230</Paragraphs>
  <Slides>117</Slides>
  <Notes>94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117</vt:i4>
      </vt:variant>
    </vt:vector>
  </HeadingPairs>
  <TitlesOfParts>
    <vt:vector size="121" baseType="lpstr">
      <vt:lpstr>Calibri</vt:lpstr>
      <vt:lpstr>Century Gothic</vt:lpstr>
      <vt:lpstr>Wingdings 2</vt:lpstr>
      <vt:lpstr>Austin</vt:lpstr>
      <vt:lpstr>EUROPA.-LA VUELTA LA MUNDO EN 885 JARDINES.-JARDINS DE BARCELONA.-IV</vt:lpstr>
      <vt:lpstr>Parc de la Barceloneta.</vt:lpstr>
      <vt:lpstr>Presentación de PowerPoint</vt:lpstr>
      <vt:lpstr>Presentación de PowerPoint</vt:lpstr>
      <vt:lpstr>Presentación de PowerPoint</vt:lpstr>
      <vt:lpstr>Presentación de PowerPoint</vt:lpstr>
      <vt:lpstr>Presentación de PowerPoint</vt:lpstr>
      <vt:lpstr>Parc de la Creueta del Coll.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Font del Racó</vt:lpstr>
      <vt:lpstr>Presentación de PowerPoint</vt:lpstr>
      <vt:lpstr>Presentación de PowerPoint</vt:lpstr>
      <vt:lpstr>Presentación de PowerPoint</vt:lpstr>
      <vt:lpstr>Presentación de PowerPoint</vt:lpstr>
      <vt:lpstr>Presentación de PowerPoint</vt:lpstr>
      <vt:lpstr>-Parc de la Font Florida</vt:lpstr>
      <vt:lpstr>Presentación de PowerPoint</vt:lpstr>
      <vt:lpstr>Presentación de PowerPoint</vt:lpstr>
      <vt:lpstr>Presentación de PowerPoint</vt:lpstr>
      <vt:lpstr>Presentación de PowerPoint</vt:lpstr>
      <vt:lpstr>Parc de la Guineueta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Maquinista de Sant Andreu</vt:lpstr>
      <vt:lpstr>Presentación de PowerPoint</vt:lpstr>
      <vt:lpstr>Presentación de PowerPoint</vt:lpstr>
      <vt:lpstr>Presentación de PowerPoint</vt:lpstr>
      <vt:lpstr>Presentación de PowerPoint</vt:lpstr>
      <vt:lpstr>Presentación de PowerPoint</vt:lpstr>
      <vt:lpstr>Parc de la Nova Icària.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Pegaso.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Primavera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Trinitat.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Vall d´Hebron.-</vt:lpstr>
      <vt:lpstr>Presentación de PowerPoint</vt:lpstr>
      <vt:lpstr>Presentación de PowerPoint</vt:lpstr>
      <vt:lpstr>Presentación de PowerPoint</vt:lpstr>
      <vt:lpstr>Presentación de PowerPoint</vt:lpstr>
      <vt:lpstr>Parc de les Aigües.</vt:lpstr>
      <vt:lpstr>Presentación de PowerPoint</vt:lpstr>
      <vt:lpstr>Presentación de PowerPoint</vt:lpstr>
      <vt:lpstr>Parc de les Corts.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les Rieres d'Horta</vt:lpstr>
      <vt:lpstr>Presentación de PowerPoint</vt:lpstr>
      <vt:lpstr>Presentación de PowerPoint</vt:lpstr>
      <vt:lpstr>Presentación de PowerPoint</vt:lpstr>
      <vt:lpstr>Presentación de PowerPoint</vt:lpstr>
      <vt:lpstr>Presentación de PowerPoint</vt:lpstr>
      <vt:lpstr>Parc de l'Espanya Industrial.-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2018-03-10T10:18:16Z</dcterms:modified>
</cp:coreProperties>
</file>