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7"/>
  </p:notesMasterIdLst>
  <p:sldIdLst>
    <p:sldId id="256" r:id="rId2"/>
    <p:sldId id="257" r:id="rId3"/>
    <p:sldId id="304" r:id="rId4"/>
    <p:sldId id="258" r:id="rId5"/>
    <p:sldId id="259" r:id="rId6"/>
    <p:sldId id="260" r:id="rId7"/>
    <p:sldId id="261" r:id="rId8"/>
    <p:sldId id="262" r:id="rId9"/>
    <p:sldId id="263" r:id="rId10"/>
    <p:sldId id="305" r:id="rId11"/>
    <p:sldId id="306" r:id="rId12"/>
    <p:sldId id="307" r:id="rId13"/>
    <p:sldId id="316" r:id="rId14"/>
    <p:sldId id="317" r:id="rId15"/>
    <p:sldId id="318" r:id="rId16"/>
    <p:sldId id="264" r:id="rId17"/>
    <p:sldId id="265" r:id="rId18"/>
    <p:sldId id="308" r:id="rId19"/>
    <p:sldId id="309" r:id="rId20"/>
    <p:sldId id="310" r:id="rId21"/>
    <p:sldId id="319" r:id="rId22"/>
    <p:sldId id="320" r:id="rId23"/>
    <p:sldId id="267" r:id="rId24"/>
    <p:sldId id="268" r:id="rId25"/>
    <p:sldId id="269" r:id="rId26"/>
    <p:sldId id="270" r:id="rId27"/>
    <p:sldId id="271" r:id="rId28"/>
    <p:sldId id="272" r:id="rId29"/>
    <p:sldId id="273" r:id="rId30"/>
    <p:sldId id="274" r:id="rId31"/>
    <p:sldId id="275" r:id="rId32"/>
    <p:sldId id="276" r:id="rId33"/>
    <p:sldId id="277" r:id="rId34"/>
    <p:sldId id="278" r:id="rId35"/>
    <p:sldId id="279" r:id="rId36"/>
    <p:sldId id="311" r:id="rId37"/>
    <p:sldId id="312" r:id="rId38"/>
    <p:sldId id="313" r:id="rId39"/>
    <p:sldId id="280" r:id="rId40"/>
    <p:sldId id="281" r:id="rId41"/>
    <p:sldId id="282" r:id="rId42"/>
    <p:sldId id="283" r:id="rId43"/>
    <p:sldId id="284" r:id="rId44"/>
    <p:sldId id="314" r:id="rId45"/>
    <p:sldId id="285" r:id="rId46"/>
    <p:sldId id="286" r:id="rId47"/>
    <p:sldId id="287" r:id="rId48"/>
    <p:sldId id="288" r:id="rId49"/>
    <p:sldId id="289" r:id="rId50"/>
    <p:sldId id="290" r:id="rId51"/>
    <p:sldId id="293" r:id="rId52"/>
    <p:sldId id="294" r:id="rId53"/>
    <p:sldId id="295" r:id="rId54"/>
    <p:sldId id="291" r:id="rId55"/>
    <p:sldId id="292" r:id="rId56"/>
    <p:sldId id="296" r:id="rId57"/>
    <p:sldId id="315" r:id="rId58"/>
    <p:sldId id="297" r:id="rId59"/>
    <p:sldId id="298" r:id="rId60"/>
    <p:sldId id="299" r:id="rId61"/>
    <p:sldId id="300" r:id="rId62"/>
    <p:sldId id="301" r:id="rId63"/>
    <p:sldId id="303"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9" r:id="rId82"/>
    <p:sldId id="340" r:id="rId83"/>
    <p:sldId id="341" r:id="rId84"/>
    <p:sldId id="342" r:id="rId85"/>
    <p:sldId id="343" r:id="rId86"/>
    <p:sldId id="344" r:id="rId87"/>
    <p:sldId id="345" r:id="rId88"/>
    <p:sldId id="347" r:id="rId89"/>
    <p:sldId id="348" r:id="rId90"/>
    <p:sldId id="349" r:id="rId91"/>
    <p:sldId id="350" r:id="rId92"/>
    <p:sldId id="351" r:id="rId93"/>
    <p:sldId id="352" r:id="rId94"/>
    <p:sldId id="353" r:id="rId95"/>
    <p:sldId id="354" r:id="rId96"/>
    <p:sldId id="355" r:id="rId97"/>
    <p:sldId id="356" r:id="rId98"/>
    <p:sldId id="357" r:id="rId99"/>
    <p:sldId id="358" r:id="rId100"/>
    <p:sldId id="359" r:id="rId101"/>
    <p:sldId id="360" r:id="rId102"/>
    <p:sldId id="370" r:id="rId103"/>
    <p:sldId id="361" r:id="rId104"/>
    <p:sldId id="362" r:id="rId105"/>
    <p:sldId id="363" r:id="rId106"/>
    <p:sldId id="364" r:id="rId107"/>
    <p:sldId id="369" r:id="rId108"/>
    <p:sldId id="366" r:id="rId109"/>
    <p:sldId id="367" r:id="rId110"/>
    <p:sldId id="368" r:id="rId111"/>
    <p:sldId id="371" r:id="rId112"/>
    <p:sldId id="372" r:id="rId113"/>
    <p:sldId id="373" r:id="rId114"/>
    <p:sldId id="374" r:id="rId115"/>
    <p:sldId id="375" r:id="rId1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notesMaster" Target="notesMasters/notesMaster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viewProps" Target="view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3251266-C0FA-40E4-8E45-675A384C5B9B}" type="datetimeFigureOut">
              <a:rPr lang="es-ES" smtClean="0"/>
              <a:t>23/03/2018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D6DF3C-E40B-40B7-A8DD-8E41339967B9}" type="slidenum">
              <a:rPr lang="es-ES" smtClean="0"/>
              <a:t>‹Nº›</a:t>
            </a:fld>
            <a:endParaRPr lang="es-ES" dirty="0"/>
          </a:p>
        </p:txBody>
      </p:sp>
    </p:spTree>
    <p:extLst>
      <p:ext uri="{BB962C8B-B14F-4D97-AF65-F5344CB8AC3E}">
        <p14:creationId xmlns:p14="http://schemas.microsoft.com/office/powerpoint/2010/main" val="14732616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Versailles</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3</a:t>
            </a:fld>
            <a:endParaRPr lang="es-ES" dirty="0"/>
          </a:p>
        </p:txBody>
      </p:sp>
    </p:spTree>
    <p:extLst>
      <p:ext uri="{BB962C8B-B14F-4D97-AF65-F5344CB8AC3E}">
        <p14:creationId xmlns:p14="http://schemas.microsoft.com/office/powerpoint/2010/main" val="23293208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Vaux-le-Vicomte_-_Maincy_06</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10</a:t>
            </a:fld>
            <a:endParaRPr lang="es-ES" dirty="0"/>
          </a:p>
        </p:txBody>
      </p:sp>
    </p:spTree>
    <p:extLst>
      <p:ext uri="{BB962C8B-B14F-4D97-AF65-F5344CB8AC3E}">
        <p14:creationId xmlns:p14="http://schemas.microsoft.com/office/powerpoint/2010/main" val="2477631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Vaux-le-Vicomte_-_Maincy</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11</a:t>
            </a:fld>
            <a:endParaRPr lang="es-ES" dirty="0"/>
          </a:p>
        </p:txBody>
      </p:sp>
    </p:spTree>
    <p:extLst>
      <p:ext uri="{BB962C8B-B14F-4D97-AF65-F5344CB8AC3E}">
        <p14:creationId xmlns:p14="http://schemas.microsoft.com/office/powerpoint/2010/main" val="24338258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Vaux-le-Vicomte_-_Maincy</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12</a:t>
            </a:fld>
            <a:endParaRPr lang="es-ES" dirty="0"/>
          </a:p>
        </p:txBody>
      </p:sp>
    </p:spTree>
    <p:extLst>
      <p:ext uri="{BB962C8B-B14F-4D97-AF65-F5344CB8AC3E}">
        <p14:creationId xmlns:p14="http://schemas.microsoft.com/office/powerpoint/2010/main" val="40313985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Vaux -le Vicompte.-</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13</a:t>
            </a:fld>
            <a:endParaRPr lang="es-ES" dirty="0"/>
          </a:p>
        </p:txBody>
      </p:sp>
    </p:spTree>
    <p:extLst>
      <p:ext uri="{BB962C8B-B14F-4D97-AF65-F5344CB8AC3E}">
        <p14:creationId xmlns:p14="http://schemas.microsoft.com/office/powerpoint/2010/main" val="2172360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Vaux -le Vicompte.-</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14</a:t>
            </a:fld>
            <a:endParaRPr lang="es-ES" dirty="0"/>
          </a:p>
        </p:txBody>
      </p:sp>
    </p:spTree>
    <p:extLst>
      <p:ext uri="{BB962C8B-B14F-4D97-AF65-F5344CB8AC3E}">
        <p14:creationId xmlns:p14="http://schemas.microsoft.com/office/powerpoint/2010/main" val="8675854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Vaux -le Vicompte.-</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15</a:t>
            </a:fld>
            <a:endParaRPr lang="es-ES" dirty="0"/>
          </a:p>
        </p:txBody>
      </p:sp>
    </p:spTree>
    <p:extLst>
      <p:ext uri="{BB962C8B-B14F-4D97-AF65-F5344CB8AC3E}">
        <p14:creationId xmlns:p14="http://schemas.microsoft.com/office/powerpoint/2010/main" val="16380597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Versailles.-BassinApollon</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18</a:t>
            </a:fld>
            <a:endParaRPr lang="es-ES" dirty="0"/>
          </a:p>
        </p:txBody>
      </p:sp>
    </p:spTree>
    <p:extLst>
      <p:ext uri="{BB962C8B-B14F-4D97-AF65-F5344CB8AC3E}">
        <p14:creationId xmlns:p14="http://schemas.microsoft.com/office/powerpoint/2010/main" val="23837933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Versailles.-Grand Trianon</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19</a:t>
            </a:fld>
            <a:endParaRPr lang="es-ES" dirty="0"/>
          </a:p>
        </p:txBody>
      </p:sp>
    </p:spTree>
    <p:extLst>
      <p:ext uri="{BB962C8B-B14F-4D97-AF65-F5344CB8AC3E}">
        <p14:creationId xmlns:p14="http://schemas.microsoft.com/office/powerpoint/2010/main" val="34916627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Versailles.-Orangerie</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20</a:t>
            </a:fld>
            <a:endParaRPr lang="es-ES" dirty="0"/>
          </a:p>
        </p:txBody>
      </p:sp>
    </p:spTree>
    <p:extLst>
      <p:ext uri="{BB962C8B-B14F-4D97-AF65-F5344CB8AC3E}">
        <p14:creationId xmlns:p14="http://schemas.microsoft.com/office/powerpoint/2010/main" val="7509567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Versalles.-Bosquet des bains d’Appolon du Chateau de Versailles</a:t>
            </a:r>
            <a:endParaRPr lang="es-ES" dirty="0"/>
          </a:p>
        </p:txBody>
      </p:sp>
      <p:sp>
        <p:nvSpPr>
          <p:cNvPr id="4" name="3 Marcador de número de diapositiva"/>
          <p:cNvSpPr>
            <a:spLocks noGrp="1"/>
          </p:cNvSpPr>
          <p:nvPr>
            <p:ph type="sldNum" sz="quarter" idx="10"/>
          </p:nvPr>
        </p:nvSpPr>
        <p:spPr/>
        <p:txBody>
          <a:bodyPr/>
          <a:lstStyle/>
          <a:p>
            <a:fld id="{4ED6DF3C-E40B-40B7-A8DD-8E41339967B9}" type="slidenum">
              <a:rPr lang="es-ES" smtClean="0"/>
              <a:t>21</a:t>
            </a:fld>
            <a:endParaRPr lang="es-ES" dirty="0"/>
          </a:p>
        </p:txBody>
      </p:sp>
    </p:spTree>
    <p:extLst>
      <p:ext uri="{BB962C8B-B14F-4D97-AF65-F5344CB8AC3E}">
        <p14:creationId xmlns:p14="http://schemas.microsoft.com/office/powerpoint/2010/main" val="633567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Versalles</a:t>
            </a:r>
            <a:endParaRPr lang="es-ES" dirty="0"/>
          </a:p>
        </p:txBody>
      </p:sp>
      <p:sp>
        <p:nvSpPr>
          <p:cNvPr id="4" name="3 Marcador de número de diapositiva"/>
          <p:cNvSpPr>
            <a:spLocks noGrp="1"/>
          </p:cNvSpPr>
          <p:nvPr>
            <p:ph type="sldNum" sz="quarter" idx="10"/>
          </p:nvPr>
        </p:nvSpPr>
        <p:spPr/>
        <p:txBody>
          <a:bodyPr/>
          <a:lstStyle/>
          <a:p>
            <a:fld id="{4ED6DF3C-E40B-40B7-A8DD-8E41339967B9}" type="slidenum">
              <a:rPr lang="es-ES" smtClean="0"/>
              <a:t>22</a:t>
            </a:fld>
            <a:endParaRPr lang="es-ES" dirty="0"/>
          </a:p>
        </p:txBody>
      </p:sp>
    </p:spTree>
    <p:extLst>
      <p:ext uri="{BB962C8B-B14F-4D97-AF65-F5344CB8AC3E}">
        <p14:creationId xmlns:p14="http://schemas.microsoft.com/office/powerpoint/2010/main" val="17571016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Belvedere Palace</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36</a:t>
            </a:fld>
            <a:endParaRPr lang="es-ES" dirty="0"/>
          </a:p>
        </p:txBody>
      </p:sp>
    </p:spTree>
    <p:extLst>
      <p:ext uri="{BB962C8B-B14F-4D97-AF65-F5344CB8AC3E}">
        <p14:creationId xmlns:p14="http://schemas.microsoft.com/office/powerpoint/2010/main" val="41307675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Chateau_de_Chantilly</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37</a:t>
            </a:fld>
            <a:endParaRPr lang="es-ES" dirty="0"/>
          </a:p>
        </p:txBody>
      </p:sp>
    </p:spTree>
    <p:extLst>
      <p:ext uri="{BB962C8B-B14F-4D97-AF65-F5344CB8AC3E}">
        <p14:creationId xmlns:p14="http://schemas.microsoft.com/office/powerpoint/2010/main" val="42322524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Palace_Branickich</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38</a:t>
            </a:fld>
            <a:endParaRPr lang="es-ES" dirty="0"/>
          </a:p>
        </p:txBody>
      </p:sp>
    </p:spTree>
    <p:extLst>
      <p:ext uri="{BB962C8B-B14F-4D97-AF65-F5344CB8AC3E}">
        <p14:creationId xmlns:p14="http://schemas.microsoft.com/office/powerpoint/2010/main" val="32544762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French garden</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44</a:t>
            </a:fld>
            <a:endParaRPr lang="es-ES" dirty="0"/>
          </a:p>
        </p:txBody>
      </p:sp>
    </p:spTree>
    <p:extLst>
      <p:ext uri="{BB962C8B-B14F-4D97-AF65-F5344CB8AC3E}">
        <p14:creationId xmlns:p14="http://schemas.microsoft.com/office/powerpoint/2010/main" val="30181884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Petterhof.-San Petersburgo.-Rusia</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57</a:t>
            </a:fld>
            <a:endParaRPr lang="es-ES" dirty="0"/>
          </a:p>
        </p:txBody>
      </p:sp>
    </p:spTree>
    <p:extLst>
      <p:ext uri="{BB962C8B-B14F-4D97-AF65-F5344CB8AC3E}">
        <p14:creationId xmlns:p14="http://schemas.microsoft.com/office/powerpoint/2010/main" val="3207008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Chateau de Villandry</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63</a:t>
            </a:fld>
            <a:endParaRPr lang="es-ES" dirty="0"/>
          </a:p>
        </p:txBody>
      </p:sp>
    </p:spTree>
    <p:extLst>
      <p:ext uri="{BB962C8B-B14F-4D97-AF65-F5344CB8AC3E}">
        <p14:creationId xmlns:p14="http://schemas.microsoft.com/office/powerpoint/2010/main" val="12116846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Chateau de Villandry</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64</a:t>
            </a:fld>
            <a:endParaRPr lang="es-ES" dirty="0"/>
          </a:p>
        </p:txBody>
      </p:sp>
    </p:spTree>
    <p:extLst>
      <p:ext uri="{BB962C8B-B14F-4D97-AF65-F5344CB8AC3E}">
        <p14:creationId xmlns:p14="http://schemas.microsoft.com/office/powerpoint/2010/main" val="25344034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Chateau de Villandry</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65</a:t>
            </a:fld>
            <a:endParaRPr lang="es-ES" dirty="0"/>
          </a:p>
        </p:txBody>
      </p:sp>
    </p:spTree>
    <p:extLst>
      <p:ext uri="{BB962C8B-B14F-4D97-AF65-F5344CB8AC3E}">
        <p14:creationId xmlns:p14="http://schemas.microsoft.com/office/powerpoint/2010/main" val="24441594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Chateau de Villandry</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66</a:t>
            </a:fld>
            <a:endParaRPr lang="es-ES" dirty="0"/>
          </a:p>
        </p:txBody>
      </p:sp>
    </p:spTree>
    <p:extLst>
      <p:ext uri="{BB962C8B-B14F-4D97-AF65-F5344CB8AC3E}">
        <p14:creationId xmlns:p14="http://schemas.microsoft.com/office/powerpoint/2010/main" val="25370681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Chateau de Villandry</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67</a:t>
            </a:fld>
            <a:endParaRPr lang="es-ES" dirty="0"/>
          </a:p>
        </p:txBody>
      </p:sp>
    </p:spTree>
    <p:extLst>
      <p:ext uri="{BB962C8B-B14F-4D97-AF65-F5344CB8AC3E}">
        <p14:creationId xmlns:p14="http://schemas.microsoft.com/office/powerpoint/2010/main" val="13470975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Fontainbleau.-Fuente de Diana</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68</a:t>
            </a:fld>
            <a:endParaRPr lang="es-ES" dirty="0"/>
          </a:p>
        </p:txBody>
      </p:sp>
    </p:spTree>
    <p:extLst>
      <p:ext uri="{BB962C8B-B14F-4D97-AF65-F5344CB8AC3E}">
        <p14:creationId xmlns:p14="http://schemas.microsoft.com/office/powerpoint/2010/main" val="27767756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Fontainbleau.</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69</a:t>
            </a:fld>
            <a:endParaRPr lang="es-ES" dirty="0"/>
          </a:p>
        </p:txBody>
      </p:sp>
    </p:spTree>
    <p:extLst>
      <p:ext uri="{BB962C8B-B14F-4D97-AF65-F5344CB8AC3E}">
        <p14:creationId xmlns:p14="http://schemas.microsoft.com/office/powerpoint/2010/main" val="10582857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Fontainbleau.</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70</a:t>
            </a:fld>
            <a:endParaRPr lang="es-ES" dirty="0"/>
          </a:p>
        </p:txBody>
      </p:sp>
    </p:spTree>
    <p:extLst>
      <p:ext uri="{BB962C8B-B14F-4D97-AF65-F5344CB8AC3E}">
        <p14:creationId xmlns:p14="http://schemas.microsoft.com/office/powerpoint/2010/main" val="38601527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Fontainbleau.</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71</a:t>
            </a:fld>
            <a:endParaRPr lang="es-ES" dirty="0"/>
          </a:p>
        </p:txBody>
      </p:sp>
    </p:spTree>
    <p:extLst>
      <p:ext uri="{BB962C8B-B14F-4D97-AF65-F5344CB8AC3E}">
        <p14:creationId xmlns:p14="http://schemas.microsoft.com/office/powerpoint/2010/main" val="24647807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Fontainbleau.</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72</a:t>
            </a:fld>
            <a:endParaRPr lang="es-ES" dirty="0"/>
          </a:p>
        </p:txBody>
      </p:sp>
    </p:spTree>
    <p:extLst>
      <p:ext uri="{BB962C8B-B14F-4D97-AF65-F5344CB8AC3E}">
        <p14:creationId xmlns:p14="http://schemas.microsoft.com/office/powerpoint/2010/main" val="40349888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Chenonceaux </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73</a:t>
            </a:fld>
            <a:endParaRPr lang="es-ES" dirty="0"/>
          </a:p>
        </p:txBody>
      </p:sp>
    </p:spTree>
    <p:extLst>
      <p:ext uri="{BB962C8B-B14F-4D97-AF65-F5344CB8AC3E}">
        <p14:creationId xmlns:p14="http://schemas.microsoft.com/office/powerpoint/2010/main" val="10540299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Chenonceaux </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74</a:t>
            </a:fld>
            <a:endParaRPr lang="es-ES" dirty="0"/>
          </a:p>
        </p:txBody>
      </p:sp>
    </p:spTree>
    <p:extLst>
      <p:ext uri="{BB962C8B-B14F-4D97-AF65-F5344CB8AC3E}">
        <p14:creationId xmlns:p14="http://schemas.microsoft.com/office/powerpoint/2010/main" val="38201049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Chenonceaux </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76</a:t>
            </a:fld>
            <a:endParaRPr lang="es-ES" dirty="0"/>
          </a:p>
        </p:txBody>
      </p:sp>
    </p:spTree>
    <p:extLst>
      <p:ext uri="{BB962C8B-B14F-4D97-AF65-F5344CB8AC3E}">
        <p14:creationId xmlns:p14="http://schemas.microsoft.com/office/powerpoint/2010/main" val="388165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Chenonceaux </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77</a:t>
            </a:fld>
            <a:endParaRPr lang="es-ES" dirty="0"/>
          </a:p>
        </p:txBody>
      </p:sp>
    </p:spTree>
    <p:extLst>
      <p:ext uri="{BB962C8B-B14F-4D97-AF65-F5344CB8AC3E}">
        <p14:creationId xmlns:p14="http://schemas.microsoft.com/office/powerpoint/2010/main" val="33821456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78</a:t>
            </a:fld>
            <a:endParaRPr lang="es-ES" dirty="0"/>
          </a:p>
        </p:txBody>
      </p:sp>
    </p:spTree>
    <p:extLst>
      <p:ext uri="{BB962C8B-B14F-4D97-AF65-F5344CB8AC3E}">
        <p14:creationId xmlns:p14="http://schemas.microsoft.com/office/powerpoint/2010/main" val="40524614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79</a:t>
            </a:fld>
            <a:endParaRPr lang="es-ES" dirty="0"/>
          </a:p>
        </p:txBody>
      </p:sp>
    </p:spTree>
    <p:extLst>
      <p:ext uri="{BB962C8B-B14F-4D97-AF65-F5344CB8AC3E}">
        <p14:creationId xmlns:p14="http://schemas.microsoft.com/office/powerpoint/2010/main" val="12377006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80</a:t>
            </a:fld>
            <a:endParaRPr lang="es-ES" dirty="0"/>
          </a:p>
        </p:txBody>
      </p:sp>
    </p:spTree>
    <p:extLst>
      <p:ext uri="{BB962C8B-B14F-4D97-AF65-F5344CB8AC3E}">
        <p14:creationId xmlns:p14="http://schemas.microsoft.com/office/powerpoint/2010/main" val="24711048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81</a:t>
            </a:fld>
            <a:endParaRPr lang="es-ES" dirty="0"/>
          </a:p>
        </p:txBody>
      </p:sp>
    </p:spTree>
    <p:extLst>
      <p:ext uri="{BB962C8B-B14F-4D97-AF65-F5344CB8AC3E}">
        <p14:creationId xmlns:p14="http://schemas.microsoft.com/office/powerpoint/2010/main" val="34810613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82</a:t>
            </a:fld>
            <a:endParaRPr lang="es-ES" dirty="0"/>
          </a:p>
        </p:txBody>
      </p:sp>
    </p:spTree>
    <p:extLst>
      <p:ext uri="{BB962C8B-B14F-4D97-AF65-F5344CB8AC3E}">
        <p14:creationId xmlns:p14="http://schemas.microsoft.com/office/powerpoint/2010/main" val="40969307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83</a:t>
            </a:fld>
            <a:endParaRPr lang="es-ES" dirty="0"/>
          </a:p>
        </p:txBody>
      </p:sp>
    </p:spTree>
    <p:extLst>
      <p:ext uri="{BB962C8B-B14F-4D97-AF65-F5344CB8AC3E}">
        <p14:creationId xmlns:p14="http://schemas.microsoft.com/office/powerpoint/2010/main" val="30061624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a:t>
            </a:r>
          </a:p>
          <a:p>
            <a:endParaRPr lang="es-ES" dirty="0"/>
          </a:p>
        </p:txBody>
      </p:sp>
      <p:sp>
        <p:nvSpPr>
          <p:cNvPr id="4" name="3 Marcador de número de diapositiva"/>
          <p:cNvSpPr>
            <a:spLocks noGrp="1"/>
          </p:cNvSpPr>
          <p:nvPr>
            <p:ph type="sldNum" sz="quarter" idx="10"/>
          </p:nvPr>
        </p:nvSpPr>
        <p:spPr/>
        <p:txBody>
          <a:bodyPr/>
          <a:lstStyle/>
          <a:p>
            <a:fld id="{4ED6DF3C-E40B-40B7-A8DD-8E41339967B9}" type="slidenum">
              <a:rPr lang="es-ES" smtClean="0"/>
              <a:t>84</a:t>
            </a:fld>
            <a:endParaRPr lang="es-ES" dirty="0"/>
          </a:p>
        </p:txBody>
      </p:sp>
    </p:spTree>
    <p:extLst>
      <p:ext uri="{BB962C8B-B14F-4D97-AF65-F5344CB8AC3E}">
        <p14:creationId xmlns:p14="http://schemas.microsoft.com/office/powerpoint/2010/main" val="250300319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a:t>
            </a:r>
          </a:p>
          <a:p>
            <a:endParaRPr lang="es-ES" dirty="0"/>
          </a:p>
        </p:txBody>
      </p:sp>
      <p:sp>
        <p:nvSpPr>
          <p:cNvPr id="4" name="3 Marcador de número de diapositiva"/>
          <p:cNvSpPr>
            <a:spLocks noGrp="1"/>
          </p:cNvSpPr>
          <p:nvPr>
            <p:ph type="sldNum" sz="quarter" idx="10"/>
          </p:nvPr>
        </p:nvSpPr>
        <p:spPr/>
        <p:txBody>
          <a:bodyPr/>
          <a:lstStyle/>
          <a:p>
            <a:fld id="{4ED6DF3C-E40B-40B7-A8DD-8E41339967B9}" type="slidenum">
              <a:rPr lang="es-ES" smtClean="0"/>
              <a:t>85</a:t>
            </a:fld>
            <a:endParaRPr lang="es-ES" dirty="0"/>
          </a:p>
        </p:txBody>
      </p:sp>
    </p:spTree>
    <p:extLst>
      <p:ext uri="{BB962C8B-B14F-4D97-AF65-F5344CB8AC3E}">
        <p14:creationId xmlns:p14="http://schemas.microsoft.com/office/powerpoint/2010/main" val="6185070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a:t>
            </a:r>
          </a:p>
          <a:p>
            <a:endParaRPr lang="es-ES" dirty="0"/>
          </a:p>
        </p:txBody>
      </p:sp>
      <p:sp>
        <p:nvSpPr>
          <p:cNvPr id="4" name="3 Marcador de número de diapositiva"/>
          <p:cNvSpPr>
            <a:spLocks noGrp="1"/>
          </p:cNvSpPr>
          <p:nvPr>
            <p:ph type="sldNum" sz="quarter" idx="10"/>
          </p:nvPr>
        </p:nvSpPr>
        <p:spPr/>
        <p:txBody>
          <a:bodyPr/>
          <a:lstStyle/>
          <a:p>
            <a:fld id="{4ED6DF3C-E40B-40B7-A8DD-8E41339967B9}" type="slidenum">
              <a:rPr lang="es-ES" smtClean="0"/>
              <a:t>86</a:t>
            </a:fld>
            <a:endParaRPr lang="es-ES" dirty="0"/>
          </a:p>
        </p:txBody>
      </p:sp>
    </p:spTree>
    <p:extLst>
      <p:ext uri="{BB962C8B-B14F-4D97-AF65-F5344CB8AC3E}">
        <p14:creationId xmlns:p14="http://schemas.microsoft.com/office/powerpoint/2010/main" val="363063424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Breteuil</a:t>
            </a:r>
          </a:p>
          <a:p>
            <a:endParaRPr lang="es-ES" dirty="0"/>
          </a:p>
        </p:txBody>
      </p:sp>
      <p:sp>
        <p:nvSpPr>
          <p:cNvPr id="4" name="3 Marcador de número de diapositiva"/>
          <p:cNvSpPr>
            <a:spLocks noGrp="1"/>
          </p:cNvSpPr>
          <p:nvPr>
            <p:ph type="sldNum" sz="quarter" idx="10"/>
          </p:nvPr>
        </p:nvSpPr>
        <p:spPr/>
        <p:txBody>
          <a:bodyPr/>
          <a:lstStyle/>
          <a:p>
            <a:fld id="{4ED6DF3C-E40B-40B7-A8DD-8E41339967B9}" type="slidenum">
              <a:rPr lang="es-ES" smtClean="0"/>
              <a:t>87</a:t>
            </a:fld>
            <a:endParaRPr lang="es-ES" dirty="0"/>
          </a:p>
        </p:txBody>
      </p:sp>
    </p:spTree>
    <p:extLst>
      <p:ext uri="{BB962C8B-B14F-4D97-AF65-F5344CB8AC3E}">
        <p14:creationId xmlns:p14="http://schemas.microsoft.com/office/powerpoint/2010/main" val="21701728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d'Ambleville</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88</a:t>
            </a:fld>
            <a:endParaRPr lang="es-ES" dirty="0"/>
          </a:p>
        </p:txBody>
      </p:sp>
    </p:spTree>
    <p:extLst>
      <p:ext uri="{BB962C8B-B14F-4D97-AF65-F5344CB8AC3E}">
        <p14:creationId xmlns:p14="http://schemas.microsoft.com/office/powerpoint/2010/main" val="319226648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d'Ambleville</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89</a:t>
            </a:fld>
            <a:endParaRPr lang="es-ES" dirty="0"/>
          </a:p>
        </p:txBody>
      </p:sp>
    </p:spTree>
    <p:extLst>
      <p:ext uri="{BB962C8B-B14F-4D97-AF65-F5344CB8AC3E}">
        <p14:creationId xmlns:p14="http://schemas.microsoft.com/office/powerpoint/2010/main" val="40858746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d'Ambleville</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90</a:t>
            </a:fld>
            <a:endParaRPr lang="es-ES" dirty="0"/>
          </a:p>
        </p:txBody>
      </p:sp>
    </p:spTree>
    <p:extLst>
      <p:ext uri="{BB962C8B-B14F-4D97-AF65-F5344CB8AC3E}">
        <p14:creationId xmlns:p14="http://schemas.microsoft.com/office/powerpoint/2010/main" val="15847407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d'Ambleville</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91</a:t>
            </a:fld>
            <a:endParaRPr lang="es-ES" dirty="0"/>
          </a:p>
        </p:txBody>
      </p:sp>
    </p:spTree>
    <p:extLst>
      <p:ext uri="{BB962C8B-B14F-4D97-AF65-F5344CB8AC3E}">
        <p14:creationId xmlns:p14="http://schemas.microsoft.com/office/powerpoint/2010/main" val="169117105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Sassy.</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92</a:t>
            </a:fld>
            <a:endParaRPr lang="es-ES" dirty="0"/>
          </a:p>
        </p:txBody>
      </p:sp>
    </p:spTree>
    <p:extLst>
      <p:ext uri="{BB962C8B-B14F-4D97-AF65-F5344CB8AC3E}">
        <p14:creationId xmlns:p14="http://schemas.microsoft.com/office/powerpoint/2010/main" val="126424395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Sassy.</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93</a:t>
            </a:fld>
            <a:endParaRPr lang="es-ES" dirty="0"/>
          </a:p>
        </p:txBody>
      </p:sp>
    </p:spTree>
    <p:extLst>
      <p:ext uri="{BB962C8B-B14F-4D97-AF65-F5344CB8AC3E}">
        <p14:creationId xmlns:p14="http://schemas.microsoft.com/office/powerpoint/2010/main" val="409809073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Sassy.</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94</a:t>
            </a:fld>
            <a:endParaRPr lang="es-ES" dirty="0"/>
          </a:p>
        </p:txBody>
      </p:sp>
    </p:spTree>
    <p:extLst>
      <p:ext uri="{BB962C8B-B14F-4D97-AF65-F5344CB8AC3E}">
        <p14:creationId xmlns:p14="http://schemas.microsoft.com/office/powerpoint/2010/main" val="36549424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Sassy.</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95</a:t>
            </a:fld>
            <a:endParaRPr lang="es-ES" dirty="0"/>
          </a:p>
        </p:txBody>
      </p:sp>
    </p:spTree>
    <p:extLst>
      <p:ext uri="{BB962C8B-B14F-4D97-AF65-F5344CB8AC3E}">
        <p14:creationId xmlns:p14="http://schemas.microsoft.com/office/powerpoint/2010/main" val="209921872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Sassy.</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96</a:t>
            </a:fld>
            <a:endParaRPr lang="es-ES" dirty="0"/>
          </a:p>
        </p:txBody>
      </p:sp>
    </p:spTree>
    <p:extLst>
      <p:ext uri="{BB962C8B-B14F-4D97-AF65-F5344CB8AC3E}">
        <p14:creationId xmlns:p14="http://schemas.microsoft.com/office/powerpoint/2010/main" val="262331493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Auvers-sur-Oise.</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97</a:t>
            </a:fld>
            <a:endParaRPr lang="es-ES" dirty="0"/>
          </a:p>
        </p:txBody>
      </p:sp>
    </p:spTree>
    <p:extLst>
      <p:ext uri="{BB962C8B-B14F-4D97-AF65-F5344CB8AC3E}">
        <p14:creationId xmlns:p14="http://schemas.microsoft.com/office/powerpoint/2010/main" val="38040571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Auvers-sur-Oise.</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98</a:t>
            </a:fld>
            <a:endParaRPr lang="es-ES" dirty="0"/>
          </a:p>
        </p:txBody>
      </p:sp>
    </p:spTree>
    <p:extLst>
      <p:ext uri="{BB962C8B-B14F-4D97-AF65-F5344CB8AC3E}">
        <p14:creationId xmlns:p14="http://schemas.microsoft.com/office/powerpoint/2010/main" val="302148908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Auvers-sur-Oise.</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99</a:t>
            </a:fld>
            <a:endParaRPr lang="es-ES" dirty="0"/>
          </a:p>
        </p:txBody>
      </p:sp>
    </p:spTree>
    <p:extLst>
      <p:ext uri="{BB962C8B-B14F-4D97-AF65-F5344CB8AC3E}">
        <p14:creationId xmlns:p14="http://schemas.microsoft.com/office/powerpoint/2010/main" val="259267204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Auvers-sur-Oise.</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100</a:t>
            </a:fld>
            <a:endParaRPr lang="es-ES" dirty="0"/>
          </a:p>
        </p:txBody>
      </p:sp>
    </p:spTree>
    <p:extLst>
      <p:ext uri="{BB962C8B-B14F-4D97-AF65-F5344CB8AC3E}">
        <p14:creationId xmlns:p14="http://schemas.microsoft.com/office/powerpoint/2010/main" val="366506821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Auvers-sur-Oise.</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101</a:t>
            </a:fld>
            <a:endParaRPr lang="es-ES" dirty="0"/>
          </a:p>
        </p:txBody>
      </p:sp>
    </p:spTree>
    <p:extLst>
      <p:ext uri="{BB962C8B-B14F-4D97-AF65-F5344CB8AC3E}">
        <p14:creationId xmlns:p14="http://schemas.microsoft.com/office/powerpoint/2010/main" val="32895694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Albi.-Jardins de la Berbie</a:t>
            </a:r>
            <a:endParaRPr lang="es-ES" dirty="0"/>
          </a:p>
        </p:txBody>
      </p:sp>
      <p:sp>
        <p:nvSpPr>
          <p:cNvPr id="4" name="3 Marcador de número de diapositiva"/>
          <p:cNvSpPr>
            <a:spLocks noGrp="1"/>
          </p:cNvSpPr>
          <p:nvPr>
            <p:ph type="sldNum" sz="quarter" idx="10"/>
          </p:nvPr>
        </p:nvSpPr>
        <p:spPr/>
        <p:txBody>
          <a:bodyPr/>
          <a:lstStyle/>
          <a:p>
            <a:fld id="{4ED6DF3C-E40B-40B7-A8DD-8E41339967B9}" type="slidenum">
              <a:rPr lang="es-ES" smtClean="0"/>
              <a:t>102</a:t>
            </a:fld>
            <a:endParaRPr lang="es-ES" dirty="0"/>
          </a:p>
        </p:txBody>
      </p:sp>
    </p:spTree>
    <p:extLst>
      <p:ext uri="{BB962C8B-B14F-4D97-AF65-F5344CB8AC3E}">
        <p14:creationId xmlns:p14="http://schemas.microsoft.com/office/powerpoint/2010/main" val="427674436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de Brécy.</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104</a:t>
            </a:fld>
            <a:endParaRPr lang="es-ES" dirty="0"/>
          </a:p>
        </p:txBody>
      </p:sp>
    </p:spTree>
    <p:extLst>
      <p:ext uri="{BB962C8B-B14F-4D97-AF65-F5344CB8AC3E}">
        <p14:creationId xmlns:p14="http://schemas.microsoft.com/office/powerpoint/2010/main" val="319088732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de Brécy.</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105</a:t>
            </a:fld>
            <a:endParaRPr lang="es-ES" dirty="0"/>
          </a:p>
        </p:txBody>
      </p:sp>
    </p:spTree>
    <p:extLst>
      <p:ext uri="{BB962C8B-B14F-4D97-AF65-F5344CB8AC3E}">
        <p14:creationId xmlns:p14="http://schemas.microsoft.com/office/powerpoint/2010/main" val="358205293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de Brécy.</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106</a:t>
            </a:fld>
            <a:endParaRPr lang="es-ES" dirty="0"/>
          </a:p>
        </p:txBody>
      </p:sp>
    </p:spTree>
    <p:extLst>
      <p:ext uri="{BB962C8B-B14F-4D97-AF65-F5344CB8AC3E}">
        <p14:creationId xmlns:p14="http://schemas.microsoft.com/office/powerpoint/2010/main" val="426249823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Chateau_de_Hautefort</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107</a:t>
            </a:fld>
            <a:endParaRPr lang="es-ES" dirty="0"/>
          </a:p>
        </p:txBody>
      </p:sp>
    </p:spTree>
    <p:extLst>
      <p:ext uri="{BB962C8B-B14F-4D97-AF65-F5344CB8AC3E}">
        <p14:creationId xmlns:p14="http://schemas.microsoft.com/office/powerpoint/2010/main" val="90765783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Chateau_de_Hautefort</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108</a:t>
            </a:fld>
            <a:endParaRPr lang="es-ES" dirty="0"/>
          </a:p>
        </p:txBody>
      </p:sp>
    </p:spTree>
    <p:extLst>
      <p:ext uri="{BB962C8B-B14F-4D97-AF65-F5344CB8AC3E}">
        <p14:creationId xmlns:p14="http://schemas.microsoft.com/office/powerpoint/2010/main" val="220622126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Chateau_de_Hautefort</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109</a:t>
            </a:fld>
            <a:endParaRPr lang="es-ES" dirty="0"/>
          </a:p>
        </p:txBody>
      </p:sp>
    </p:spTree>
    <p:extLst>
      <p:ext uri="{BB962C8B-B14F-4D97-AF65-F5344CB8AC3E}">
        <p14:creationId xmlns:p14="http://schemas.microsoft.com/office/powerpoint/2010/main" val="204187709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Chateau_de_Hautefort</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110</a:t>
            </a:fld>
            <a:endParaRPr lang="es-ES" dirty="0"/>
          </a:p>
        </p:txBody>
      </p:sp>
    </p:spTree>
    <p:extLst>
      <p:ext uri="{BB962C8B-B14F-4D97-AF65-F5344CB8AC3E}">
        <p14:creationId xmlns:p14="http://schemas.microsoft.com/office/powerpoint/2010/main" val="104627033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of Villarceaux.</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111</a:t>
            </a:fld>
            <a:endParaRPr lang="es-ES" dirty="0"/>
          </a:p>
        </p:txBody>
      </p:sp>
    </p:spTree>
    <p:extLst>
      <p:ext uri="{BB962C8B-B14F-4D97-AF65-F5344CB8AC3E}">
        <p14:creationId xmlns:p14="http://schemas.microsoft.com/office/powerpoint/2010/main" val="107786022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of Villarceaux.</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112</a:t>
            </a:fld>
            <a:endParaRPr lang="es-ES" dirty="0"/>
          </a:p>
        </p:txBody>
      </p:sp>
    </p:spTree>
    <p:extLst>
      <p:ext uri="{BB962C8B-B14F-4D97-AF65-F5344CB8AC3E}">
        <p14:creationId xmlns:p14="http://schemas.microsoft.com/office/powerpoint/2010/main" val="398645142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of Villarceaux.</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113</a:t>
            </a:fld>
            <a:endParaRPr lang="es-ES" dirty="0"/>
          </a:p>
        </p:txBody>
      </p:sp>
    </p:spTree>
    <p:extLst>
      <p:ext uri="{BB962C8B-B14F-4D97-AF65-F5344CB8AC3E}">
        <p14:creationId xmlns:p14="http://schemas.microsoft.com/office/powerpoint/2010/main" val="141077210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of Villarceaux.</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114</a:t>
            </a:fld>
            <a:endParaRPr lang="es-ES" dirty="0"/>
          </a:p>
        </p:txBody>
      </p:sp>
    </p:spTree>
    <p:extLst>
      <p:ext uri="{BB962C8B-B14F-4D97-AF65-F5344CB8AC3E}">
        <p14:creationId xmlns:p14="http://schemas.microsoft.com/office/powerpoint/2010/main" val="109722894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of la Chatonnière</a:t>
            </a:r>
          </a:p>
        </p:txBody>
      </p:sp>
      <p:sp>
        <p:nvSpPr>
          <p:cNvPr id="4" name="3 Marcador de número de diapositiva"/>
          <p:cNvSpPr>
            <a:spLocks noGrp="1"/>
          </p:cNvSpPr>
          <p:nvPr>
            <p:ph type="sldNum" sz="quarter" idx="10"/>
          </p:nvPr>
        </p:nvSpPr>
        <p:spPr/>
        <p:txBody>
          <a:bodyPr/>
          <a:lstStyle/>
          <a:p>
            <a:fld id="{4ED6DF3C-E40B-40B7-A8DD-8E41339967B9}" type="slidenum">
              <a:rPr lang="es-ES" smtClean="0"/>
              <a:t>115</a:t>
            </a:fld>
            <a:endParaRPr lang="es-ES" dirty="0"/>
          </a:p>
        </p:txBody>
      </p:sp>
    </p:spTree>
    <p:extLst>
      <p:ext uri="{BB962C8B-B14F-4D97-AF65-F5344CB8AC3E}">
        <p14:creationId xmlns:p14="http://schemas.microsoft.com/office/powerpoint/2010/main" val="39478416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95487BD3-832B-4ECD-9CAC-57016BA41452}" type="datetimeFigureOut">
              <a:rPr lang="es-ES" smtClean="0"/>
              <a:t>23/03/2018</a:t>
            </a:fld>
            <a:endParaRPr lang="es-ES" dirty="0"/>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es-ES" dirty="0"/>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20A8AEA2-FD09-4779-81E5-AFD5A6B84148}" type="slidenum">
              <a:rPr lang="es-ES" smtClean="0"/>
              <a:t>‹Nº›</a:t>
            </a:fld>
            <a:endParaRPr lang="es-ES" dirty="0"/>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10374110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5487BD3-832B-4ECD-9CAC-57016BA41452}" type="datetimeFigureOut">
              <a:rPr lang="es-ES" smtClean="0"/>
              <a:t>23/03/2018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20A8AEA2-FD09-4779-81E5-AFD5A6B84148}" type="slidenum">
              <a:rPr lang="es-ES" smtClean="0"/>
              <a:t>‹Nº›</a:t>
            </a:fld>
            <a:endParaRPr lang="es-ES" dirty="0"/>
          </a:p>
        </p:txBody>
      </p:sp>
    </p:spTree>
    <p:extLst>
      <p:ext uri="{BB962C8B-B14F-4D97-AF65-F5344CB8AC3E}">
        <p14:creationId xmlns:p14="http://schemas.microsoft.com/office/powerpoint/2010/main" val="3306185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tx2"/>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95487BD3-832B-4ECD-9CAC-57016BA41452}" type="datetimeFigureOut">
              <a:rPr lang="es-ES" smtClean="0"/>
              <a:t>23/03/2018</a:t>
            </a:fld>
            <a:endParaRPr lang="es-ES" dirty="0"/>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lang="es-ES" dirty="0"/>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20A8AEA2-FD09-4779-81E5-AFD5A6B84148}" type="slidenum">
              <a:rPr lang="es-ES" smtClean="0"/>
              <a:t>‹Nº›</a:t>
            </a:fld>
            <a:endParaRPr lang="es-ES" dirty="0"/>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305380497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95487BD3-832B-4ECD-9CAC-57016BA41452}" type="datetimeFigureOut">
              <a:rPr lang="es-ES" smtClean="0"/>
              <a:t>23/03/2018</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20A8AEA2-FD09-4779-81E5-AFD5A6B84148}" type="slidenum">
              <a:rPr lang="es-ES" smtClean="0"/>
              <a:t>‹Nº›</a:t>
            </a:fld>
            <a:endParaRPr lang="es-ES" dirty="0"/>
          </a:p>
        </p:txBody>
      </p:sp>
    </p:spTree>
    <p:extLst>
      <p:ext uri="{BB962C8B-B14F-4D97-AF65-F5344CB8AC3E}">
        <p14:creationId xmlns:p14="http://schemas.microsoft.com/office/powerpoint/2010/main" val="1875541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los estilos de texto del patrón</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los estilos de texto del patrón</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95487BD3-832B-4ECD-9CAC-57016BA41452}" type="datetimeFigureOut">
              <a:rPr lang="es-ES" smtClean="0"/>
              <a:t>23/03/2018</a:t>
            </a:fld>
            <a:endParaRPr lang="es-ES" dirty="0"/>
          </a:p>
        </p:txBody>
      </p:sp>
      <p:sp>
        <p:nvSpPr>
          <p:cNvPr id="8" name="Footer Placeholder 7"/>
          <p:cNvSpPr>
            <a:spLocks noGrp="1"/>
          </p:cNvSpPr>
          <p:nvPr>
            <p:ph type="ftr" sz="quarter" idx="11"/>
          </p:nvPr>
        </p:nvSpPr>
        <p:spPr/>
        <p:txBody>
          <a:bodyPr/>
          <a:lstStyle/>
          <a:p>
            <a:endParaRPr lang="es-ES" dirty="0"/>
          </a:p>
        </p:txBody>
      </p:sp>
      <p:sp>
        <p:nvSpPr>
          <p:cNvPr id="9" name="Slide Number Placeholder 8"/>
          <p:cNvSpPr>
            <a:spLocks noGrp="1"/>
          </p:cNvSpPr>
          <p:nvPr>
            <p:ph type="sldNum" sz="quarter" idx="12"/>
          </p:nvPr>
        </p:nvSpPr>
        <p:spPr/>
        <p:txBody>
          <a:bodyPr/>
          <a:lstStyle/>
          <a:p>
            <a:fld id="{20A8AEA2-FD09-4779-81E5-AFD5A6B84148}" type="slidenum">
              <a:rPr lang="es-ES" smtClean="0"/>
              <a:t>‹Nº›</a:t>
            </a:fld>
            <a:endParaRPr lang="es-ES" dirty="0"/>
          </a:p>
        </p:txBody>
      </p:sp>
    </p:spTree>
    <p:extLst>
      <p:ext uri="{BB962C8B-B14F-4D97-AF65-F5344CB8AC3E}">
        <p14:creationId xmlns:p14="http://schemas.microsoft.com/office/powerpoint/2010/main" val="4194459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95487BD3-832B-4ECD-9CAC-57016BA41452}" type="datetimeFigureOut">
              <a:rPr lang="es-ES" smtClean="0"/>
              <a:t>23/03/2018</a:t>
            </a:fld>
            <a:endParaRPr lang="es-ES" dirty="0"/>
          </a:p>
        </p:txBody>
      </p:sp>
      <p:sp>
        <p:nvSpPr>
          <p:cNvPr id="4" name="Footer Placeholder 3"/>
          <p:cNvSpPr>
            <a:spLocks noGrp="1"/>
          </p:cNvSpPr>
          <p:nvPr>
            <p:ph type="ftr" sz="quarter" idx="11"/>
          </p:nvPr>
        </p:nvSpPr>
        <p:spPr/>
        <p:txBody>
          <a:bodyPr/>
          <a:lstStyle/>
          <a:p>
            <a:endParaRPr lang="es-ES" dirty="0"/>
          </a:p>
        </p:txBody>
      </p:sp>
      <p:sp>
        <p:nvSpPr>
          <p:cNvPr id="5" name="Slide Number Placeholder 4"/>
          <p:cNvSpPr>
            <a:spLocks noGrp="1"/>
          </p:cNvSpPr>
          <p:nvPr>
            <p:ph type="sldNum" sz="quarter" idx="12"/>
          </p:nvPr>
        </p:nvSpPr>
        <p:spPr/>
        <p:txBody>
          <a:bodyPr/>
          <a:lstStyle/>
          <a:p>
            <a:fld id="{20A8AEA2-FD09-4779-81E5-AFD5A6B84148}" type="slidenum">
              <a:rPr lang="es-ES" smtClean="0"/>
              <a:t>‹Nº›</a:t>
            </a:fld>
            <a:endParaRPr lang="es-ES" dirty="0"/>
          </a:p>
        </p:txBody>
      </p:sp>
    </p:spTree>
    <p:extLst>
      <p:ext uri="{BB962C8B-B14F-4D97-AF65-F5344CB8AC3E}">
        <p14:creationId xmlns:p14="http://schemas.microsoft.com/office/powerpoint/2010/main" val="38940818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487BD3-832B-4ECD-9CAC-57016BA41452}" type="datetimeFigureOut">
              <a:rPr lang="es-ES" smtClean="0"/>
              <a:t>23/03/2018</a:t>
            </a:fld>
            <a:endParaRPr lang="es-ES" dirty="0"/>
          </a:p>
        </p:txBody>
      </p:sp>
      <p:sp>
        <p:nvSpPr>
          <p:cNvPr id="3" name="Footer Placeholder 2"/>
          <p:cNvSpPr>
            <a:spLocks noGrp="1"/>
          </p:cNvSpPr>
          <p:nvPr>
            <p:ph type="ftr" sz="quarter" idx="11"/>
          </p:nvPr>
        </p:nvSpPr>
        <p:spPr/>
        <p:txBody>
          <a:bodyPr/>
          <a:lstStyle/>
          <a:p>
            <a:endParaRPr lang="es-ES" dirty="0"/>
          </a:p>
        </p:txBody>
      </p:sp>
      <p:sp>
        <p:nvSpPr>
          <p:cNvPr id="4" name="Slide Number Placeholder 3"/>
          <p:cNvSpPr>
            <a:spLocks noGrp="1"/>
          </p:cNvSpPr>
          <p:nvPr>
            <p:ph type="sldNum" sz="quarter" idx="12"/>
          </p:nvPr>
        </p:nvSpPr>
        <p:spPr/>
        <p:txBody>
          <a:bodyPr/>
          <a:lstStyle/>
          <a:p>
            <a:fld id="{20A8AEA2-FD09-4779-81E5-AFD5A6B84148}" type="slidenum">
              <a:rPr lang="es-ES" smtClean="0"/>
              <a:t>‹Nº›</a:t>
            </a:fld>
            <a:endParaRPr lang="es-ES" dirty="0"/>
          </a:p>
        </p:txBody>
      </p:sp>
    </p:spTree>
    <p:extLst>
      <p:ext uri="{BB962C8B-B14F-4D97-AF65-F5344CB8AC3E}">
        <p14:creationId xmlns:p14="http://schemas.microsoft.com/office/powerpoint/2010/main" val="4145180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95487BD3-832B-4ECD-9CAC-57016BA41452}" type="datetimeFigureOut">
              <a:rPr lang="es-ES" smtClean="0"/>
              <a:t>23/03/2018</a:t>
            </a:fld>
            <a:endParaRPr lang="es-E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s-E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20A8AEA2-FD09-4779-81E5-AFD5A6B84148}" type="slidenum">
              <a:rPr lang="es-ES" smtClean="0"/>
              <a:t>‹Nº›</a:t>
            </a:fld>
            <a:endParaRPr lang="es-E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23671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95487BD3-832B-4ECD-9CAC-57016BA41452}" type="datetimeFigureOut">
              <a:rPr lang="es-ES" smtClean="0"/>
              <a:t>23/03/2018</a:t>
            </a:fld>
            <a:endParaRPr lang="es-E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s-E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20A8AEA2-FD09-4779-81E5-AFD5A6B84148}" type="slidenum">
              <a:rPr lang="es-ES" smtClean="0"/>
              <a:t>‹Nº›</a:t>
            </a:fld>
            <a:endParaRPr lang="es-E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97018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5487BD3-832B-4ECD-9CAC-57016BA41452}" type="datetimeFigureOut">
              <a:rPr lang="es-ES" smtClean="0"/>
              <a:t>23/03/2018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20A8AEA2-FD09-4779-81E5-AFD5A6B84148}" type="slidenum">
              <a:rPr lang="es-ES" smtClean="0"/>
              <a:t>‹Nº›</a:t>
            </a:fld>
            <a:endParaRPr lang="es-ES" dirty="0"/>
          </a:p>
        </p:txBody>
      </p:sp>
    </p:spTree>
    <p:extLst>
      <p:ext uri="{BB962C8B-B14F-4D97-AF65-F5344CB8AC3E}">
        <p14:creationId xmlns:p14="http://schemas.microsoft.com/office/powerpoint/2010/main" val="316758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5487BD3-832B-4ECD-9CAC-57016BA41452}" type="datetimeFigureOut">
              <a:rPr lang="es-ES" smtClean="0"/>
              <a:t>23/03/2018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20A8AEA2-FD09-4779-81E5-AFD5A6B84148}" type="slidenum">
              <a:rPr lang="es-ES" smtClean="0"/>
              <a:t>‹Nº›</a:t>
            </a:fld>
            <a:endParaRPr lang="es-ES" dirty="0"/>
          </a:p>
        </p:txBody>
      </p:sp>
    </p:spTree>
    <p:extLst>
      <p:ext uri="{BB962C8B-B14F-4D97-AF65-F5344CB8AC3E}">
        <p14:creationId xmlns:p14="http://schemas.microsoft.com/office/powerpoint/2010/main" val="3128671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fld id="{95487BD3-832B-4ECD-9CAC-57016BA41452}" type="datetimeFigureOut">
              <a:rPr lang="es-ES" smtClean="0"/>
              <a:t>23/03/2018</a:t>
            </a:fld>
            <a:endParaRPr lang="es-ES" dirty="0"/>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endParaRPr lang="es-ES" dirty="0"/>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fld id="{20A8AEA2-FD09-4779-81E5-AFD5A6B84148}" type="slidenum">
              <a:rPr lang="es-ES" smtClean="0"/>
              <a:t>‹Nº›</a:t>
            </a:fld>
            <a:endParaRPr lang="es-ES" dirty="0"/>
          </a:p>
        </p:txBody>
      </p:sp>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830822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912">
          <p15:clr>
            <a:srgbClr val="F26B43"/>
          </p15:clr>
        </p15:guide>
        <p15:guide id="2" pos="936">
          <p15:clr>
            <a:srgbClr val="F26B43"/>
          </p15:clr>
        </p15:guide>
        <p15:guide id="3" pos="864">
          <p15:clr>
            <a:srgbClr val="F26B43"/>
          </p15:clr>
        </p15:guide>
        <p15:guide id="0" orient="horz" pos="1368">
          <p15:clr>
            <a:srgbClr val="F26B43"/>
          </p15:clr>
        </p15:guide>
        <p15:guide id="4" orient="horz" pos="1440">
          <p15:clr>
            <a:srgbClr val="F26B43"/>
          </p15:clr>
        </p15:guide>
        <p15:guide id="5" orient="horz" pos="3696">
          <p15:clr>
            <a:srgbClr val="F26B43"/>
          </p15:clr>
        </p15:guide>
        <p15:guide id="6" orient="horz" pos="432">
          <p15:clr>
            <a:srgbClr val="F26B43"/>
          </p15:clr>
        </p15:guide>
        <p15:guide id="7" orient="horz" pos="1512">
          <p15:clr>
            <a:srgbClr val="F26B43"/>
          </p15:clr>
        </p15:guide>
        <p15:guide id="8" pos="5184">
          <p15:clr>
            <a:srgbClr val="F26B43"/>
          </p15:clr>
        </p15:guide>
        <p15:guide id="9" pos="702">
          <p15:clr>
            <a:srgbClr val="F26B43"/>
          </p15:clr>
        </p15:guide>
        <p15:guide id="10" pos="64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9.jpg"/></Relationships>
</file>

<file path=ppt/slides/_rels/slide6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image" Target="../media/image21.jpg"/><Relationship Id="rId7"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jpg"/></Relationships>
</file>

<file path=ppt/slides/_rels/slide6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dirty="0"/>
              <a:t>JARDIN ESTILO FRANCES</a:t>
            </a:r>
          </a:p>
        </p:txBody>
      </p:sp>
      <p:sp>
        <p:nvSpPr>
          <p:cNvPr id="3" name="2 Subtítulo"/>
          <p:cNvSpPr>
            <a:spLocks noGrp="1"/>
          </p:cNvSpPr>
          <p:nvPr>
            <p:ph type="subTitle" idx="1"/>
          </p:nvPr>
        </p:nvSpPr>
        <p:spPr>
          <a:xfrm>
            <a:off x="2286000" y="5003322"/>
            <a:ext cx="5886400" cy="1371600"/>
          </a:xfrm>
        </p:spPr>
        <p:txBody>
          <a:bodyPr/>
          <a:lstStyle/>
          <a:p>
            <a:r>
              <a:rPr lang="es-ES" dirty="0"/>
              <a:t>Selección de textos y fotografías por</a:t>
            </a:r>
          </a:p>
          <a:p>
            <a:r>
              <a:rPr lang="es-ES" dirty="0"/>
              <a:t>JOSE ELIAS BONELLS</a:t>
            </a:r>
          </a:p>
        </p:txBody>
      </p:sp>
    </p:spTree>
    <p:extLst>
      <p:ext uri="{BB962C8B-B14F-4D97-AF65-F5344CB8AC3E}">
        <p14:creationId xmlns:p14="http://schemas.microsoft.com/office/powerpoint/2010/main" val="10573365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EL JARDIN FRANCES</a:t>
            </a:r>
          </a:p>
        </p:txBody>
      </p:sp>
      <p:sp>
        <p:nvSpPr>
          <p:cNvPr id="3" name="2 Marcador de contenido"/>
          <p:cNvSpPr>
            <a:spLocks noGrp="1"/>
          </p:cNvSpPr>
          <p:nvPr>
            <p:ph idx="1"/>
          </p:nvPr>
        </p:nvSpPr>
        <p:spPr>
          <a:xfrm>
            <a:off x="457200" y="2060848"/>
            <a:ext cx="7467600" cy="4413104"/>
          </a:xfrm>
        </p:spPr>
        <p:txBody>
          <a:bodyPr/>
          <a:lstStyle/>
          <a:p>
            <a:r>
              <a:rPr lang="es-ES" dirty="0"/>
              <a:t>El jardín francés formal, también llamado jardín a la francesa, es un estilo de jardín basado en la simetría y el principio de imponer orden sobre la naturaleza. </a:t>
            </a:r>
          </a:p>
          <a:p>
            <a:r>
              <a:rPr lang="es-ES" dirty="0"/>
              <a:t>Alcanzó su apogeo en el siglo XVII con la creación de los jardines de Versalles , diseñados para Louis XIV por el arquitecto paisajista André Le Nôtre .</a:t>
            </a:r>
          </a:p>
          <a:p>
            <a:r>
              <a:rPr lang="es-ES" dirty="0"/>
              <a:t> El estilo fue copiado ampliamente por otras cortes de Europa.</a:t>
            </a:r>
          </a:p>
        </p:txBody>
      </p:sp>
    </p:spTree>
    <p:extLst>
      <p:ext uri="{BB962C8B-B14F-4D97-AF65-F5344CB8AC3E}">
        <p14:creationId xmlns:p14="http://schemas.microsoft.com/office/powerpoint/2010/main" val="35111783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361486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Historia del Jardín a la francesa </a:t>
            </a:r>
            <a:br>
              <a:rPr lang="es-ES" dirty="0"/>
            </a:br>
            <a:r>
              <a:rPr lang="es-ES" dirty="0"/>
              <a:t> La influencia del Renacimiento </a:t>
            </a:r>
          </a:p>
        </p:txBody>
      </p:sp>
      <p:sp>
        <p:nvSpPr>
          <p:cNvPr id="3" name="2 Marcador de contenido"/>
          <p:cNvSpPr>
            <a:spLocks noGrp="1"/>
          </p:cNvSpPr>
          <p:nvPr>
            <p:ph idx="1"/>
          </p:nvPr>
        </p:nvSpPr>
        <p:spPr/>
        <p:txBody>
          <a:bodyPr>
            <a:normAutofit/>
          </a:bodyPr>
          <a:lstStyle/>
          <a:p>
            <a:r>
              <a:rPr lang="es-ES" dirty="0"/>
              <a:t>El jardín a la francesa evolucionó a partir del Renacimiento francés jardín , un estilo que se inspira en el Renacimiento italiano de los jardines a principios del siglo XVI.</a:t>
            </a:r>
          </a:p>
          <a:p>
            <a:r>
              <a:rPr lang="es-ES" dirty="0"/>
              <a:t> El jardín renacentista italiano, representado por el jardín de Boboli en Florencia y la Villa Medici en Fiesole , se caracterizó por las camas de siembra, o parterres , creado en formas geométricas, y se presentaban en patrones simétricos, el uso de fuentes y cascadas para animar el jardín; escaleras y rampas para unir a los diferentes niveles del jardín, grutas , laberintos y estatuas sobre temas mitológicos. </a:t>
            </a:r>
          </a:p>
        </p:txBody>
      </p:sp>
    </p:spTree>
    <p:extLst>
      <p:ext uri="{BB962C8B-B14F-4D97-AF65-F5344CB8AC3E}">
        <p14:creationId xmlns:p14="http://schemas.microsoft.com/office/powerpoint/2010/main" val="1700693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normAutofit/>
          </a:bodyPr>
          <a:lstStyle/>
          <a:p>
            <a:r>
              <a:rPr lang="es-ES" dirty="0"/>
              <a:t>Los jardines fueron diseñados para representar la armonía y el orden, los ideales del Renacimiento, y recordar las virtudes de la antigua Roma. </a:t>
            </a:r>
          </a:p>
          <a:p>
            <a:r>
              <a:rPr lang="es-ES" dirty="0"/>
              <a:t>Después de su campaña en Italia en 1495, donde vio a los jardines y castillos de Nápoles, el rey Carlos VIII trajo artesanos y  diseñadores italianos de jardines, como Pacello da Mercogliano , desde Nápoles y ordenó la construcción de jardines de estilo italiano en su residencia en la Château d'Amboise . </a:t>
            </a:r>
          </a:p>
          <a:p>
            <a:r>
              <a:rPr lang="es-ES" dirty="0"/>
              <a:t>Su sucesor, Enrique II , quien también había viajado a Italia y había conocido a Leonardo da Vinci , creó un jardín italiano cercano al castillo de Blois .  </a:t>
            </a:r>
          </a:p>
        </p:txBody>
      </p:sp>
    </p:spTree>
    <p:extLst>
      <p:ext uri="{BB962C8B-B14F-4D97-AF65-F5344CB8AC3E}">
        <p14:creationId xmlns:p14="http://schemas.microsoft.com/office/powerpoint/2010/main" val="4122026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7467600" cy="5925272"/>
          </a:xfrm>
        </p:spPr>
        <p:txBody>
          <a:bodyPr>
            <a:normAutofit/>
          </a:bodyPr>
          <a:lstStyle/>
          <a:p>
            <a:r>
              <a:rPr lang="es-ES" dirty="0"/>
              <a:t>A partir de 1528, el rey Francisco I de Francia ha creado nuevos jardines en el castillo de Fontainebleau ,con fuentes destacadas, parterres, un bosque de pinos traídos de Provence y la primera gruta artificial en Francia.</a:t>
            </a:r>
          </a:p>
          <a:p>
            <a:r>
              <a:rPr lang="es-ES" dirty="0"/>
              <a:t>El Château de Chenonceau tenía dos jardines en el nuevo estilo, una creado por Diane de Poitiers en 1551, y un segundo por Catalina de 'Medici en 1560.  </a:t>
            </a:r>
          </a:p>
          <a:p>
            <a:r>
              <a:rPr lang="es-ES" dirty="0"/>
              <a:t>En 1536 el arquitecto Philibert de l'Orme , a su regreso de Roma, creó los jardines del Château d'Anet siguiendo las normas italianas de la proporción. La armonía cuidadosamente preparada de Anet, con sus parterres y las superficies de agua integradas con secciones de zonas verdes, se convirtió en uno de los ejemplos más tempranos e influyentes del jardín clásico francés.  </a:t>
            </a:r>
          </a:p>
          <a:p>
            <a:endParaRPr lang="es-ES" dirty="0"/>
          </a:p>
          <a:p>
            <a:endParaRPr lang="es-ES" dirty="0"/>
          </a:p>
        </p:txBody>
      </p:sp>
    </p:spTree>
    <p:extLst>
      <p:ext uri="{BB962C8B-B14F-4D97-AF65-F5344CB8AC3E}">
        <p14:creationId xmlns:p14="http://schemas.microsoft.com/office/powerpoint/2010/main" val="3366079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467600" cy="6213304"/>
          </a:xfrm>
        </p:spPr>
        <p:txBody>
          <a:bodyPr/>
          <a:lstStyle/>
          <a:p>
            <a:r>
              <a:rPr lang="es-ES" dirty="0"/>
              <a:t>Mientras que los jardines del Renacimiento francés eran muy diferentes en su esencia y apariencia que los de la Edad Media, que todavía no se habían integrado en la arquitectura de los castillos, y fueron encerrados por lo general por las paredes. Las diferentes partes de los jardines no estaban unidos armoniosamente juntos, y fueron colocados a menudo en sitios difíciles elegidos para terreno fácil de defender, más que por la belleza. </a:t>
            </a:r>
          </a:p>
          <a:p>
            <a:r>
              <a:rPr lang="es-ES" dirty="0"/>
              <a:t>Todo esto iba a cambiar a mediados del siglo XVII con el desarrollo de un jardín verdadero a  la francesa. </a:t>
            </a:r>
          </a:p>
          <a:p>
            <a:endParaRPr lang="es-ES" dirty="0"/>
          </a:p>
        </p:txBody>
      </p:sp>
    </p:spTree>
    <p:extLst>
      <p:ext uri="{BB962C8B-B14F-4D97-AF65-F5344CB8AC3E}">
        <p14:creationId xmlns:p14="http://schemas.microsoft.com/office/powerpoint/2010/main" val="29853499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634082"/>
          </a:xfrm>
        </p:spPr>
        <p:txBody>
          <a:bodyPr>
            <a:normAutofit fontScale="90000"/>
          </a:bodyPr>
          <a:lstStyle/>
          <a:p>
            <a:r>
              <a:rPr lang="es-ES" dirty="0"/>
              <a:t>Vaux-le-Vicomte</a:t>
            </a:r>
          </a:p>
        </p:txBody>
      </p:sp>
      <p:sp>
        <p:nvSpPr>
          <p:cNvPr id="3" name="2 Marcador de contenido"/>
          <p:cNvSpPr>
            <a:spLocks noGrp="1"/>
          </p:cNvSpPr>
          <p:nvPr>
            <p:ph idx="1"/>
          </p:nvPr>
        </p:nvSpPr>
        <p:spPr>
          <a:xfrm>
            <a:off x="457200" y="1052736"/>
            <a:ext cx="7715200" cy="5805264"/>
          </a:xfrm>
        </p:spPr>
        <p:txBody>
          <a:bodyPr>
            <a:normAutofit/>
          </a:bodyPr>
          <a:lstStyle/>
          <a:p>
            <a:r>
              <a:rPr lang="es-ES" dirty="0"/>
              <a:t>El primer jardín a la francesa importante fue el Chateau de Vaux-le-Vicomte , creado por Nicolas Fouquet , superintendente de Finanzas de Luis XIV, a partir de 1656. </a:t>
            </a:r>
          </a:p>
          <a:p>
            <a:r>
              <a:rPr lang="es-ES" dirty="0"/>
              <a:t>Fouquet comisionado Louis Le Vau para diseñar el castillo, Charles Le Brun para diseñar estatuas para el jardín, y André Le Nôtre para crear los jardines. </a:t>
            </a:r>
          </a:p>
          <a:p>
            <a:r>
              <a:rPr lang="es-ES" dirty="0"/>
              <a:t>Por primera vez, el jardín y el castillo se integraron perfectamente. </a:t>
            </a:r>
          </a:p>
          <a:p>
            <a:r>
              <a:rPr lang="es-ES" dirty="0"/>
              <a:t>Un gran perspectiva de 1500 metros se extendía desde el pie del castillo a la estatua del Hércules de Farnesio, y el espacio se llenó de parterres de arbustos de hoja perenne en los patrones ornamentales, limitados con arena de colores.</a:t>
            </a:r>
          </a:p>
        </p:txBody>
      </p:sp>
    </p:spTree>
    <p:extLst>
      <p:ext uri="{BB962C8B-B14F-4D97-AF65-F5344CB8AC3E}">
        <p14:creationId xmlns:p14="http://schemas.microsoft.com/office/powerpoint/2010/main" val="2812070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7467600" cy="5925272"/>
          </a:xfrm>
        </p:spPr>
        <p:txBody>
          <a:bodyPr/>
          <a:lstStyle/>
          <a:p>
            <a:r>
              <a:rPr lang="es-ES" dirty="0"/>
              <a:t>Las calles estaban decoradas a intervalos regulares por estatuas, estanques, fuentes y topiarias cuidadosamente esculpidas.</a:t>
            </a:r>
          </a:p>
          <a:p>
            <a:r>
              <a:rPr lang="es-ES" dirty="0"/>
              <a:t>"La simetría alcanzado en Vaux logrado un grado de perfección y unidad pocas veces igualada en el arte de los jardines clásicos.</a:t>
            </a:r>
          </a:p>
          <a:p>
            <a:r>
              <a:rPr lang="es-ES" dirty="0"/>
              <a:t> El castillo se encuentra en el centro de esta estricta organización espacial que simboliza el poder y el éxito".  </a:t>
            </a:r>
          </a:p>
          <a:p>
            <a:endParaRPr lang="es-ES" dirty="0"/>
          </a:p>
        </p:txBody>
      </p:sp>
    </p:spTree>
    <p:extLst>
      <p:ext uri="{BB962C8B-B14F-4D97-AF65-F5344CB8AC3E}">
        <p14:creationId xmlns:p14="http://schemas.microsoft.com/office/powerpoint/2010/main" val="38048140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2696166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52668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9226495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60890"/>
          </a:xfrm>
          <a:prstGeom prst="rect">
            <a:avLst/>
          </a:prstGeom>
        </p:spPr>
      </p:pic>
    </p:spTree>
    <p:extLst>
      <p:ext uri="{BB962C8B-B14F-4D97-AF65-F5344CB8AC3E}">
        <p14:creationId xmlns:p14="http://schemas.microsoft.com/office/powerpoint/2010/main" val="35868579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6443549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67679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Jardines de Versalles </a:t>
            </a:r>
          </a:p>
        </p:txBody>
      </p:sp>
      <p:sp>
        <p:nvSpPr>
          <p:cNvPr id="3" name="2 Marcador de contenido"/>
          <p:cNvSpPr>
            <a:spLocks noGrp="1"/>
          </p:cNvSpPr>
          <p:nvPr>
            <p:ph idx="1"/>
          </p:nvPr>
        </p:nvSpPr>
        <p:spPr/>
        <p:txBody>
          <a:bodyPr>
            <a:normAutofit/>
          </a:bodyPr>
          <a:lstStyle/>
          <a:p>
            <a:r>
              <a:rPr lang="es-ES" dirty="0"/>
              <a:t>Los jardines de Versalles, creado por André Le Nôtre entre 1662 y 1700, fueron el mayor logro del jardín a la francesa. </a:t>
            </a:r>
          </a:p>
          <a:p>
            <a:r>
              <a:rPr lang="es-ES" dirty="0"/>
              <a:t>Eran los jardines más grandes en Europa - con una superficie de 15.000 hectáreas, y fueron presentados en un eje este-oeste, siguiendo el curso del sol: el sol se elevó sobre el Tribunal de Honor, encendió la Corte de Mármol, cruzó el Chateau y  iluminaban el dormitorio del rey, y se fijó en la final del Gran Canal, que se refleja en los espejos de la Galería de los Espejos . </a:t>
            </a:r>
          </a:p>
        </p:txBody>
      </p:sp>
    </p:spTree>
    <p:extLst>
      <p:ext uri="{BB962C8B-B14F-4D97-AF65-F5344CB8AC3E}">
        <p14:creationId xmlns:p14="http://schemas.microsoft.com/office/powerpoint/2010/main" val="8973837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643192" cy="5997280"/>
          </a:xfrm>
        </p:spPr>
        <p:txBody>
          <a:bodyPr/>
          <a:lstStyle/>
          <a:p>
            <a:r>
              <a:rPr lang="es-ES" dirty="0"/>
              <a:t> En contraste con las perspectivas de cola, que llegaban hasta el horizonte, el jardín estaba lleno de sorpresas - fuentes , pequeños jardines llenos de estatuas, que proveían de una escala más humana y espacios íntimos.</a:t>
            </a:r>
          </a:p>
          <a:p>
            <a:r>
              <a:rPr lang="es-ES" dirty="0"/>
              <a:t>El símbolo central del Jardín era el sol, el emblema de Luis XIV , ilustrado por la estatua de Apolo en la fuente central del jardín.</a:t>
            </a:r>
          </a:p>
          <a:p>
            <a:r>
              <a:rPr lang="es-ES" dirty="0"/>
              <a:t> "Los puntos de vista y perspectivas, desde y hacia el palacio.</a:t>
            </a:r>
          </a:p>
          <a:p>
            <a:r>
              <a:rPr lang="es-ES" dirty="0"/>
              <a:t> El rey gobernaba sobre la naturaleza, recreando en el jardín no sólo su dominio de sus territorios, sino también el de sus súbditos.</a:t>
            </a:r>
          </a:p>
        </p:txBody>
      </p:sp>
    </p:spTree>
    <p:extLst>
      <p:ext uri="{BB962C8B-B14F-4D97-AF65-F5344CB8AC3E}">
        <p14:creationId xmlns:p14="http://schemas.microsoft.com/office/powerpoint/2010/main" val="13490304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39604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74262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65930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13191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65339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Los teóricos y los jardineros del jardín a la francesa </a:t>
            </a:r>
          </a:p>
        </p:txBody>
      </p:sp>
      <p:sp>
        <p:nvSpPr>
          <p:cNvPr id="3" name="2 Marcador de contenido"/>
          <p:cNvSpPr>
            <a:spLocks noGrp="1"/>
          </p:cNvSpPr>
          <p:nvPr>
            <p:ph idx="1"/>
          </p:nvPr>
        </p:nvSpPr>
        <p:spPr/>
        <p:txBody>
          <a:bodyPr>
            <a:normAutofit/>
          </a:bodyPr>
          <a:lstStyle/>
          <a:p>
            <a:r>
              <a:rPr lang="es-ES" dirty="0"/>
              <a:t>Jacques Boyceau , señor de la Barauderie (ca 1560-1633), el superintendente de los jardines reales bajo Luis XIII , se convirtió en el primer teórico del nuevo estilo francés . </a:t>
            </a:r>
          </a:p>
          <a:p>
            <a:r>
              <a:rPr lang="es-ES" dirty="0"/>
              <a:t>Su libro “Traité du jardinage selon les raisons de la nature et de l'art”. Buzos “Ensemble dessins parterres, de pelouzes, ornements bosquecillos et autres” se publicó después de su muerte en 1638. Sus sesenta y un grabados de diseños para los parterres y bosquetes lo convirtieron en un libro de estilo para los jardines, que influyó en el diseño del Palais du Luxembourg , el Jardín de las Tullerías , y los jardines de Saint-Germain-en-Laye . </a:t>
            </a:r>
          </a:p>
        </p:txBody>
      </p:sp>
    </p:spTree>
    <p:extLst>
      <p:ext uri="{BB962C8B-B14F-4D97-AF65-F5344CB8AC3E}">
        <p14:creationId xmlns:p14="http://schemas.microsoft.com/office/powerpoint/2010/main" val="10965971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normAutofit/>
          </a:bodyPr>
          <a:lstStyle/>
          <a:p>
            <a:r>
              <a:rPr lang="es-ES" dirty="0"/>
              <a:t>Claude Mollet (ca 1564-poco antes de 1649), fue el jardinero jefe de los tres Reyes francés Enrique IV , Luis XIII y el joven Luis XIV . Su padre era jardinero en el </a:t>
            </a:r>
            <a:r>
              <a:rPr lang="es-ES" dirty="0" err="1"/>
              <a:t>château</a:t>
            </a:r>
            <a:r>
              <a:rPr lang="es-ES" dirty="0"/>
              <a:t> d'Anet , donde se introdujo la jardinería italiana oficial a Francia y donde Claude aprendiz, y su hijo André Mollet , tomaron el estilo francés a Holanda, Suecia e Inglaterra. </a:t>
            </a:r>
          </a:p>
          <a:p>
            <a:r>
              <a:rPr lang="es-ES" dirty="0"/>
              <a:t>André Le Nôtre (1613-1700) fue la figura más importante de la historia del jardín francés .</a:t>
            </a:r>
          </a:p>
          <a:p>
            <a:r>
              <a:rPr lang="es-ES" dirty="0"/>
              <a:t>El hijo del jardinero de Luis XIII , trabajó en los planes de Vaux-le-Vicomte , antes de convertirse en el jardinero jefe de Louis XIV entre 1645 y 1700, y el diseñador de la Jardines de Versalles , el mayor proyecto de jardín de la edad. </a:t>
            </a:r>
          </a:p>
        </p:txBody>
      </p:sp>
    </p:spTree>
    <p:extLst>
      <p:ext uri="{BB962C8B-B14F-4D97-AF65-F5344CB8AC3E}">
        <p14:creationId xmlns:p14="http://schemas.microsoft.com/office/powerpoint/2010/main" val="35869161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7467600" cy="5853264"/>
          </a:xfrm>
        </p:spPr>
        <p:txBody>
          <a:bodyPr/>
          <a:lstStyle/>
          <a:p>
            <a:r>
              <a:rPr lang="es-ES" dirty="0"/>
              <a:t>Los jardines que creó se convirtieron en los símbolos de la grandeza francesa y la racionalidad, para seleccionar el estilo de los jardines europeos hasta la llegada del parque natural inglés en el siglo XVIII.</a:t>
            </a:r>
          </a:p>
          <a:p>
            <a:r>
              <a:rPr lang="es-ES" dirty="0"/>
              <a:t>Joseph-Antoine d'Dezallier Argenville (1680-1765) escribió  “Theorie et traite de jardinage”,  y estableció los principios del jardín a la francesa, e incluyó dibujos y diseños de jardines y parterres. Fue reimpreso varias veces, y fue encontrado en las bibliotecas de los aristócratas de toda Europa.</a:t>
            </a:r>
          </a:p>
          <a:p>
            <a:endParaRPr lang="es-ES" dirty="0"/>
          </a:p>
        </p:txBody>
      </p:sp>
    </p:spTree>
    <p:extLst>
      <p:ext uri="{BB962C8B-B14F-4D97-AF65-F5344CB8AC3E}">
        <p14:creationId xmlns:p14="http://schemas.microsoft.com/office/powerpoint/2010/main" val="23769542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El Glosario del Jardín Francés </a:t>
            </a:r>
          </a:p>
        </p:txBody>
      </p:sp>
      <p:sp>
        <p:nvSpPr>
          <p:cNvPr id="3" name="2 Marcador de contenido"/>
          <p:cNvSpPr>
            <a:spLocks noGrp="1"/>
          </p:cNvSpPr>
          <p:nvPr>
            <p:ph idx="1"/>
          </p:nvPr>
        </p:nvSpPr>
        <p:spPr/>
        <p:txBody>
          <a:bodyPr>
            <a:normAutofit lnSpcReduction="10000"/>
          </a:bodyPr>
          <a:lstStyle/>
          <a:p>
            <a:r>
              <a:rPr lang="es-ES" dirty="0">
                <a:solidFill>
                  <a:srgbClr val="FF0000"/>
                </a:solidFill>
              </a:rPr>
              <a:t>Parterre .</a:t>
            </a:r>
            <a:r>
              <a:rPr lang="es-ES" dirty="0"/>
              <a:t> Una cama de siembra, generalmente cuadrada o rectangular, que contiene un diseño ornamental hecho con bajas coberturas estrechamente recortadas, grava de colores, y las flores veces. Los parterres se establecieron generalmente en patrones geométricos, divididos por caminos de grava. Fueron pensados ​​vista desde arriba de una casa o una terraza.</a:t>
            </a:r>
          </a:p>
          <a:p>
            <a:r>
              <a:rPr lang="es-ES" dirty="0"/>
              <a:t> Un parterre de gazon estaba hecho de césped con un patrón de corte y relleno con grava. </a:t>
            </a:r>
          </a:p>
          <a:p>
            <a:r>
              <a:rPr lang="es-ES" dirty="0">
                <a:solidFill>
                  <a:srgbClr val="FF0000"/>
                </a:solidFill>
              </a:rPr>
              <a:t>Broderie</a:t>
            </a:r>
            <a:r>
              <a:rPr lang="es-ES" dirty="0"/>
              <a:t> ( Bordado) Un patrón muy rizado decorativo en un parterre, creado con tejo recortado o boj o se hace cortando el modelo en un césped y llenarlo con grava de colores. . </a:t>
            </a:r>
          </a:p>
          <a:p>
            <a:endParaRPr lang="es-ES" dirty="0"/>
          </a:p>
        </p:txBody>
      </p:sp>
    </p:spTree>
    <p:extLst>
      <p:ext uri="{BB962C8B-B14F-4D97-AF65-F5344CB8AC3E}">
        <p14:creationId xmlns:p14="http://schemas.microsoft.com/office/powerpoint/2010/main" val="38711491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404664"/>
            <a:ext cx="7467600" cy="6192688"/>
          </a:xfrm>
        </p:spPr>
        <p:txBody>
          <a:bodyPr/>
          <a:lstStyle/>
          <a:p>
            <a:r>
              <a:rPr lang="es-ES" dirty="0">
                <a:solidFill>
                  <a:srgbClr val="FF0000"/>
                </a:solidFill>
              </a:rPr>
              <a:t>Bosquet</a:t>
            </a:r>
            <a:r>
              <a:rPr lang="es-ES" dirty="0"/>
              <a:t> . Un pequeño grupo de árboles, generalmente una cierta distancia de la casa, diseñada como un telón de fondo ornamental</a:t>
            </a:r>
          </a:p>
          <a:p>
            <a:r>
              <a:rPr lang="es-ES" dirty="0">
                <a:solidFill>
                  <a:srgbClr val="FF0000"/>
                </a:solidFill>
              </a:rPr>
              <a:t>Allee</a:t>
            </a:r>
            <a:r>
              <a:rPr lang="es-ES" dirty="0"/>
              <a:t>. Un camino recto, a menudo llena de árboles. </a:t>
            </a:r>
          </a:p>
          <a:p>
            <a:r>
              <a:rPr lang="es-ES" dirty="0">
                <a:solidFill>
                  <a:srgbClr val="FF0000"/>
                </a:solidFill>
              </a:rPr>
              <a:t>Topiary</a:t>
            </a:r>
            <a:r>
              <a:rPr lang="es-ES" dirty="0"/>
              <a:t> . Los árboles y arbustos recortados en formas ornamentales. En los jardines franceses, fueron recortados por lo general en formas geométricas. </a:t>
            </a:r>
          </a:p>
          <a:p>
            <a:r>
              <a:rPr lang="es-ES" dirty="0">
                <a:solidFill>
                  <a:srgbClr val="FF0000"/>
                </a:solidFill>
              </a:rPr>
              <a:t>Patte d'Oie. </a:t>
            </a:r>
            <a:r>
              <a:rPr lang="es-ES" dirty="0"/>
              <a:t>( pata de ganso). Tres o cinco caminos o Allees que se extienden hacia el exterior desde un único punto. </a:t>
            </a:r>
          </a:p>
          <a:p>
            <a:endParaRPr lang="es-ES" dirty="0"/>
          </a:p>
          <a:p>
            <a:endParaRPr lang="es-ES" dirty="0"/>
          </a:p>
        </p:txBody>
      </p:sp>
    </p:spTree>
    <p:extLst>
      <p:ext uri="{BB962C8B-B14F-4D97-AF65-F5344CB8AC3E}">
        <p14:creationId xmlns:p14="http://schemas.microsoft.com/office/powerpoint/2010/main" val="13123109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dirty="0"/>
            </a:br>
            <a:r>
              <a:rPr lang="es-ES" dirty="0"/>
              <a:t> Los Principios del Jardín Francés </a:t>
            </a:r>
            <a:br>
              <a:rPr lang="es-ES" dirty="0"/>
            </a:br>
            <a:endParaRPr lang="es-ES" dirty="0"/>
          </a:p>
        </p:txBody>
      </p:sp>
      <p:sp>
        <p:nvSpPr>
          <p:cNvPr id="3" name="2 Marcador de contenido"/>
          <p:cNvSpPr>
            <a:spLocks noGrp="1"/>
          </p:cNvSpPr>
          <p:nvPr>
            <p:ph idx="1"/>
          </p:nvPr>
        </p:nvSpPr>
        <p:spPr/>
        <p:txBody>
          <a:bodyPr>
            <a:normAutofit fontScale="92500" lnSpcReduction="20000"/>
          </a:bodyPr>
          <a:lstStyle/>
          <a:p>
            <a:r>
              <a:rPr lang="es-ES" dirty="0"/>
              <a:t>Jacques Boyceau de La Barauderie escribió en 1638 en su “Traité du jardinage selon les raisons de la nature et d'art” que "la razón principal de la existencia de un jardín es el placer estético que le da al espectador". </a:t>
            </a:r>
          </a:p>
          <a:p>
            <a:r>
              <a:rPr lang="es-ES" dirty="0"/>
              <a:t>La forma del jardín francés se fijó en gran parte por la mitad del siglo XVII. </a:t>
            </a:r>
          </a:p>
          <a:p>
            <a:r>
              <a:rPr lang="es-ES" dirty="0"/>
              <a:t>Tuvo los siguientes elementos, que se convirtieron en típicos del jardín francés formal: </a:t>
            </a:r>
          </a:p>
          <a:p>
            <a:r>
              <a:rPr lang="es-ES" dirty="0"/>
              <a:t>Un plan geométrico usando los descubrimientos más recientes de la perspectiva y la óptica . </a:t>
            </a:r>
          </a:p>
          <a:p>
            <a:r>
              <a:rPr lang="es-ES" dirty="0"/>
              <a:t>Una terraza con vistas al jardín, lo que permite al visitante ver de una sola vez todo el jardín.</a:t>
            </a:r>
          </a:p>
        </p:txBody>
      </p:sp>
    </p:spTree>
    <p:extLst>
      <p:ext uri="{BB962C8B-B14F-4D97-AF65-F5344CB8AC3E}">
        <p14:creationId xmlns:p14="http://schemas.microsoft.com/office/powerpoint/2010/main" val="6756177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normAutofit/>
          </a:bodyPr>
          <a:lstStyle/>
          <a:p>
            <a:r>
              <a:rPr lang="es-ES" dirty="0"/>
              <a:t> A medida que el paisajista francés Olivier de Serres escribió en 1600: "Es deseable que los jardines deben ser vistos desde arriba, ya sea en las paredes, o de terrazas levantadas por encima de los parterres”.</a:t>
            </a:r>
          </a:p>
          <a:p>
            <a:r>
              <a:rPr lang="es-ES" dirty="0"/>
              <a:t>Toda la vegetación se ve limitada y dirigida, para demostrar el dominio del hombre sobre la naturaleza. </a:t>
            </a:r>
          </a:p>
          <a:p>
            <a:r>
              <a:rPr lang="es-ES" dirty="0"/>
              <a:t> Los árboles se plantan en líneas rectas, y se recortan con cuidado, y la parte de arriba se cortan a una altura establecida. </a:t>
            </a:r>
          </a:p>
          <a:p>
            <a:r>
              <a:rPr lang="es-ES" dirty="0"/>
              <a:t>La residencia sirve como el punto central del jardín, y su adorno central. No se plantan árboles cerca de la casa, sino la casa se ​​distingue por parterres bajos y arbustos recortados. </a:t>
            </a:r>
          </a:p>
        </p:txBody>
      </p:sp>
    </p:spTree>
    <p:extLst>
      <p:ext uri="{BB962C8B-B14F-4D97-AF65-F5344CB8AC3E}">
        <p14:creationId xmlns:p14="http://schemas.microsoft.com/office/powerpoint/2010/main" val="35560704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lstStyle/>
          <a:p>
            <a:r>
              <a:rPr lang="es-ES" dirty="0"/>
              <a:t>Un eje central, o de perspectiva, perpendicular a la fachada de la casa, en el lado opuesto de la entrada principal. </a:t>
            </a:r>
          </a:p>
          <a:p>
            <a:r>
              <a:rPr lang="es-ES" dirty="0"/>
              <a:t>El eje se extiende o bien todo el camino hasta el horizonte (Versailles) o a la pieza de estatuaria o arquitectura (Vaux-le-Vicomte). </a:t>
            </a:r>
          </a:p>
          <a:p>
            <a:r>
              <a:rPr lang="es-ES" dirty="0"/>
              <a:t>El eje se enfrenta a cualquiera de los dos del Sur (Vaux-le-Vicomte, Meudon) o de este a oeste (las Tullerías, Clagny, Trianon, Sceaux). </a:t>
            </a:r>
          </a:p>
          <a:p>
            <a:r>
              <a:rPr lang="es-ES" dirty="0"/>
              <a:t>El eje principal se compone de un césped o un estanque  con agua, bordeado de árboles. </a:t>
            </a:r>
          </a:p>
          <a:p>
            <a:r>
              <a:rPr lang="es-ES" dirty="0"/>
              <a:t>El eje principal está atravesado por una o varias perspectivas perpendiculares y callejones. </a:t>
            </a:r>
          </a:p>
          <a:p>
            <a:endParaRPr lang="es-ES" dirty="0"/>
          </a:p>
        </p:txBody>
      </p:sp>
    </p:spTree>
    <p:extLst>
      <p:ext uri="{BB962C8B-B14F-4D97-AF65-F5344CB8AC3E}">
        <p14:creationId xmlns:p14="http://schemas.microsoft.com/office/powerpoint/2010/main" val="21152140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88640"/>
            <a:ext cx="7467600" cy="6285312"/>
          </a:xfrm>
        </p:spPr>
        <p:txBody>
          <a:bodyPr>
            <a:normAutofit/>
          </a:bodyPr>
          <a:lstStyle/>
          <a:p>
            <a:r>
              <a:rPr lang="es-ES" dirty="0"/>
              <a:t>Los más elaborados parterres , o camas de siembra, en forma de cuadrados, óvalos, círculos , se colocan en un primer orden regular y geométrico a la casa, para complementar la arquitectura y para ser vista desde arriba de las salas de recepción de la casa. </a:t>
            </a:r>
          </a:p>
          <a:p>
            <a:r>
              <a:rPr lang="es-ES" dirty="0"/>
              <a:t>Los parterres cerca de la residencia están llenos de Broderies , diseños creados con boj bajo para asemejarse a los patrones de una alfombra, y teniendo en cuenta el efecto policromado por las plantaciones de flores, o de color ladrillo, grava o arena. </a:t>
            </a:r>
          </a:p>
          <a:p>
            <a:r>
              <a:rPr lang="es-ES" dirty="0"/>
              <a:t>A mayor distancia de la casa, las Broderies son reemplazadas por simples parterres, llenos de hierba, y que a menudo contienen fuentes o estanques de agua. </a:t>
            </a:r>
          </a:p>
        </p:txBody>
      </p:sp>
    </p:spTree>
    <p:extLst>
      <p:ext uri="{BB962C8B-B14F-4D97-AF65-F5344CB8AC3E}">
        <p14:creationId xmlns:p14="http://schemas.microsoft.com/office/powerpoint/2010/main" val="27050896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normAutofit/>
          </a:bodyPr>
          <a:lstStyle/>
          <a:p>
            <a:r>
              <a:rPr lang="es-ES" dirty="0"/>
              <a:t> Más allá , las pequeñas plantaciones de árboles cuidadosamente creados , sirven de intermediario entre el jardín formal y las masas de los árboles del parque. "El lugar perfecto para dar un paseo, estos espacios presentan los callejones, estrellas, círculos, teatros, galerías de zonas verdes, espacios  para las festividades". </a:t>
            </a:r>
          </a:p>
          <a:p>
            <a:r>
              <a:rPr lang="es-ES" dirty="0"/>
              <a:t>Las masas de agua (canales, cuencas) sirven como espejos, duplicando el tamaño de la casa y de los árboles. </a:t>
            </a:r>
          </a:p>
          <a:p>
            <a:r>
              <a:rPr lang="es-ES" dirty="0"/>
              <a:t>El jardín está animado con piezas de escultura, por lo general con temas mitológicos, que, o bien subrayan o marcan los puntos de vista o marcar las intersecciones de los ejes, y por el movimiento del agua en forma de cascadas y fuentes.</a:t>
            </a:r>
          </a:p>
          <a:p>
            <a:endParaRPr lang="es-ES" dirty="0"/>
          </a:p>
          <a:p>
            <a:endParaRPr lang="es-ES" dirty="0"/>
          </a:p>
        </p:txBody>
      </p:sp>
    </p:spTree>
    <p:extLst>
      <p:ext uri="{BB962C8B-B14F-4D97-AF65-F5344CB8AC3E}">
        <p14:creationId xmlns:p14="http://schemas.microsoft.com/office/powerpoint/2010/main" val="38030702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El jardín como arquitectura </a:t>
            </a:r>
          </a:p>
        </p:txBody>
      </p:sp>
      <p:sp>
        <p:nvSpPr>
          <p:cNvPr id="3" name="2 Marcador de contenido"/>
          <p:cNvSpPr>
            <a:spLocks noGrp="1"/>
          </p:cNvSpPr>
          <p:nvPr>
            <p:ph idx="1"/>
          </p:nvPr>
        </p:nvSpPr>
        <p:spPr/>
        <p:txBody>
          <a:bodyPr>
            <a:normAutofit lnSpcReduction="10000"/>
          </a:bodyPr>
          <a:lstStyle/>
          <a:p>
            <a:r>
              <a:rPr lang="es-ES" dirty="0"/>
              <a:t>Los diseñadores del jardín francés vieron su trabajo como una rama de la arquitectura, que se limita a ampliar el espacio del edificio con el espacio fuera de las murallas, y ordenar a la naturaleza de acuerdo a las reglas de la geometría, la óptica y la perspectiva. </a:t>
            </a:r>
          </a:p>
          <a:p>
            <a:r>
              <a:rPr lang="es-ES" dirty="0"/>
              <a:t>Los jardines fueron diseñados como edificios, con una sucesión de salas que un visitante pueda pasar a través de seguir una ruta establecida, pasillos y vestíbulos con cámaras contiguas.</a:t>
            </a:r>
          </a:p>
          <a:p>
            <a:r>
              <a:rPr lang="es-ES" dirty="0"/>
              <a:t> Ellos usaron el lenguaje de la arquitectura en sus planes, los espacios fueron denominados Salles, chambres y teatros de vegetación. </a:t>
            </a:r>
          </a:p>
        </p:txBody>
      </p:sp>
    </p:spTree>
    <p:extLst>
      <p:ext uri="{BB962C8B-B14F-4D97-AF65-F5344CB8AC3E}">
        <p14:creationId xmlns:p14="http://schemas.microsoft.com/office/powerpoint/2010/main" val="20311412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normAutofit/>
          </a:bodyPr>
          <a:lstStyle/>
          <a:p>
            <a:r>
              <a:rPr lang="es-ES" dirty="0"/>
              <a:t>Las "paredes" estaban compuestos por setos, y las "escaleras" de agua. </a:t>
            </a:r>
          </a:p>
          <a:p>
            <a:r>
              <a:rPr lang="es-ES" dirty="0"/>
              <a:t>En el suelo estaban el tapis, o alfombras, de la hierba, brodéries, o bordados, con las plantas y los árboles se formaron en pantallas o cortinas, a lo largo de los callejones y avenidas.</a:t>
            </a:r>
          </a:p>
          <a:p>
            <a:r>
              <a:rPr lang="es-ES" dirty="0"/>
              <a:t>Así como los arquitectos han instalado sistemas de agua en el Chateux, trazaron complicados sistemas hidráulicos para abastecer las fuentes del jardín.</a:t>
            </a:r>
          </a:p>
          <a:p>
            <a:r>
              <a:rPr lang="es-ES" dirty="0"/>
              <a:t> Fuentes largas y llenos de agua sustituyen a los espejos, y el agua de las fuentes a las lámparas de araña. </a:t>
            </a:r>
          </a:p>
          <a:p>
            <a:r>
              <a:rPr lang="es-ES" dirty="0"/>
              <a:t>En el Marais du Bosquet en los jardines de Versalles, André Le Nôtre ha colocado mesas de mármol blanco y rojo para servir las comidas. </a:t>
            </a:r>
          </a:p>
        </p:txBody>
      </p:sp>
    </p:spTree>
    <p:extLst>
      <p:ext uri="{BB962C8B-B14F-4D97-AF65-F5344CB8AC3E}">
        <p14:creationId xmlns:p14="http://schemas.microsoft.com/office/powerpoint/2010/main" val="14964654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lstStyle/>
          <a:p>
            <a:r>
              <a:rPr lang="es-ES" dirty="0"/>
              <a:t> El agua que fluye en las cuencas y fuentes de agua se vierte en imitadas jarras y vasos de cristal.  El papel dominante de la arquitectura en el jardín no cambió hasta el siglo XVIII, cuando el Jardín inglés llegó a Europa, y la inspiración para los jardines comenzaron que no provenían de la arquitectura, sino de la pintura romántica. </a:t>
            </a:r>
          </a:p>
          <a:p>
            <a:endParaRPr lang="es-ES" dirty="0"/>
          </a:p>
          <a:p>
            <a:endParaRPr lang="es-ES" dirty="0"/>
          </a:p>
          <a:p>
            <a:endParaRPr lang="es-ES" dirty="0"/>
          </a:p>
        </p:txBody>
      </p:sp>
    </p:spTree>
    <p:extLst>
      <p:ext uri="{BB962C8B-B14F-4D97-AF65-F5344CB8AC3E}">
        <p14:creationId xmlns:p14="http://schemas.microsoft.com/office/powerpoint/2010/main" val="15968265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63379"/>
          </a:xfrm>
          <a:prstGeom prst="rect">
            <a:avLst/>
          </a:prstGeom>
        </p:spPr>
      </p:pic>
    </p:spTree>
    <p:extLst>
      <p:ext uri="{BB962C8B-B14F-4D97-AF65-F5344CB8AC3E}">
        <p14:creationId xmlns:p14="http://schemas.microsoft.com/office/powerpoint/2010/main" val="10544509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81481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87012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El Jardín como Teatro </a:t>
            </a:r>
          </a:p>
        </p:txBody>
      </p:sp>
      <p:sp>
        <p:nvSpPr>
          <p:cNvPr id="3" name="2 Marcador de contenido"/>
          <p:cNvSpPr>
            <a:spLocks noGrp="1"/>
          </p:cNvSpPr>
          <p:nvPr>
            <p:ph idx="1"/>
          </p:nvPr>
        </p:nvSpPr>
        <p:spPr>
          <a:xfrm>
            <a:off x="457200" y="1988840"/>
            <a:ext cx="7467600" cy="4680520"/>
          </a:xfrm>
        </p:spPr>
        <p:txBody>
          <a:bodyPr>
            <a:normAutofit/>
          </a:bodyPr>
          <a:lstStyle/>
          <a:p>
            <a:r>
              <a:rPr lang="es-ES" dirty="0"/>
              <a:t>El jardín a la francesa se ​​utiliza a menudo como un escenario para obras de teatro, espectáculos, conciertos y exhibiciones de fuegos artificiales .</a:t>
            </a:r>
          </a:p>
          <a:p>
            <a:r>
              <a:rPr lang="es-ES" dirty="0"/>
              <a:t> En 1664, Louis XIV celebra un festival de seis días en los jardines, con cabalgatas, comedias, ballet, y fuegos artificiales. </a:t>
            </a:r>
          </a:p>
          <a:p>
            <a:r>
              <a:rPr lang="es-ES" dirty="0"/>
              <a:t>Los jardines de Versalles incluyen un teatro de agua, decorado con fuentes y estatuas de la infancia de los dioses (destruidos entre 1770 y 1780). </a:t>
            </a:r>
          </a:p>
        </p:txBody>
      </p:sp>
    </p:spTree>
    <p:extLst>
      <p:ext uri="{BB962C8B-B14F-4D97-AF65-F5344CB8AC3E}">
        <p14:creationId xmlns:p14="http://schemas.microsoft.com/office/powerpoint/2010/main" val="34340153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7467600" cy="5853264"/>
          </a:xfrm>
        </p:spPr>
        <p:txBody>
          <a:bodyPr/>
          <a:lstStyle/>
          <a:p>
            <a:r>
              <a:rPr lang="es-ES" dirty="0"/>
              <a:t>Barcos de tamaño completo fueron construidos para la navegación en el Canal Grande, y el jardín tenía un salón de baile al aire libre, rodeado de árboles, un órgano de agua, un laberinto ., y una gruta .</a:t>
            </a:r>
          </a:p>
          <a:p>
            <a:endParaRPr lang="es-ES" dirty="0"/>
          </a:p>
          <a:p>
            <a:endParaRPr lang="es-ES" dirty="0"/>
          </a:p>
        </p:txBody>
      </p:sp>
    </p:spTree>
    <p:extLst>
      <p:ext uri="{BB962C8B-B14F-4D97-AF65-F5344CB8AC3E}">
        <p14:creationId xmlns:p14="http://schemas.microsoft.com/office/powerpoint/2010/main" val="10293977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Jugando con la perspectiva </a:t>
            </a:r>
          </a:p>
        </p:txBody>
      </p:sp>
      <p:sp>
        <p:nvSpPr>
          <p:cNvPr id="3" name="2 Marcador de contenido"/>
          <p:cNvSpPr>
            <a:spLocks noGrp="1"/>
          </p:cNvSpPr>
          <p:nvPr>
            <p:ph idx="1"/>
          </p:nvPr>
        </p:nvSpPr>
        <p:spPr/>
        <p:txBody>
          <a:bodyPr>
            <a:normAutofit/>
          </a:bodyPr>
          <a:lstStyle/>
          <a:p>
            <a:r>
              <a:rPr lang="es-ES" dirty="0"/>
              <a:t>Los arquitectos del jardín a la francesa no se detuvieron en la aplicación de las reglas de la geometría y perspectiva a su trabajo - en los primeros tratados publicados sobre jardines, en el siglo XVII, se dedica un capítulo al tema de cómo corregir o mejorar la perspectiva, generalmente para crear la ilusión de una mayor distancia. </a:t>
            </a:r>
          </a:p>
          <a:p>
            <a:r>
              <a:rPr lang="es-ES" dirty="0"/>
              <a:t>Esto se hace a menudo por tener callejones que  se vuelven más estrechos, o que tiene filas de árboles que convergentes, o fueron recortados de manera que se convertían gradualmente en mas corto, ya que iba más lejos del centro del jardín o de la casa. </a:t>
            </a:r>
          </a:p>
        </p:txBody>
      </p:sp>
    </p:spTree>
    <p:extLst>
      <p:ext uri="{BB962C8B-B14F-4D97-AF65-F5344CB8AC3E}">
        <p14:creationId xmlns:p14="http://schemas.microsoft.com/office/powerpoint/2010/main" val="20200184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7467600" cy="5853264"/>
          </a:xfrm>
        </p:spPr>
        <p:txBody>
          <a:bodyPr>
            <a:normAutofit/>
          </a:bodyPr>
          <a:lstStyle/>
          <a:p>
            <a:r>
              <a:rPr lang="es-ES" dirty="0"/>
              <a:t>Esto creó la ilusión de que la perspectiva era más larga y que el jardín era más grande de lo que realmente era.</a:t>
            </a:r>
          </a:p>
          <a:p>
            <a:r>
              <a:rPr lang="es-ES" dirty="0"/>
              <a:t>Otro truco utilizado por los diseñadores de jardines franceses era la Ha-ha (fr: saute-de loup).</a:t>
            </a:r>
          </a:p>
          <a:p>
            <a:r>
              <a:rPr lang="es-ES" dirty="0"/>
              <a:t> Este fue un método utilizado para ocultar las cercas que cruzaban callejones largos o perspectivas. </a:t>
            </a:r>
          </a:p>
          <a:p>
            <a:r>
              <a:rPr lang="es-ES" dirty="0"/>
              <a:t>Un foso profundo y ancho, con paredes verticales de piedra en un lado donde se excavaba una valla cruzado una vista o una valla se colocaba en el fondo de la zanja, por lo que era invisible para el espectador. </a:t>
            </a:r>
          </a:p>
          <a:p>
            <a:endParaRPr lang="es-ES" dirty="0"/>
          </a:p>
        </p:txBody>
      </p:sp>
    </p:spTree>
    <p:extLst>
      <p:ext uri="{BB962C8B-B14F-4D97-AF65-F5344CB8AC3E}">
        <p14:creationId xmlns:p14="http://schemas.microsoft.com/office/powerpoint/2010/main" val="8998491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lstStyle/>
          <a:p>
            <a:r>
              <a:rPr lang="es-ES" dirty="0"/>
              <a:t>En los jardines se hizo cada vez más ambicioso y elaborado a través del siglo XVII, el jardín ya no servía de decoración para el castillo; En Chantilly y de Saint-Germain , el castillo se convirtió en un elemento decorativo del jardín que era mucho más grande</a:t>
            </a:r>
          </a:p>
          <a:p>
            <a:r>
              <a:rPr lang="es-ES" dirty="0"/>
              <a:t>. </a:t>
            </a:r>
          </a:p>
          <a:p>
            <a:endParaRPr lang="es-ES" dirty="0"/>
          </a:p>
        </p:txBody>
      </p:sp>
    </p:spTree>
    <p:extLst>
      <p:ext uri="{BB962C8B-B14F-4D97-AF65-F5344CB8AC3E}">
        <p14:creationId xmlns:p14="http://schemas.microsoft.com/office/powerpoint/2010/main" val="29783612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09662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Nuevas Tecnologías del Jardín Francés </a:t>
            </a:r>
          </a:p>
        </p:txBody>
      </p:sp>
      <p:sp>
        <p:nvSpPr>
          <p:cNvPr id="3" name="2 Marcador de contenido"/>
          <p:cNvSpPr>
            <a:spLocks noGrp="1"/>
          </p:cNvSpPr>
          <p:nvPr>
            <p:ph idx="1"/>
          </p:nvPr>
        </p:nvSpPr>
        <p:spPr>
          <a:xfrm>
            <a:off x="457200" y="1600200"/>
            <a:ext cx="7643192" cy="4873752"/>
          </a:xfrm>
        </p:spPr>
        <p:txBody>
          <a:bodyPr>
            <a:normAutofit/>
          </a:bodyPr>
          <a:lstStyle/>
          <a:p>
            <a:r>
              <a:rPr lang="es-ES" dirty="0"/>
              <a:t>La aparición del jardín a la francesa en los siglos XVII y XVIII fue el resultado del desarrollo de varias tecnologías nuevas. </a:t>
            </a:r>
          </a:p>
          <a:p>
            <a:r>
              <a:rPr lang="es-ES" dirty="0"/>
              <a:t>El primero fue géoplastia, la ciencia de mover grandes cantidades de tierra. </a:t>
            </a:r>
          </a:p>
          <a:p>
            <a:r>
              <a:rPr lang="es-ES" dirty="0"/>
              <a:t>Esta ciencia tiene varios desarrollos tecnológicos. </a:t>
            </a:r>
          </a:p>
          <a:p>
            <a:r>
              <a:rPr lang="es-ES" dirty="0"/>
              <a:t>Esta ciencia provenía de los militares, tras la introducción de los cañones y la guerra de asedio moderno, cuando fueron obligados a cavar trincheras y construir murallas y fortificaciones de tierra rápidamente.</a:t>
            </a:r>
          </a:p>
        </p:txBody>
      </p:sp>
    </p:spTree>
    <p:extLst>
      <p:ext uri="{BB962C8B-B14F-4D97-AF65-F5344CB8AC3E}">
        <p14:creationId xmlns:p14="http://schemas.microsoft.com/office/powerpoint/2010/main" val="15555505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7467600" cy="5925272"/>
          </a:xfrm>
        </p:spPr>
        <p:txBody>
          <a:bodyPr>
            <a:normAutofit/>
          </a:bodyPr>
          <a:lstStyle/>
          <a:p>
            <a:r>
              <a:rPr lang="es-ES" dirty="0"/>
              <a:t> Esto llevó al desarrollo de cestas para transportar la tierra en la parte posterior, carretillas, carros y carretas. </a:t>
            </a:r>
          </a:p>
          <a:p>
            <a:r>
              <a:rPr lang="es-ES" dirty="0"/>
              <a:t>André Le Nôtre  se adapto a estos métodos para construir las terrazas de nivel, y para cavar canales y cuencas a gran escala.</a:t>
            </a:r>
          </a:p>
          <a:p>
            <a:r>
              <a:rPr lang="es-ES" dirty="0"/>
              <a:t>Un segundo desarrollo fue en hidrología, llevar agua a los jardines para el riego de las plantas y para el uso en las numerosas fuentes.</a:t>
            </a:r>
          </a:p>
          <a:p>
            <a:r>
              <a:rPr lang="es-ES" dirty="0"/>
              <a:t> Este desarrollo no fue un éxito completo en Versalles, que estaba en una meseta, incluso con 221 bombas y un sistema de canales que traen agua desde el Sena, y la construcción en 1681 de una enorme máquina de bombeo en Marly, todavía no había suficiente presión de agua para todas las fuentes de Versalles para activarse a la vez. </a:t>
            </a:r>
          </a:p>
        </p:txBody>
      </p:sp>
    </p:spTree>
    <p:extLst>
      <p:ext uri="{BB962C8B-B14F-4D97-AF65-F5344CB8AC3E}">
        <p14:creationId xmlns:p14="http://schemas.microsoft.com/office/powerpoint/2010/main" val="8614937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normAutofit/>
          </a:bodyPr>
          <a:lstStyle/>
          <a:p>
            <a:r>
              <a:rPr lang="es-ES" dirty="0"/>
              <a:t> Fontaneros se colocaron a lo largo de las rutas de los paseos del rey, y se encendían las fuentes en cada lugar justo antes de que él llegara.</a:t>
            </a:r>
          </a:p>
          <a:p>
            <a:r>
              <a:rPr lang="es-ES" dirty="0"/>
              <a:t>Un hecho relacionado tuvo lugar en la hidroplastia, el arte y la ciencia de la formación de agua en diferentes formas, que salían de las fuentes. </a:t>
            </a:r>
          </a:p>
          <a:p>
            <a:r>
              <a:rPr lang="es-ES" dirty="0"/>
              <a:t>La forma del agua dependía de la fuerza del agua y la forma de la boquilla. </a:t>
            </a:r>
          </a:p>
          <a:p>
            <a:r>
              <a:rPr lang="es-ES" dirty="0"/>
              <a:t>Nuevas formas creadas a través de este arte fueron nombrados tulipe (tulipán), haga doble gerbe (la gavilla doble), Girandole (central) candélabre (candelabro), y corbeille (ramo), La Boule en l'air (Bola en el aire), y L'Evantail (el ventilador). </a:t>
            </a:r>
          </a:p>
          <a:p>
            <a:endParaRPr lang="es-ES" dirty="0"/>
          </a:p>
        </p:txBody>
      </p:sp>
    </p:spTree>
    <p:extLst>
      <p:ext uri="{BB962C8B-B14F-4D97-AF65-F5344CB8AC3E}">
        <p14:creationId xmlns:p14="http://schemas.microsoft.com/office/powerpoint/2010/main" val="23752258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7467600" cy="5925272"/>
          </a:xfrm>
        </p:spPr>
        <p:txBody>
          <a:bodyPr>
            <a:normAutofit/>
          </a:bodyPr>
          <a:lstStyle/>
          <a:p>
            <a:r>
              <a:rPr lang="es-ES" dirty="0"/>
              <a:t>Este arte se asoció estrechamente con los fuegos artificiales de la época, que trataban de conseguir efectos similares con fuego en vez de agua. </a:t>
            </a:r>
          </a:p>
          <a:p>
            <a:r>
              <a:rPr lang="es-ES" dirty="0"/>
              <a:t>Tanto las fuentes y los fuegos artificiales fueron acompañados a menudo por la música, y fueron diseñados para mostrar cómo la naturaleza (agua y fuego) pueden ser formados por la voluntad del hombre.</a:t>
            </a:r>
          </a:p>
          <a:p>
            <a:r>
              <a:rPr lang="es-ES" dirty="0"/>
              <a:t> Otro acontecimiento importante fue en la horticultura , en la capacidad de aumentar las plantas de climas más cálidos en el clima del norte de Europa por su protección dentro de los edificios y llevarlos al aire libre en cubetas o macetas. </a:t>
            </a:r>
          </a:p>
        </p:txBody>
      </p:sp>
    </p:spTree>
    <p:extLst>
      <p:ext uri="{BB962C8B-B14F-4D97-AF65-F5344CB8AC3E}">
        <p14:creationId xmlns:p14="http://schemas.microsoft.com/office/powerpoint/2010/main" val="28758702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lstStyle/>
          <a:p>
            <a:r>
              <a:rPr lang="es-ES" dirty="0"/>
              <a:t>La primera orangerie fue construida en Francia en el siglo XVI después de la introducción del naranjo después de las guerras italianas. </a:t>
            </a:r>
          </a:p>
          <a:p>
            <a:r>
              <a:rPr lang="es-ES" dirty="0"/>
              <a:t>La Orangerie de Versalles tiene paredes de cinco metros de espesor, con una doble pared que mantiene las temperaturas en invierno entre 5 y 8 grados centígrados. </a:t>
            </a:r>
          </a:p>
          <a:p>
            <a:r>
              <a:rPr lang="es-ES" dirty="0"/>
              <a:t>Hoy puede albergar 1.055 árboles.</a:t>
            </a:r>
          </a:p>
        </p:txBody>
      </p:sp>
    </p:spTree>
    <p:extLst>
      <p:ext uri="{BB962C8B-B14F-4D97-AF65-F5344CB8AC3E}">
        <p14:creationId xmlns:p14="http://schemas.microsoft.com/office/powerpoint/2010/main" val="16635142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Los colores, las flores y los árboles del jardín a la francesa </a:t>
            </a:r>
          </a:p>
        </p:txBody>
      </p:sp>
      <p:sp>
        <p:nvSpPr>
          <p:cNvPr id="3" name="2 Marcador de contenido"/>
          <p:cNvSpPr>
            <a:spLocks noGrp="1"/>
          </p:cNvSpPr>
          <p:nvPr>
            <p:ph idx="1"/>
          </p:nvPr>
        </p:nvSpPr>
        <p:spPr/>
        <p:txBody>
          <a:bodyPr>
            <a:normAutofit/>
          </a:bodyPr>
          <a:lstStyle/>
          <a:p>
            <a:r>
              <a:rPr lang="es-ES" dirty="0"/>
              <a:t>Las flores ornamentales eran relativamente raras en los jardines franceses del siglo XVII, y había una gama limitada de colores: azul, rosa, blanco y malva.</a:t>
            </a:r>
          </a:p>
          <a:p>
            <a:r>
              <a:rPr lang="es-ES" dirty="0"/>
              <a:t> Colores más brillantes (amarillo, rojo, naranja) no llegarían hasta alrededor de 1730, debido a los descubrimientos botánicos de todo el mundo, se abrió a Europa.</a:t>
            </a:r>
          </a:p>
          <a:p>
            <a:r>
              <a:rPr lang="es-ES" dirty="0"/>
              <a:t> Los bulbos de tulipanes y otras flores exóticas provenían de Turquía y Holanda </a:t>
            </a:r>
          </a:p>
          <a:p>
            <a:r>
              <a:rPr lang="es-ES" dirty="0"/>
              <a:t>Una característica importante ornamental en jardines de Versalles entre otros fue el topiario . </a:t>
            </a:r>
          </a:p>
        </p:txBody>
      </p:sp>
    </p:spTree>
    <p:extLst>
      <p:ext uri="{BB962C8B-B14F-4D97-AF65-F5344CB8AC3E}">
        <p14:creationId xmlns:p14="http://schemas.microsoft.com/office/powerpoint/2010/main" val="11650487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7467600" cy="5853264"/>
          </a:xfrm>
        </p:spPr>
        <p:txBody>
          <a:bodyPr>
            <a:normAutofit/>
          </a:bodyPr>
          <a:lstStyle/>
          <a:p>
            <a:r>
              <a:rPr lang="es-ES" dirty="0"/>
              <a:t>Un árbol o un arbusto tallado en formas geométricas o fantásticas, que fueron colocadas en hileras a lo largo de los ejes principales del jardín, alternando con estatuas y jarrones.</a:t>
            </a:r>
          </a:p>
          <a:p>
            <a:r>
              <a:rPr lang="es-ES" dirty="0"/>
              <a:t>En Versalles los macizos de flores se encuentran sólo en el Gran Trianón y en parterres en el lado norte del palacio. </a:t>
            </a:r>
          </a:p>
          <a:p>
            <a:r>
              <a:rPr lang="es-ES" dirty="0"/>
              <a:t>Las flores fueron traídas por lo general de Provence , mantenidas en envases y cambiado tres o cuatro veces al año.</a:t>
            </a:r>
          </a:p>
          <a:p>
            <a:r>
              <a:rPr lang="es-ES" dirty="0"/>
              <a:t> En los registros de palacio  de 1686 muestran que el Palacio uso 20.050  bulbos de narcisos, 23000 cyclamen y 1700 plantas de lirios.</a:t>
            </a:r>
          </a:p>
          <a:p>
            <a:endParaRPr lang="es-ES" dirty="0"/>
          </a:p>
          <a:p>
            <a:endParaRPr lang="es-ES" dirty="0"/>
          </a:p>
          <a:p>
            <a:endParaRPr lang="es-ES" dirty="0"/>
          </a:p>
        </p:txBody>
      </p:sp>
    </p:spTree>
    <p:extLst>
      <p:ext uri="{BB962C8B-B14F-4D97-AF65-F5344CB8AC3E}">
        <p14:creationId xmlns:p14="http://schemas.microsoft.com/office/powerpoint/2010/main" val="27565996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La mayoría de los árboles en Versalles se tomaron de la selva, que incluye carpes , olmos , tilos y hayas árboles. </a:t>
            </a:r>
          </a:p>
          <a:p>
            <a:r>
              <a:rPr lang="es-ES" dirty="0"/>
              <a:t>También hubo castaños árboles de Turquía y arboles de acacia árboles.. </a:t>
            </a:r>
          </a:p>
          <a:p>
            <a:r>
              <a:rPr lang="es-ES" dirty="0"/>
              <a:t>Los árboles grandes fueron desenterrados de los bosques de Compiègne y Artois y trasplantados a Versalles. </a:t>
            </a:r>
          </a:p>
          <a:p>
            <a:r>
              <a:rPr lang="es-ES" dirty="0"/>
              <a:t>Muchos murieron en el trasplante y tuvieron que ser reemplazados regularmente.</a:t>
            </a:r>
          </a:p>
          <a:p>
            <a:r>
              <a:rPr lang="es-ES" dirty="0"/>
              <a:t>Los árboles del parque se recortaron tanto en sentido horizontal y aplanados en la parte superior, dándoles la forma geométrica deseada. </a:t>
            </a:r>
          </a:p>
          <a:p>
            <a:r>
              <a:rPr lang="es-ES" dirty="0"/>
              <a:t>Sólo en el siglo XVIII se les permitió crecer libremente</a:t>
            </a:r>
          </a:p>
          <a:p>
            <a:endParaRPr lang="es-ES" dirty="0"/>
          </a:p>
        </p:txBody>
      </p:sp>
    </p:spTree>
    <p:extLst>
      <p:ext uri="{BB962C8B-B14F-4D97-AF65-F5344CB8AC3E}">
        <p14:creationId xmlns:p14="http://schemas.microsoft.com/office/powerpoint/2010/main" val="10254204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706090"/>
          </a:xfrm>
        </p:spPr>
        <p:txBody>
          <a:bodyPr>
            <a:normAutofit fontScale="90000"/>
          </a:bodyPr>
          <a:lstStyle/>
          <a:p>
            <a:r>
              <a:rPr lang="es-ES" dirty="0"/>
              <a:t>El declive del jardín a la francesa </a:t>
            </a:r>
          </a:p>
        </p:txBody>
      </p:sp>
      <p:sp>
        <p:nvSpPr>
          <p:cNvPr id="3" name="2 Marcador de contenido"/>
          <p:cNvSpPr>
            <a:spLocks noGrp="1"/>
          </p:cNvSpPr>
          <p:nvPr>
            <p:ph idx="1"/>
          </p:nvPr>
        </p:nvSpPr>
        <p:spPr>
          <a:xfrm>
            <a:off x="467544" y="1196752"/>
            <a:ext cx="7467600" cy="5141168"/>
          </a:xfrm>
        </p:spPr>
        <p:txBody>
          <a:bodyPr>
            <a:normAutofit/>
          </a:bodyPr>
          <a:lstStyle/>
          <a:p>
            <a:r>
              <a:rPr lang="es-ES" dirty="0"/>
              <a:t>André Le Nôtre murió en 1700, pero sus alumnos y sus ideas continuaron dominando el diseño de jardines en Francia a través del reinado de Luis XV Su sobrino Degots creó el jardín en Bagnolet ( Seine-Saint-Denis ) por Felipe II, duque de Orleans (1717) y en Champs ( Seine-et-Marne ), y otro relativo, Jean-Charles Garnier d'Isle ( fr ) , creo los jardines de Madame de Pompadour en Crécy ( Eure-et-Loire ) en 1746 y Bellevue ( Hauts-de-Seine ) en 1748-1750. </a:t>
            </a:r>
          </a:p>
          <a:p>
            <a:r>
              <a:rPr lang="es-ES" dirty="0"/>
              <a:t> La inspiración principal para los jardines continuó siendo la arquitectura, en lugar de la naturaleza - el arquitecto Ange-Jacques Gabriel diseño elementos de los jardines de Versalles, Choisy (Val-de-Marne), y Compiègne .</a:t>
            </a:r>
          </a:p>
        </p:txBody>
      </p:sp>
    </p:spTree>
    <p:extLst>
      <p:ext uri="{BB962C8B-B14F-4D97-AF65-F5344CB8AC3E}">
        <p14:creationId xmlns:p14="http://schemas.microsoft.com/office/powerpoint/2010/main" val="19223025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Sin embargo, algunas variaciones en la geometría estricta del jardín a la francesa comenzaron a aparecer. </a:t>
            </a:r>
          </a:p>
          <a:p>
            <a:r>
              <a:rPr lang="es-ES" dirty="0"/>
              <a:t>Elaborados los parterres de Broderies, con sus curvas y contra-, fueron reemplazados por parterres de césped bordeados con flores, que eran más fáciles de mantener. </a:t>
            </a:r>
          </a:p>
          <a:p>
            <a:r>
              <a:rPr lang="es-ES" dirty="0"/>
              <a:t>Los círculos se convirtieron en óvalos, llamados “ rotules”, con calles que irradian hacia el exterior en forma de una 'x', y aparecieron formas irregulares de octágonos. </a:t>
            </a:r>
          </a:p>
          <a:p>
            <a:r>
              <a:rPr lang="es-ES" dirty="0"/>
              <a:t>Los jardines comenzaron a seguir el paisaje natural, en lugar de mover la tierra para dar forma al terreno en terrazas artificiales. </a:t>
            </a:r>
          </a:p>
        </p:txBody>
      </p:sp>
    </p:spTree>
    <p:extLst>
      <p:ext uri="{BB962C8B-B14F-4D97-AF65-F5344CB8AC3E}">
        <p14:creationId xmlns:p14="http://schemas.microsoft.com/office/powerpoint/2010/main" val="27611704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643192" cy="5997280"/>
          </a:xfrm>
        </p:spPr>
        <p:txBody>
          <a:bodyPr>
            <a:normAutofit/>
          </a:bodyPr>
          <a:lstStyle/>
          <a:p>
            <a:r>
              <a:rPr lang="es-ES" dirty="0"/>
              <a:t>A mediados del siglo XVIII, la influencia del nuevo jardín inglés creado por aristócratas británicos y terratenientes, y la popularidad del estilo chino, llevado a Francia por los sacerdotes jesuitas de la corte del Emperador de China, un estilo que rechazó simetría en favor de la naturaleza y escenas rústicas, puso fin al reinado del jardín simétrico a la francesa. </a:t>
            </a:r>
          </a:p>
          <a:p>
            <a:r>
              <a:rPr lang="es-ES" dirty="0"/>
              <a:t>En muchos parques franceses y los estados, el jardín cercano a la casa se ​​mantuvo en el estilo tradicional de la francesa, pero el resto de los parques se transformaron en el nuevo estilo, llamado diversamente jardín a l'anglaise (el Jardín Inglés), " anglo-chinois ", exotiques, o" pittoresques ". </a:t>
            </a:r>
          </a:p>
        </p:txBody>
      </p:sp>
    </p:spTree>
    <p:extLst>
      <p:ext uri="{BB962C8B-B14F-4D97-AF65-F5344CB8AC3E}">
        <p14:creationId xmlns:p14="http://schemas.microsoft.com/office/powerpoint/2010/main" val="24164593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lstStyle/>
          <a:p>
            <a:r>
              <a:rPr lang="es-ES" dirty="0"/>
              <a:t>Esto marcó el fin de la era del jardín a la francesa y la llegada a Francia del jardín paisajista, que fue inspirado por la arquitectura, por la pintura, la literatura y la filosofía.</a:t>
            </a:r>
          </a:p>
        </p:txBody>
      </p:sp>
    </p:spTree>
    <p:extLst>
      <p:ext uri="{BB962C8B-B14F-4D97-AF65-F5344CB8AC3E}">
        <p14:creationId xmlns:p14="http://schemas.microsoft.com/office/powerpoint/2010/main" val="40210591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6621954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Cronología de notable jardines a la francesa </a:t>
            </a:r>
          </a:p>
        </p:txBody>
      </p:sp>
      <p:sp>
        <p:nvSpPr>
          <p:cNvPr id="3" name="2 Marcador de contenido"/>
          <p:cNvSpPr>
            <a:spLocks noGrp="1"/>
          </p:cNvSpPr>
          <p:nvPr>
            <p:ph idx="1"/>
          </p:nvPr>
        </p:nvSpPr>
        <p:spPr/>
        <p:txBody>
          <a:bodyPr>
            <a:normAutofit fontScale="85000" lnSpcReduction="20000"/>
          </a:bodyPr>
          <a:lstStyle/>
          <a:p>
            <a:r>
              <a:rPr lang="es-ES" dirty="0">
                <a:solidFill>
                  <a:srgbClr val="FF0000"/>
                </a:solidFill>
              </a:rPr>
              <a:t>predecesores en el estilo del Renacimiento </a:t>
            </a:r>
          </a:p>
          <a:p>
            <a:r>
              <a:rPr lang="es-ES" dirty="0"/>
              <a:t>Château d'Anet (1536) </a:t>
            </a:r>
          </a:p>
          <a:p>
            <a:r>
              <a:rPr lang="es-ES" dirty="0"/>
              <a:t>Château de Villandry (1536, destruido en el siglo 19 y principios recreado en 1906) </a:t>
            </a:r>
          </a:p>
          <a:p>
            <a:r>
              <a:rPr lang="es-ES" dirty="0"/>
              <a:t>Chateau de Fontainebleau (1522-1540) </a:t>
            </a:r>
          </a:p>
          <a:p>
            <a:r>
              <a:rPr lang="es-ES" dirty="0"/>
              <a:t>Château de Chenonceau , jardines de Diana de Poitiers y Catalina de Medici (1559-1570) </a:t>
            </a:r>
          </a:p>
          <a:p>
            <a:r>
              <a:rPr lang="es-ES" dirty="0">
                <a:solidFill>
                  <a:srgbClr val="FF0000"/>
                </a:solidFill>
              </a:rPr>
              <a:t>jardines diseñados por André Le Nôtre </a:t>
            </a:r>
          </a:p>
          <a:p>
            <a:r>
              <a:rPr lang="es-ES" dirty="0"/>
              <a:t>Plano del Castillo de Clagny y sus jardines Vaux-le-Vicomte (1658-1661) </a:t>
            </a:r>
          </a:p>
          <a:p>
            <a:r>
              <a:rPr lang="es-ES" dirty="0"/>
              <a:t>Château de Versailles (1662-1700) </a:t>
            </a:r>
          </a:p>
          <a:p>
            <a:r>
              <a:rPr lang="es-ES" dirty="0"/>
              <a:t>Château de Chantilly (1663-1684) </a:t>
            </a:r>
          </a:p>
          <a:p>
            <a:endParaRPr lang="es-ES" dirty="0"/>
          </a:p>
          <a:p>
            <a:endParaRPr lang="es-ES" dirty="0"/>
          </a:p>
        </p:txBody>
      </p:sp>
    </p:spTree>
    <p:extLst>
      <p:ext uri="{BB962C8B-B14F-4D97-AF65-F5344CB8AC3E}">
        <p14:creationId xmlns:p14="http://schemas.microsoft.com/office/powerpoint/2010/main" val="1753677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normAutofit/>
          </a:bodyPr>
          <a:lstStyle/>
          <a:p>
            <a:r>
              <a:rPr lang="es-ES" dirty="0"/>
              <a:t>Château de Fontainebleau (1645-1685) </a:t>
            </a:r>
          </a:p>
          <a:p>
            <a:r>
              <a:rPr lang="es-ES" dirty="0"/>
              <a:t>Château de Saint-Cloud (1664-1665) </a:t>
            </a:r>
          </a:p>
          <a:p>
            <a:r>
              <a:rPr lang="es-ES" dirty="0"/>
              <a:t>Jardines del Palacio de las Tullerías (1664) </a:t>
            </a:r>
          </a:p>
          <a:p>
            <a:r>
              <a:rPr lang="es-ES" dirty="0"/>
              <a:t>Gran Canal de Jardines de Versalles (1668-1669) </a:t>
            </a:r>
          </a:p>
          <a:p>
            <a:r>
              <a:rPr lang="es-ES" dirty="0"/>
              <a:t>Château de Saint-Germain-en-Laye (1669-1673) </a:t>
            </a:r>
          </a:p>
          <a:p>
            <a:r>
              <a:rPr lang="es-ES" dirty="0"/>
              <a:t>Parc de Sceaux (1670) </a:t>
            </a:r>
          </a:p>
          <a:p>
            <a:r>
              <a:rPr lang="es-ES" dirty="0"/>
              <a:t>Castillo de Dampierre (1673-1783) </a:t>
            </a:r>
          </a:p>
          <a:p>
            <a:r>
              <a:rPr lang="es-ES" dirty="0"/>
              <a:t>Grand Trianon de Versalles (1687-1688) </a:t>
            </a:r>
          </a:p>
          <a:p>
            <a:r>
              <a:rPr lang="es-ES" dirty="0"/>
              <a:t>Château de Clagny (1674-1680) </a:t>
            </a:r>
          </a:p>
          <a:p>
            <a:r>
              <a:rPr lang="es-ES" dirty="0"/>
              <a:t>Château de Meudon </a:t>
            </a:r>
          </a:p>
          <a:p>
            <a:r>
              <a:rPr lang="es-ES" dirty="0"/>
              <a:t>Château de Cordes (1695) </a:t>
            </a:r>
          </a:p>
          <a:p>
            <a:r>
              <a:rPr lang="es-ES" dirty="0"/>
              <a:t>Château de Montmirail ( fr ) </a:t>
            </a:r>
          </a:p>
          <a:p>
            <a:r>
              <a:rPr lang="es-ES" dirty="0"/>
              <a:t>Château de Pontchartrain ( fr ) </a:t>
            </a:r>
          </a:p>
          <a:p>
            <a:endParaRPr lang="es-ES" dirty="0"/>
          </a:p>
        </p:txBody>
      </p:sp>
    </p:spTree>
    <p:extLst>
      <p:ext uri="{BB962C8B-B14F-4D97-AF65-F5344CB8AC3E}">
        <p14:creationId xmlns:p14="http://schemas.microsoft.com/office/powerpoint/2010/main" val="92106269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715200" cy="6213304"/>
          </a:xfrm>
        </p:spPr>
        <p:txBody>
          <a:bodyPr>
            <a:normAutofit/>
          </a:bodyPr>
          <a:lstStyle/>
          <a:p>
            <a:r>
              <a:rPr lang="es-ES" dirty="0">
                <a:solidFill>
                  <a:srgbClr val="FF0000"/>
                </a:solidFill>
              </a:rPr>
              <a:t>Jardines atribuidos a André Le Nôtre </a:t>
            </a:r>
          </a:p>
          <a:p>
            <a:r>
              <a:rPr lang="es-ES" dirty="0"/>
              <a:t>Château du Raincy </a:t>
            </a:r>
          </a:p>
          <a:p>
            <a:r>
              <a:rPr lang="es-ES" dirty="0"/>
              <a:t>Château de Valgenceusel ( fr ) </a:t>
            </a:r>
          </a:p>
          <a:p>
            <a:r>
              <a:rPr lang="es-ES" dirty="0"/>
              <a:t>Château de Fages ( fr ) </a:t>
            </a:r>
          </a:p>
          <a:p>
            <a:r>
              <a:rPr lang="es-ES" dirty="0"/>
              <a:t>Castillo de Courances </a:t>
            </a:r>
          </a:p>
          <a:p>
            <a:r>
              <a:rPr lang="es-ES" dirty="0"/>
              <a:t>Château de Castres </a:t>
            </a:r>
          </a:p>
          <a:p>
            <a:r>
              <a:rPr lang="es-ES" dirty="0"/>
              <a:t>Château de Castries </a:t>
            </a:r>
          </a:p>
          <a:p>
            <a:r>
              <a:rPr lang="es-ES" dirty="0"/>
              <a:t>Castillo de Racconigi </a:t>
            </a:r>
          </a:p>
          <a:p>
            <a:r>
              <a:rPr lang="es-ES" dirty="0">
                <a:solidFill>
                  <a:srgbClr val="FF0000"/>
                </a:solidFill>
              </a:rPr>
              <a:t> jardines posteriores </a:t>
            </a:r>
          </a:p>
          <a:p>
            <a:r>
              <a:rPr lang="es-ES" dirty="0"/>
              <a:t>Château de Breteuil (1730-1784) </a:t>
            </a:r>
          </a:p>
          <a:p>
            <a:r>
              <a:rPr lang="es-ES" dirty="0">
                <a:solidFill>
                  <a:srgbClr val="FF0000"/>
                </a:solidFill>
              </a:rPr>
              <a:t>Versiones del siglo 21 del jardín a la francesa </a:t>
            </a:r>
          </a:p>
          <a:p>
            <a:r>
              <a:rPr lang="es-ES" dirty="0"/>
              <a:t>Jardin de la Magalone , Marsella, jardín de Eduard André, 1891</a:t>
            </a:r>
          </a:p>
          <a:p>
            <a:endParaRPr lang="es-ES" dirty="0"/>
          </a:p>
          <a:p>
            <a:endParaRPr lang="es-ES" dirty="0"/>
          </a:p>
        </p:txBody>
      </p:sp>
    </p:spTree>
    <p:extLst>
      <p:ext uri="{BB962C8B-B14F-4D97-AF65-F5344CB8AC3E}">
        <p14:creationId xmlns:p14="http://schemas.microsoft.com/office/powerpoint/2010/main" val="361661406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467600" cy="6213304"/>
          </a:xfrm>
        </p:spPr>
        <p:txBody>
          <a:bodyPr>
            <a:normAutofit/>
          </a:bodyPr>
          <a:lstStyle/>
          <a:p>
            <a:r>
              <a:rPr lang="es-ES" dirty="0"/>
              <a:t>Nemours Mansion and Gardens - du Pont finca, siglo 20. </a:t>
            </a:r>
          </a:p>
          <a:p>
            <a:r>
              <a:rPr lang="es-ES" dirty="0"/>
              <a:t>Pavillon de Galon en Cucuron , creado en 2004</a:t>
            </a:r>
          </a:p>
          <a:p>
            <a:r>
              <a:rPr lang="es-ES" dirty="0"/>
              <a:t> </a:t>
            </a:r>
            <a:r>
              <a:rPr lang="es-ES" dirty="0">
                <a:solidFill>
                  <a:srgbClr val="FF0000"/>
                </a:solidFill>
              </a:rPr>
              <a:t>Jardines a la francesa fuera de Francia </a:t>
            </a:r>
          </a:p>
          <a:p>
            <a:r>
              <a:rPr lang="es-ES" dirty="0"/>
              <a:t>Palacio de Peterhof , San Petersburgo, Rusia Peterhof Gardens, St. Petersburgo , Rusia (1714-1725) </a:t>
            </a:r>
          </a:p>
          <a:p>
            <a:r>
              <a:rPr lang="es-ES" dirty="0"/>
              <a:t>Jardín de Verano , San Petersburgo (1712-1725) </a:t>
            </a:r>
          </a:p>
          <a:p>
            <a:r>
              <a:rPr lang="es-ES" dirty="0"/>
              <a:t>Tsarskoe Selo Old Garden, Pushkin , Rusia (1717-1720) </a:t>
            </a:r>
          </a:p>
          <a:p>
            <a:r>
              <a:rPr lang="es-ES" dirty="0"/>
              <a:t>Kuskovo Estate, Moscú, Rusia (1750-1780) </a:t>
            </a:r>
          </a:p>
          <a:p>
            <a:r>
              <a:rPr lang="es-ES" dirty="0"/>
              <a:t>Blenheim Palace , Inglaterra (1705-1724) </a:t>
            </a:r>
          </a:p>
          <a:p>
            <a:r>
              <a:rPr lang="es-ES" dirty="0"/>
              <a:t>Herrenhausen Gardens , Hanover, Alemania (1676-1680) </a:t>
            </a:r>
          </a:p>
          <a:p>
            <a:r>
              <a:rPr lang="es-ES" dirty="0"/>
              <a:t>Racconigi Palace, Italia (1755) </a:t>
            </a:r>
          </a:p>
          <a:p>
            <a:r>
              <a:rPr lang="es-ES" dirty="0"/>
              <a:t>Branicki Palace, Bialystok , Polonia (1737-1771) </a:t>
            </a:r>
          </a:p>
          <a:p>
            <a:endParaRPr lang="es-ES" dirty="0"/>
          </a:p>
          <a:p>
            <a:endParaRPr lang="es-ES" dirty="0"/>
          </a:p>
        </p:txBody>
      </p:sp>
    </p:spTree>
    <p:extLst>
      <p:ext uri="{BB962C8B-B14F-4D97-AF65-F5344CB8AC3E}">
        <p14:creationId xmlns:p14="http://schemas.microsoft.com/office/powerpoint/2010/main" val="17040735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Karlsaue , Kassel, Alemania (construidos hasta 1785) </a:t>
            </a:r>
          </a:p>
          <a:p>
            <a:r>
              <a:rPr lang="es-ES" dirty="0"/>
              <a:t>Palacio de Belvedere , Viena, Austria (diseñado por Dominique Girard ) </a:t>
            </a:r>
          </a:p>
          <a:p>
            <a:r>
              <a:rPr lang="es-ES" dirty="0"/>
              <a:t>Palacio de Schönbrunn , Viena, Austria (diseñado por Jean Trehet )</a:t>
            </a:r>
          </a:p>
          <a:p>
            <a:endParaRPr lang="es-ES" dirty="0"/>
          </a:p>
        </p:txBody>
      </p:sp>
    </p:spTree>
    <p:extLst>
      <p:ext uri="{BB962C8B-B14F-4D97-AF65-F5344CB8AC3E}">
        <p14:creationId xmlns:p14="http://schemas.microsoft.com/office/powerpoint/2010/main" val="24777997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466336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16501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404664"/>
            <a:ext cx="1512168" cy="151216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1800" y="404664"/>
            <a:ext cx="1656184" cy="151216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60032" y="260648"/>
            <a:ext cx="1440160" cy="1656184"/>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60232" y="260648"/>
            <a:ext cx="1512168" cy="1656184"/>
          </a:xfrm>
          <a:prstGeom prst="rect">
            <a:avLst/>
          </a:prstGeom>
        </p:spPr>
      </p:pic>
      <p:pic>
        <p:nvPicPr>
          <p:cNvPr id="6" name="5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1520" y="2564904"/>
            <a:ext cx="4445000" cy="3916164"/>
          </a:xfrm>
          <a:prstGeom prst="rect">
            <a:avLst/>
          </a:prstGeom>
        </p:spPr>
      </p:pic>
      <p:pic>
        <p:nvPicPr>
          <p:cNvPr id="7" name="6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60032" y="2564904"/>
            <a:ext cx="4013200" cy="3983399"/>
          </a:xfrm>
          <a:prstGeom prst="rect">
            <a:avLst/>
          </a:prstGeom>
        </p:spPr>
      </p:pic>
    </p:spTree>
    <p:extLst>
      <p:ext uri="{BB962C8B-B14F-4D97-AF65-F5344CB8AC3E}">
        <p14:creationId xmlns:p14="http://schemas.microsoft.com/office/powerpoint/2010/main" val="384143993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93989141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388699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20108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535822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73338713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466402" y="6488668"/>
            <a:ext cx="3600400" cy="369332"/>
          </a:xfrm>
          <a:prstGeom prst="rect">
            <a:avLst/>
          </a:prstGeom>
          <a:solidFill>
            <a:schemeClr val="bg1"/>
          </a:solidFill>
        </p:spPr>
        <p:txBody>
          <a:bodyPr wrap="square" rtlCol="0">
            <a:spAutoFit/>
          </a:bodyPr>
          <a:lstStyle/>
          <a:p>
            <a:r>
              <a:rPr lang="es-ES" dirty="0"/>
              <a:t>Chateau de Fontainbleau.</a:t>
            </a:r>
          </a:p>
        </p:txBody>
      </p:sp>
    </p:spTree>
    <p:extLst>
      <p:ext uri="{BB962C8B-B14F-4D97-AF65-F5344CB8AC3E}">
        <p14:creationId xmlns:p14="http://schemas.microsoft.com/office/powerpoint/2010/main" val="17585396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667198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8574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461331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316696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534535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931948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35098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408831529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054674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019928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629899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330617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31671458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599298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479133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87117700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613932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3344109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726131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879438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628816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200659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380718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267095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828033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3" y="0"/>
            <a:ext cx="9137533" cy="6858000"/>
          </a:xfrm>
          <a:prstGeom prst="rect">
            <a:avLst/>
          </a:prstGeom>
        </p:spPr>
      </p:pic>
    </p:spTree>
    <p:extLst>
      <p:ext uri="{BB962C8B-B14F-4D97-AF65-F5344CB8AC3E}">
        <p14:creationId xmlns:p14="http://schemas.microsoft.com/office/powerpoint/2010/main" val="272940102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589728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494362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972513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562555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516667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446"/>
            <a:ext cx="9144000" cy="6844553"/>
          </a:xfrm>
          <a:prstGeom prst="rect">
            <a:avLst/>
          </a:prstGeom>
        </p:spPr>
      </p:pic>
    </p:spTree>
    <p:extLst>
      <p:ext uri="{BB962C8B-B14F-4D97-AF65-F5344CB8AC3E}">
        <p14:creationId xmlns:p14="http://schemas.microsoft.com/office/powerpoint/2010/main" val="333741827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825158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94"/>
            <a:ext cx="9144000" cy="6857411"/>
          </a:xfrm>
          <a:prstGeom prst="rect">
            <a:avLst/>
          </a:prstGeom>
        </p:spPr>
      </p:pic>
    </p:spTree>
    <p:extLst>
      <p:ext uri="{BB962C8B-B14F-4D97-AF65-F5344CB8AC3E}">
        <p14:creationId xmlns:p14="http://schemas.microsoft.com/office/powerpoint/2010/main" val="166698874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40148575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873856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913689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272331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275794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734869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53" y="0"/>
            <a:ext cx="9089893" cy="6858000"/>
          </a:xfrm>
          <a:prstGeom prst="rect">
            <a:avLst/>
          </a:prstGeom>
        </p:spPr>
      </p:pic>
    </p:spTree>
    <p:extLst>
      <p:ext uri="{BB962C8B-B14F-4D97-AF65-F5344CB8AC3E}">
        <p14:creationId xmlns:p14="http://schemas.microsoft.com/office/powerpoint/2010/main" val="195962570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46" y="0"/>
            <a:ext cx="9098507" cy="6858000"/>
          </a:xfrm>
          <a:prstGeom prst="rect">
            <a:avLst/>
          </a:prstGeom>
        </p:spPr>
      </p:pic>
      <p:sp>
        <p:nvSpPr>
          <p:cNvPr id="3" name="2 CuadroTexto"/>
          <p:cNvSpPr txBox="1"/>
          <p:nvPr/>
        </p:nvSpPr>
        <p:spPr>
          <a:xfrm>
            <a:off x="6084168" y="6525344"/>
            <a:ext cx="2952328" cy="369332"/>
          </a:xfrm>
          <a:prstGeom prst="rect">
            <a:avLst/>
          </a:prstGeom>
          <a:solidFill>
            <a:schemeClr val="bg1"/>
          </a:solidFill>
        </p:spPr>
        <p:txBody>
          <a:bodyPr wrap="square" rtlCol="0">
            <a:spAutoFit/>
          </a:bodyPr>
          <a:lstStyle/>
          <a:p>
            <a:r>
              <a:rPr lang="es-ES" dirty="0"/>
              <a:t>Domaine of Villarceaux.</a:t>
            </a:r>
          </a:p>
        </p:txBody>
      </p:sp>
    </p:spTree>
    <p:extLst>
      <p:ext uri="{BB962C8B-B14F-4D97-AF65-F5344CB8AC3E}">
        <p14:creationId xmlns:p14="http://schemas.microsoft.com/office/powerpoint/2010/main" val="181202955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46" y="0"/>
            <a:ext cx="9098507" cy="6858000"/>
          </a:xfrm>
          <a:prstGeom prst="rect">
            <a:avLst/>
          </a:prstGeom>
          <a:solidFill>
            <a:schemeClr val="bg1"/>
          </a:solidFill>
        </p:spPr>
      </p:pic>
      <p:sp>
        <p:nvSpPr>
          <p:cNvPr id="3" name="2 CuadroTexto"/>
          <p:cNvSpPr txBox="1"/>
          <p:nvPr/>
        </p:nvSpPr>
        <p:spPr>
          <a:xfrm>
            <a:off x="6228184" y="6478814"/>
            <a:ext cx="2893069" cy="369332"/>
          </a:xfrm>
          <a:prstGeom prst="rect">
            <a:avLst/>
          </a:prstGeom>
          <a:solidFill>
            <a:schemeClr val="bg1"/>
          </a:solidFill>
        </p:spPr>
        <p:txBody>
          <a:bodyPr wrap="square" rtlCol="0">
            <a:spAutoFit/>
          </a:bodyPr>
          <a:lstStyle/>
          <a:p>
            <a:r>
              <a:rPr lang="es-ES" dirty="0"/>
              <a:t>Domaine of Villarceaux.</a:t>
            </a:r>
          </a:p>
        </p:txBody>
      </p:sp>
    </p:spTree>
    <p:extLst>
      <p:ext uri="{BB962C8B-B14F-4D97-AF65-F5344CB8AC3E}">
        <p14:creationId xmlns:p14="http://schemas.microsoft.com/office/powerpoint/2010/main" val="142543257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886707744"/>
      </p:ext>
    </p:extLst>
  </p:cSld>
  <p:clrMapOvr>
    <a:masterClrMapping/>
  </p:clrMapOvr>
</p:sld>
</file>

<file path=ppt/theme/theme1.xml><?xml version="1.0" encoding="utf-8"?>
<a:theme xmlns:a="http://schemas.openxmlformats.org/drawingml/2006/main" name="Recorte">
  <a:themeElements>
    <a:clrScheme name="Recorte">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Recorte">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Recort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Recorte</Template>
  <TotalTime>173</TotalTime>
  <Words>4747</Words>
  <Application>Microsoft Office PowerPoint</Application>
  <PresentationFormat>Presentación en pantalla (4:3)</PresentationFormat>
  <Paragraphs>328</Paragraphs>
  <Slides>115</Slides>
  <Notes>68</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115</vt:i4>
      </vt:variant>
    </vt:vector>
  </HeadingPairs>
  <TitlesOfParts>
    <vt:vector size="118" baseType="lpstr">
      <vt:lpstr>Calibri</vt:lpstr>
      <vt:lpstr>Franklin Gothic Book</vt:lpstr>
      <vt:lpstr>Recorte</vt:lpstr>
      <vt:lpstr>JARDIN ESTILO FRANCES</vt:lpstr>
      <vt:lpstr>EL JARDIN FRANCES</vt:lpstr>
      <vt:lpstr>Presentación de PowerPoint</vt:lpstr>
      <vt:lpstr>Historia del Jardín a la francesa   La influencia del Renacimiento </vt:lpstr>
      <vt:lpstr>Presentación de PowerPoint</vt:lpstr>
      <vt:lpstr>Presentación de PowerPoint</vt:lpstr>
      <vt:lpstr>Presentación de PowerPoint</vt:lpstr>
      <vt:lpstr>Vaux-le-Vicomte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 Versalles </vt:lpstr>
      <vt:lpstr>Presentación de PowerPoint</vt:lpstr>
      <vt:lpstr>Presentación de PowerPoint</vt:lpstr>
      <vt:lpstr>Presentación de PowerPoint</vt:lpstr>
      <vt:lpstr>Presentación de PowerPoint</vt:lpstr>
      <vt:lpstr>Presentación de PowerPoint</vt:lpstr>
      <vt:lpstr>Presentación de PowerPoint</vt:lpstr>
      <vt:lpstr>Los teóricos y los jardineros del jardín a la francesa </vt:lpstr>
      <vt:lpstr>Presentación de PowerPoint</vt:lpstr>
      <vt:lpstr>Presentación de PowerPoint</vt:lpstr>
      <vt:lpstr>El Glosario del Jardín Francés </vt:lpstr>
      <vt:lpstr>Presentación de PowerPoint</vt:lpstr>
      <vt:lpstr>  Los Principios del Jardín Francés  </vt:lpstr>
      <vt:lpstr>Presentación de PowerPoint</vt:lpstr>
      <vt:lpstr>Presentación de PowerPoint</vt:lpstr>
      <vt:lpstr>Presentación de PowerPoint</vt:lpstr>
      <vt:lpstr>Presentación de PowerPoint</vt:lpstr>
      <vt:lpstr>El jardín como arquitectura </vt:lpstr>
      <vt:lpstr>Presentación de PowerPoint</vt:lpstr>
      <vt:lpstr>Presentación de PowerPoint</vt:lpstr>
      <vt:lpstr>Presentación de PowerPoint</vt:lpstr>
      <vt:lpstr>Presentación de PowerPoint</vt:lpstr>
      <vt:lpstr>Presentación de PowerPoint</vt:lpstr>
      <vt:lpstr>El Jardín como Teatro </vt:lpstr>
      <vt:lpstr>Presentación de PowerPoint</vt:lpstr>
      <vt:lpstr>Jugando con la perspectiva </vt:lpstr>
      <vt:lpstr>Presentación de PowerPoint</vt:lpstr>
      <vt:lpstr>Presentación de PowerPoint</vt:lpstr>
      <vt:lpstr>Presentación de PowerPoint</vt:lpstr>
      <vt:lpstr>Nuevas Tecnologías del Jardín Francés </vt:lpstr>
      <vt:lpstr>Presentación de PowerPoint</vt:lpstr>
      <vt:lpstr>Presentación de PowerPoint</vt:lpstr>
      <vt:lpstr>Presentación de PowerPoint</vt:lpstr>
      <vt:lpstr>Presentación de PowerPoint</vt:lpstr>
      <vt:lpstr>Los colores, las flores y los árboles del jardín a la francesa </vt:lpstr>
      <vt:lpstr>Presentación de PowerPoint</vt:lpstr>
      <vt:lpstr>Presentación de PowerPoint</vt:lpstr>
      <vt:lpstr>El declive del jardín a la francesa </vt:lpstr>
      <vt:lpstr>Presentación de PowerPoint</vt:lpstr>
      <vt:lpstr>Presentación de PowerPoint</vt:lpstr>
      <vt:lpstr>Presentación de PowerPoint</vt:lpstr>
      <vt:lpstr>Presentación de PowerPoint</vt:lpstr>
      <vt:lpstr>Cronología de notable jardines a la francesa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 ESTILO FRANCES</dc:title>
  <dc:creator>Josep</dc:creator>
  <cp:lastModifiedBy>Usuario</cp:lastModifiedBy>
  <cp:revision>22</cp:revision>
  <dcterms:created xsi:type="dcterms:W3CDTF">2013-03-01T08:04:47Z</dcterms:created>
  <dcterms:modified xsi:type="dcterms:W3CDTF">2018-03-23T08:41:59Z</dcterms:modified>
</cp:coreProperties>
</file>