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1"/>
  </p:notesMasterIdLst>
  <p:sldIdLst>
    <p:sldId id="256" r:id="rId2"/>
    <p:sldId id="257" r:id="rId3"/>
    <p:sldId id="258" r:id="rId4"/>
    <p:sldId id="259" r:id="rId5"/>
    <p:sldId id="260"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7" r:id="rId29"/>
    <p:sldId id="288" r:id="rId30"/>
    <p:sldId id="289" r:id="rId31"/>
    <p:sldId id="341" r:id="rId32"/>
    <p:sldId id="290" r:id="rId33"/>
    <p:sldId id="292" r:id="rId34"/>
    <p:sldId id="291" r:id="rId35"/>
    <p:sldId id="293" r:id="rId36"/>
    <p:sldId id="294" r:id="rId37"/>
    <p:sldId id="295" r:id="rId38"/>
    <p:sldId id="337" r:id="rId39"/>
    <p:sldId id="338" r:id="rId40"/>
    <p:sldId id="339" r:id="rId41"/>
    <p:sldId id="296" r:id="rId42"/>
    <p:sldId id="297" r:id="rId43"/>
    <p:sldId id="298" r:id="rId44"/>
    <p:sldId id="299" r:id="rId45"/>
    <p:sldId id="301" r:id="rId46"/>
    <p:sldId id="312" r:id="rId47"/>
    <p:sldId id="332" r:id="rId48"/>
    <p:sldId id="333" r:id="rId49"/>
    <p:sldId id="302" r:id="rId50"/>
    <p:sldId id="303" r:id="rId51"/>
    <p:sldId id="304" r:id="rId52"/>
    <p:sldId id="382" r:id="rId53"/>
    <p:sldId id="383" r:id="rId54"/>
    <p:sldId id="384" r:id="rId55"/>
    <p:sldId id="305" r:id="rId56"/>
    <p:sldId id="306" r:id="rId57"/>
    <p:sldId id="325" r:id="rId58"/>
    <p:sldId id="362" r:id="rId59"/>
    <p:sldId id="363" r:id="rId60"/>
    <p:sldId id="364" r:id="rId61"/>
    <p:sldId id="365" r:id="rId62"/>
    <p:sldId id="366" r:id="rId63"/>
    <p:sldId id="314" r:id="rId64"/>
    <p:sldId id="315" r:id="rId65"/>
    <p:sldId id="329" r:id="rId66"/>
    <p:sldId id="330" r:id="rId67"/>
    <p:sldId id="331" r:id="rId68"/>
    <p:sldId id="357" r:id="rId69"/>
    <p:sldId id="358" r:id="rId70"/>
    <p:sldId id="359" r:id="rId71"/>
    <p:sldId id="360" r:id="rId72"/>
    <p:sldId id="361" r:id="rId73"/>
    <p:sldId id="316" r:id="rId74"/>
    <p:sldId id="317" r:id="rId75"/>
    <p:sldId id="351" r:id="rId76"/>
    <p:sldId id="352" r:id="rId77"/>
    <p:sldId id="353" r:id="rId78"/>
    <p:sldId id="354" r:id="rId79"/>
    <p:sldId id="355" r:id="rId80"/>
    <p:sldId id="356" r:id="rId81"/>
    <p:sldId id="318" r:id="rId82"/>
    <p:sldId id="346" r:id="rId83"/>
    <p:sldId id="347" r:id="rId84"/>
    <p:sldId id="348" r:id="rId85"/>
    <p:sldId id="349" r:id="rId86"/>
    <p:sldId id="350" r:id="rId87"/>
    <p:sldId id="319" r:id="rId88"/>
    <p:sldId id="380" r:id="rId89"/>
    <p:sldId id="381" r:id="rId90"/>
    <p:sldId id="320" r:id="rId91"/>
    <p:sldId id="321" r:id="rId92"/>
    <p:sldId id="326" r:id="rId93"/>
    <p:sldId id="340" r:id="rId94"/>
    <p:sldId id="367" r:id="rId95"/>
    <p:sldId id="368" r:id="rId96"/>
    <p:sldId id="369" r:id="rId97"/>
    <p:sldId id="324" r:id="rId98"/>
    <p:sldId id="372" r:id="rId99"/>
    <p:sldId id="373" r:id="rId100"/>
    <p:sldId id="374" r:id="rId101"/>
    <p:sldId id="375" r:id="rId102"/>
    <p:sldId id="376" r:id="rId103"/>
    <p:sldId id="308" r:id="rId104"/>
    <p:sldId id="307" r:id="rId105"/>
    <p:sldId id="309" r:id="rId106"/>
    <p:sldId id="336" r:id="rId107"/>
    <p:sldId id="377" r:id="rId108"/>
    <p:sldId id="378" r:id="rId109"/>
    <p:sldId id="379" r:id="rId110"/>
    <p:sldId id="310" r:id="rId111"/>
    <p:sldId id="311" r:id="rId112"/>
    <p:sldId id="313" r:id="rId113"/>
    <p:sldId id="327" r:id="rId114"/>
    <p:sldId id="328" r:id="rId115"/>
    <p:sldId id="335" r:id="rId116"/>
    <p:sldId id="342" r:id="rId117"/>
    <p:sldId id="343" r:id="rId118"/>
    <p:sldId id="344" r:id="rId119"/>
    <p:sldId id="345" r:id="rId1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239D87-78DC-47E5-8385-D380B0AC46EA}" type="datetimeFigureOut">
              <a:rPr lang="es-ES" smtClean="0"/>
              <a:t>26/03/2018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0769CC-D476-4F76-88D1-328116C3B8DA}" type="slidenum">
              <a:rPr lang="es-ES" smtClean="0"/>
              <a:t>‹Nº›</a:t>
            </a:fld>
            <a:endParaRPr lang="es-ES"/>
          </a:p>
        </p:txBody>
      </p:sp>
    </p:spTree>
    <p:extLst>
      <p:ext uri="{BB962C8B-B14F-4D97-AF65-F5344CB8AC3E}">
        <p14:creationId xmlns:p14="http://schemas.microsoft.com/office/powerpoint/2010/main" val="3870376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Roma.-Villa</a:t>
            </a:r>
            <a:r>
              <a:rPr lang="es-ES" baseline="0" dirty="0"/>
              <a:t> </a:t>
            </a:r>
            <a:r>
              <a:rPr lang="es-ES" dirty="0"/>
              <a:t>Madama</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31</a:t>
            </a:fld>
            <a:endParaRPr lang="es-ES"/>
          </a:p>
        </p:txBody>
      </p:sp>
    </p:spTree>
    <p:extLst>
      <p:ext uri="{BB962C8B-B14F-4D97-AF65-F5344CB8AC3E}">
        <p14:creationId xmlns:p14="http://schemas.microsoft.com/office/powerpoint/2010/main" val="41880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a:t>
            </a:r>
            <a:r>
              <a:rPr lang="es-ES" baseline="0" dirty="0"/>
              <a:t> </a:t>
            </a:r>
            <a:r>
              <a:rPr lang="es-ES" dirty="0"/>
              <a:t>di</a:t>
            </a:r>
            <a:r>
              <a:rPr lang="es-ES" baseline="0" dirty="0"/>
              <a:t> </a:t>
            </a:r>
            <a:r>
              <a:rPr lang="es-ES" dirty="0"/>
              <a:t>Castello,.-</a:t>
            </a:r>
            <a:r>
              <a:rPr lang="es-ES" dirty="0" err="1"/>
              <a:t>fontana_del_Gennaio</a:t>
            </a:r>
            <a:r>
              <a:rPr lang="es-ES" dirty="0"/>
              <a:t>.-Villa di Castello</a:t>
            </a:r>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38</a:t>
            </a:fld>
            <a:endParaRPr lang="es-ES"/>
          </a:p>
        </p:txBody>
      </p:sp>
    </p:spTree>
    <p:extLst>
      <p:ext uri="{BB962C8B-B14F-4D97-AF65-F5344CB8AC3E}">
        <p14:creationId xmlns:p14="http://schemas.microsoft.com/office/powerpoint/2010/main" val="2623815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a:t>
            </a:r>
            <a:r>
              <a:rPr lang="es-ES" baseline="0" dirty="0"/>
              <a:t> </a:t>
            </a:r>
            <a:r>
              <a:rPr lang="es-ES" dirty="0"/>
              <a:t>di</a:t>
            </a:r>
            <a:r>
              <a:rPr lang="es-ES" baseline="0" dirty="0"/>
              <a:t> </a:t>
            </a:r>
            <a:r>
              <a:rPr lang="es-ES" dirty="0"/>
              <a:t>Castello,. Villa di Castello</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39</a:t>
            </a:fld>
            <a:endParaRPr lang="es-ES"/>
          </a:p>
        </p:txBody>
      </p:sp>
    </p:spTree>
    <p:extLst>
      <p:ext uri="{BB962C8B-B14F-4D97-AF65-F5344CB8AC3E}">
        <p14:creationId xmlns:p14="http://schemas.microsoft.com/office/powerpoint/2010/main" val="1415449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a:t>
            </a:r>
            <a:r>
              <a:rPr lang="es-ES" baseline="0" dirty="0"/>
              <a:t> </a:t>
            </a:r>
            <a:r>
              <a:rPr lang="es-ES" dirty="0"/>
              <a:t>di</a:t>
            </a:r>
            <a:r>
              <a:rPr lang="es-ES" baseline="0" dirty="0"/>
              <a:t> </a:t>
            </a:r>
            <a:r>
              <a:rPr lang="es-ES" dirty="0"/>
              <a:t>Castello.-Villa</a:t>
            </a:r>
            <a:r>
              <a:rPr lang="es-ES" baseline="0" dirty="0"/>
              <a:t> di Castello</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40</a:t>
            </a:fld>
            <a:endParaRPr lang="es-ES"/>
          </a:p>
        </p:txBody>
      </p:sp>
    </p:spTree>
    <p:extLst>
      <p:ext uri="{BB962C8B-B14F-4D97-AF65-F5344CB8AC3E}">
        <p14:creationId xmlns:p14="http://schemas.microsoft.com/office/powerpoint/2010/main" val="3646668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Villa_d'Este</a:t>
            </a:r>
            <a:r>
              <a:rPr lang="es-ES" dirty="0"/>
              <a:t>_-Fuente de Neptuno</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46</a:t>
            </a:fld>
            <a:endParaRPr lang="es-ES"/>
          </a:p>
        </p:txBody>
      </p:sp>
    </p:spTree>
    <p:extLst>
      <p:ext uri="{BB962C8B-B14F-4D97-AF65-F5344CB8AC3E}">
        <p14:creationId xmlns:p14="http://schemas.microsoft.com/office/powerpoint/2010/main" val="82929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d´Este.-</a:t>
            </a:r>
            <a:r>
              <a:rPr lang="es-ES" dirty="0" err="1"/>
              <a:t>One_hundred_fountain</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47</a:t>
            </a:fld>
            <a:endParaRPr lang="es-ES"/>
          </a:p>
        </p:txBody>
      </p:sp>
    </p:spTree>
    <p:extLst>
      <p:ext uri="{BB962C8B-B14F-4D97-AF65-F5344CB8AC3E}">
        <p14:creationId xmlns:p14="http://schemas.microsoft.com/office/powerpoint/2010/main" val="3411810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a:t>
            </a:r>
            <a:r>
              <a:rPr lang="es-ES" baseline="0" dirty="0"/>
              <a:t> </a:t>
            </a:r>
            <a:r>
              <a:rPr lang="es-ES" dirty="0"/>
              <a:t>d'Este.-</a:t>
            </a:r>
            <a:r>
              <a:rPr lang="es-ES" dirty="0" err="1"/>
              <a:t>fountain</a:t>
            </a:r>
            <a:r>
              <a:rPr lang="es-ES" baseline="0" dirty="0"/>
              <a:t> </a:t>
            </a:r>
            <a:r>
              <a:rPr lang="es-ES" dirty="0"/>
              <a:t>and</a:t>
            </a:r>
            <a:r>
              <a:rPr lang="es-ES" baseline="0" dirty="0"/>
              <a:t> </a:t>
            </a:r>
            <a:r>
              <a:rPr lang="es-ES" dirty="0"/>
              <a:t>pools</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48</a:t>
            </a:fld>
            <a:endParaRPr lang="es-ES"/>
          </a:p>
        </p:txBody>
      </p:sp>
    </p:spTree>
    <p:extLst>
      <p:ext uri="{BB962C8B-B14F-4D97-AF65-F5344CB8AC3E}">
        <p14:creationId xmlns:p14="http://schemas.microsoft.com/office/powerpoint/2010/main" val="3694080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a:t>
            </a:r>
            <a:r>
              <a:rPr lang="es-ES" dirty="0" err="1"/>
              <a:t>della</a:t>
            </a:r>
            <a:r>
              <a:rPr lang="es-ES" dirty="0"/>
              <a:t> Torre</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52</a:t>
            </a:fld>
            <a:endParaRPr lang="es-ES"/>
          </a:p>
        </p:txBody>
      </p:sp>
    </p:spTree>
    <p:extLst>
      <p:ext uri="{BB962C8B-B14F-4D97-AF65-F5344CB8AC3E}">
        <p14:creationId xmlns:p14="http://schemas.microsoft.com/office/powerpoint/2010/main" val="1205956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della</a:t>
            </a:r>
            <a:r>
              <a:rPr lang="it-IT" baseline="0" dirty="0"/>
              <a:t> Torre</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53</a:t>
            </a:fld>
            <a:endParaRPr lang="es-ES"/>
          </a:p>
        </p:txBody>
      </p:sp>
    </p:spTree>
    <p:extLst>
      <p:ext uri="{BB962C8B-B14F-4D97-AF65-F5344CB8AC3E}">
        <p14:creationId xmlns:p14="http://schemas.microsoft.com/office/powerpoint/2010/main" val="471317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a:t>
            </a:r>
            <a:r>
              <a:rPr lang="es-ES" dirty="0" err="1"/>
              <a:t>della</a:t>
            </a:r>
            <a:r>
              <a:rPr lang="es-ES" dirty="0"/>
              <a:t> Torre</a:t>
            </a:r>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54</a:t>
            </a:fld>
            <a:endParaRPr lang="es-ES"/>
          </a:p>
        </p:txBody>
      </p:sp>
    </p:spTree>
    <p:extLst>
      <p:ext uri="{BB962C8B-B14F-4D97-AF65-F5344CB8AC3E}">
        <p14:creationId xmlns:p14="http://schemas.microsoft.com/office/powerpoint/2010/main" val="2789082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Bomarzo</a:t>
            </a:r>
            <a:r>
              <a:rPr lang="es-ES" baseline="0" dirty="0"/>
              <a:t> </a:t>
            </a:r>
            <a:r>
              <a:rPr lang="es-ES" dirty="0"/>
              <a:t>parco</a:t>
            </a:r>
            <a:r>
              <a:rPr lang="es-ES" baseline="0" dirty="0"/>
              <a:t> </a:t>
            </a:r>
            <a:r>
              <a:rPr lang="es-ES" dirty="0" err="1"/>
              <a:t>mostri</a:t>
            </a:r>
            <a:r>
              <a:rPr lang="es-ES" baseline="0" dirty="0"/>
              <a:t> </a:t>
            </a:r>
            <a:r>
              <a:rPr lang="es-ES" dirty="0"/>
              <a:t>orco</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57</a:t>
            </a:fld>
            <a:endParaRPr lang="es-ES"/>
          </a:p>
        </p:txBody>
      </p:sp>
    </p:spTree>
    <p:extLst>
      <p:ext uri="{BB962C8B-B14F-4D97-AF65-F5344CB8AC3E}">
        <p14:creationId xmlns:p14="http://schemas.microsoft.com/office/powerpoint/2010/main" val="3480680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Bomarzo</a:t>
            </a:r>
            <a:r>
              <a:rPr lang="es-ES" dirty="0"/>
              <a:t>.-Sacro Bosco.</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58</a:t>
            </a:fld>
            <a:endParaRPr lang="es-ES"/>
          </a:p>
        </p:txBody>
      </p:sp>
    </p:spTree>
    <p:extLst>
      <p:ext uri="{BB962C8B-B14F-4D97-AF65-F5344CB8AC3E}">
        <p14:creationId xmlns:p14="http://schemas.microsoft.com/office/powerpoint/2010/main" val="1548328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Bomarzo</a:t>
            </a:r>
            <a:r>
              <a:rPr lang="es-ES" dirty="0"/>
              <a:t>.-Sacro Bosco.</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59</a:t>
            </a:fld>
            <a:endParaRPr lang="es-ES"/>
          </a:p>
        </p:txBody>
      </p:sp>
    </p:spTree>
    <p:extLst>
      <p:ext uri="{BB962C8B-B14F-4D97-AF65-F5344CB8AC3E}">
        <p14:creationId xmlns:p14="http://schemas.microsoft.com/office/powerpoint/2010/main" val="1469935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Bomarzo</a:t>
            </a:r>
            <a:r>
              <a:rPr lang="es-ES" dirty="0"/>
              <a:t>.-Sacro Bosco.</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61</a:t>
            </a:fld>
            <a:endParaRPr lang="es-ES"/>
          </a:p>
        </p:txBody>
      </p:sp>
    </p:spTree>
    <p:extLst>
      <p:ext uri="{BB962C8B-B14F-4D97-AF65-F5344CB8AC3E}">
        <p14:creationId xmlns:p14="http://schemas.microsoft.com/office/powerpoint/2010/main" val="2357346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Bomarzo</a:t>
            </a:r>
            <a:r>
              <a:rPr lang="es-ES" dirty="0"/>
              <a:t>.-Sacro Bosco.</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62</a:t>
            </a:fld>
            <a:endParaRPr lang="es-ES"/>
          </a:p>
        </p:txBody>
      </p:sp>
    </p:spTree>
    <p:extLst>
      <p:ext uri="{BB962C8B-B14F-4D97-AF65-F5344CB8AC3E}">
        <p14:creationId xmlns:p14="http://schemas.microsoft.com/office/powerpoint/2010/main" val="12229152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Jardines_de</a:t>
            </a:r>
            <a:r>
              <a:rPr lang="es-ES" baseline="0" dirty="0"/>
              <a:t> V</a:t>
            </a:r>
            <a:r>
              <a:rPr lang="es-ES" dirty="0"/>
              <a:t>illa</a:t>
            </a:r>
            <a:r>
              <a:rPr lang="es-ES" baseline="0" dirty="0"/>
              <a:t> </a:t>
            </a:r>
            <a:r>
              <a:rPr lang="es-ES" dirty="0" err="1"/>
              <a:t>Lante</a:t>
            </a:r>
            <a:r>
              <a:rPr lang="es-ES" baseline="0" dirty="0"/>
              <a:t> </a:t>
            </a:r>
            <a:r>
              <a:rPr lang="es-ES" dirty="0"/>
              <a:t>en</a:t>
            </a:r>
            <a:r>
              <a:rPr lang="es-ES" baseline="0" dirty="0"/>
              <a:t> </a:t>
            </a:r>
            <a:r>
              <a:rPr lang="es-ES" dirty="0" err="1"/>
              <a:t>Bagnaia</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65</a:t>
            </a:fld>
            <a:endParaRPr lang="es-ES"/>
          </a:p>
        </p:txBody>
      </p:sp>
    </p:spTree>
    <p:extLst>
      <p:ext uri="{BB962C8B-B14F-4D97-AF65-F5344CB8AC3E}">
        <p14:creationId xmlns:p14="http://schemas.microsoft.com/office/powerpoint/2010/main" val="40801134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a:t>
            </a:r>
            <a:r>
              <a:rPr lang="es-ES" baseline="0" dirty="0"/>
              <a:t> </a:t>
            </a:r>
            <a:r>
              <a:rPr lang="es-ES" dirty="0" err="1"/>
              <a:t>Lante</a:t>
            </a:r>
            <a:r>
              <a:rPr lang="es-ES" dirty="0"/>
              <a:t>.-Fuente </a:t>
            </a:r>
            <a:r>
              <a:rPr lang="es-ES" dirty="0" err="1"/>
              <a:t>Pegasus</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66</a:t>
            </a:fld>
            <a:endParaRPr lang="es-ES"/>
          </a:p>
        </p:txBody>
      </p:sp>
    </p:spTree>
    <p:extLst>
      <p:ext uri="{BB962C8B-B14F-4D97-AF65-F5344CB8AC3E}">
        <p14:creationId xmlns:p14="http://schemas.microsoft.com/office/powerpoint/2010/main" val="3095623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a:t>
            </a:r>
            <a:r>
              <a:rPr lang="es-ES" baseline="0" dirty="0"/>
              <a:t> </a:t>
            </a:r>
            <a:r>
              <a:rPr lang="es-ES" dirty="0" err="1"/>
              <a:t>Lante</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67</a:t>
            </a:fld>
            <a:endParaRPr lang="es-ES"/>
          </a:p>
        </p:txBody>
      </p:sp>
    </p:spTree>
    <p:extLst>
      <p:ext uri="{BB962C8B-B14F-4D97-AF65-F5344CB8AC3E}">
        <p14:creationId xmlns:p14="http://schemas.microsoft.com/office/powerpoint/2010/main" val="2591965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a:t>
            </a:r>
            <a:r>
              <a:rPr lang="es-ES" dirty="0" err="1"/>
              <a:t>Lante</a:t>
            </a:r>
            <a:r>
              <a:rPr lang="es-ES" dirty="0"/>
              <a:t>.</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68</a:t>
            </a:fld>
            <a:endParaRPr lang="es-ES"/>
          </a:p>
        </p:txBody>
      </p:sp>
    </p:spTree>
    <p:extLst>
      <p:ext uri="{BB962C8B-B14F-4D97-AF65-F5344CB8AC3E}">
        <p14:creationId xmlns:p14="http://schemas.microsoft.com/office/powerpoint/2010/main" val="38061460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a:t>
            </a:r>
            <a:r>
              <a:rPr lang="es-ES" dirty="0" err="1"/>
              <a:t>Lante</a:t>
            </a:r>
            <a:r>
              <a:rPr lang="es-ES" dirty="0"/>
              <a:t>.</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69</a:t>
            </a:fld>
            <a:endParaRPr lang="es-ES"/>
          </a:p>
        </p:txBody>
      </p:sp>
    </p:spTree>
    <p:extLst>
      <p:ext uri="{BB962C8B-B14F-4D97-AF65-F5344CB8AC3E}">
        <p14:creationId xmlns:p14="http://schemas.microsoft.com/office/powerpoint/2010/main" val="16023772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a:t>
            </a:r>
            <a:r>
              <a:rPr lang="es-ES" dirty="0" err="1"/>
              <a:t>Lante</a:t>
            </a:r>
            <a:r>
              <a:rPr lang="es-ES" dirty="0"/>
              <a:t>.</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70</a:t>
            </a:fld>
            <a:endParaRPr lang="es-ES"/>
          </a:p>
        </p:txBody>
      </p:sp>
    </p:spTree>
    <p:extLst>
      <p:ext uri="{BB962C8B-B14F-4D97-AF65-F5344CB8AC3E}">
        <p14:creationId xmlns:p14="http://schemas.microsoft.com/office/powerpoint/2010/main" val="8266626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a:t>
            </a:r>
            <a:r>
              <a:rPr lang="es-ES" dirty="0" err="1"/>
              <a:t>Lante</a:t>
            </a:r>
            <a:r>
              <a:rPr lang="es-ES" dirty="0"/>
              <a:t>.</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71</a:t>
            </a:fld>
            <a:endParaRPr lang="es-ES"/>
          </a:p>
        </p:txBody>
      </p:sp>
    </p:spTree>
    <p:extLst>
      <p:ext uri="{BB962C8B-B14F-4D97-AF65-F5344CB8AC3E}">
        <p14:creationId xmlns:p14="http://schemas.microsoft.com/office/powerpoint/2010/main" val="37329515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Lante.-La Fontana del Quadrato</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72</a:t>
            </a:fld>
            <a:endParaRPr lang="es-ES"/>
          </a:p>
        </p:txBody>
      </p:sp>
    </p:spTree>
    <p:extLst>
      <p:ext uri="{BB962C8B-B14F-4D97-AF65-F5344CB8AC3E}">
        <p14:creationId xmlns:p14="http://schemas.microsoft.com/office/powerpoint/2010/main" val="3748788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a:t>
            </a:r>
            <a:r>
              <a:rPr lang="es-ES" baseline="0" dirty="0"/>
              <a:t> </a:t>
            </a:r>
            <a:r>
              <a:rPr lang="es-ES" baseline="0" dirty="0" err="1"/>
              <a:t>Boboli</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75</a:t>
            </a:fld>
            <a:endParaRPr lang="es-ES"/>
          </a:p>
        </p:txBody>
      </p:sp>
    </p:spTree>
    <p:extLst>
      <p:ext uri="{BB962C8B-B14F-4D97-AF65-F5344CB8AC3E}">
        <p14:creationId xmlns:p14="http://schemas.microsoft.com/office/powerpoint/2010/main" val="138338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a:t>
            </a:r>
            <a:r>
              <a:rPr lang="es-ES" dirty="0" err="1"/>
              <a:t>Boboli</a:t>
            </a:r>
            <a:endParaRPr lang="es-ES" dirty="0"/>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76</a:t>
            </a:fld>
            <a:endParaRPr lang="es-ES"/>
          </a:p>
        </p:txBody>
      </p:sp>
    </p:spTree>
    <p:extLst>
      <p:ext uri="{BB962C8B-B14F-4D97-AF65-F5344CB8AC3E}">
        <p14:creationId xmlns:p14="http://schemas.microsoft.com/office/powerpoint/2010/main" val="2783727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a:t>
            </a:r>
            <a:r>
              <a:rPr lang="es-ES" dirty="0" err="1"/>
              <a:t>Boboli</a:t>
            </a:r>
            <a:endParaRPr lang="es-ES" dirty="0"/>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78</a:t>
            </a:fld>
            <a:endParaRPr lang="es-ES"/>
          </a:p>
        </p:txBody>
      </p:sp>
    </p:spTree>
    <p:extLst>
      <p:ext uri="{BB962C8B-B14F-4D97-AF65-F5344CB8AC3E}">
        <p14:creationId xmlns:p14="http://schemas.microsoft.com/office/powerpoint/2010/main" val="58676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a:t>
            </a:r>
            <a:r>
              <a:rPr lang="es-ES" dirty="0" err="1"/>
              <a:t>Boboli</a:t>
            </a:r>
            <a:endParaRPr lang="es-ES" dirty="0"/>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79</a:t>
            </a:fld>
            <a:endParaRPr lang="es-ES"/>
          </a:p>
        </p:txBody>
      </p:sp>
    </p:spTree>
    <p:extLst>
      <p:ext uri="{BB962C8B-B14F-4D97-AF65-F5344CB8AC3E}">
        <p14:creationId xmlns:p14="http://schemas.microsoft.com/office/powerpoint/2010/main" val="1926963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a:t>
            </a:r>
            <a:r>
              <a:rPr lang="es-ES" dirty="0" err="1"/>
              <a:t>Boboli</a:t>
            </a:r>
            <a:endParaRPr lang="es-ES" dirty="0"/>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80</a:t>
            </a:fld>
            <a:endParaRPr lang="es-ES"/>
          </a:p>
        </p:txBody>
      </p:sp>
    </p:spTree>
    <p:extLst>
      <p:ext uri="{BB962C8B-B14F-4D97-AF65-F5344CB8AC3E}">
        <p14:creationId xmlns:p14="http://schemas.microsoft.com/office/powerpoint/2010/main" val="3292770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Giardino</a:t>
            </a:r>
            <a:r>
              <a:rPr lang="es-ES" dirty="0"/>
              <a:t> </a:t>
            </a:r>
            <a:r>
              <a:rPr lang="es-ES" dirty="0" err="1"/>
              <a:t>Giusti</a:t>
            </a:r>
            <a:r>
              <a:rPr lang="es-ES" dirty="0"/>
              <a:t>.-Verona.</a:t>
            </a:r>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82</a:t>
            </a:fld>
            <a:endParaRPr lang="es-ES"/>
          </a:p>
        </p:txBody>
      </p:sp>
    </p:spTree>
    <p:extLst>
      <p:ext uri="{BB962C8B-B14F-4D97-AF65-F5344CB8AC3E}">
        <p14:creationId xmlns:p14="http://schemas.microsoft.com/office/powerpoint/2010/main" val="32421321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Giardino</a:t>
            </a:r>
            <a:r>
              <a:rPr lang="es-ES" dirty="0"/>
              <a:t> </a:t>
            </a:r>
            <a:r>
              <a:rPr lang="es-ES" dirty="0" err="1"/>
              <a:t>Giusti</a:t>
            </a:r>
            <a:r>
              <a:rPr lang="es-ES" dirty="0"/>
              <a:t>.-Verona.</a:t>
            </a:r>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83</a:t>
            </a:fld>
            <a:endParaRPr lang="es-ES"/>
          </a:p>
        </p:txBody>
      </p:sp>
    </p:spTree>
    <p:extLst>
      <p:ext uri="{BB962C8B-B14F-4D97-AF65-F5344CB8AC3E}">
        <p14:creationId xmlns:p14="http://schemas.microsoft.com/office/powerpoint/2010/main" val="7505579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Giardino</a:t>
            </a:r>
            <a:r>
              <a:rPr lang="es-ES" dirty="0"/>
              <a:t> </a:t>
            </a:r>
            <a:r>
              <a:rPr lang="es-ES" dirty="0" err="1"/>
              <a:t>Giusti</a:t>
            </a:r>
            <a:r>
              <a:rPr lang="es-ES" dirty="0"/>
              <a:t>.-Verona.</a:t>
            </a:r>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84</a:t>
            </a:fld>
            <a:endParaRPr lang="es-ES"/>
          </a:p>
        </p:txBody>
      </p:sp>
    </p:spTree>
    <p:extLst>
      <p:ext uri="{BB962C8B-B14F-4D97-AF65-F5344CB8AC3E}">
        <p14:creationId xmlns:p14="http://schemas.microsoft.com/office/powerpoint/2010/main" val="3447232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Giardino</a:t>
            </a:r>
            <a:r>
              <a:rPr lang="es-ES" dirty="0"/>
              <a:t> </a:t>
            </a:r>
            <a:r>
              <a:rPr lang="es-ES" dirty="0" err="1"/>
              <a:t>Giusti</a:t>
            </a:r>
            <a:r>
              <a:rPr lang="es-ES" dirty="0"/>
              <a:t>.-Verona.</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85</a:t>
            </a:fld>
            <a:endParaRPr lang="es-ES"/>
          </a:p>
        </p:txBody>
      </p:sp>
    </p:spTree>
    <p:extLst>
      <p:ext uri="{BB962C8B-B14F-4D97-AF65-F5344CB8AC3E}">
        <p14:creationId xmlns:p14="http://schemas.microsoft.com/office/powerpoint/2010/main" val="16924043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Giardino</a:t>
            </a:r>
            <a:r>
              <a:rPr lang="es-ES" dirty="0"/>
              <a:t> </a:t>
            </a:r>
            <a:r>
              <a:rPr lang="es-ES" dirty="0" err="1"/>
              <a:t>Giusti</a:t>
            </a:r>
            <a:r>
              <a:rPr lang="es-ES" dirty="0"/>
              <a:t>.-Verona.</a:t>
            </a:r>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86</a:t>
            </a:fld>
            <a:endParaRPr lang="es-ES"/>
          </a:p>
        </p:txBody>
      </p:sp>
    </p:spTree>
    <p:extLst>
      <p:ext uri="{BB962C8B-B14F-4D97-AF65-F5344CB8AC3E}">
        <p14:creationId xmlns:p14="http://schemas.microsoft.com/office/powerpoint/2010/main" val="3157483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Villa_Aldobrandini</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88</a:t>
            </a:fld>
            <a:endParaRPr lang="es-ES"/>
          </a:p>
        </p:txBody>
      </p:sp>
    </p:spTree>
    <p:extLst>
      <p:ext uri="{BB962C8B-B14F-4D97-AF65-F5344CB8AC3E}">
        <p14:creationId xmlns:p14="http://schemas.microsoft.com/office/powerpoint/2010/main" val="34722891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Villa_Aldobrandini</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89</a:t>
            </a:fld>
            <a:endParaRPr lang="es-ES"/>
          </a:p>
        </p:txBody>
      </p:sp>
    </p:spTree>
    <p:extLst>
      <p:ext uri="{BB962C8B-B14F-4D97-AF65-F5344CB8AC3E}">
        <p14:creationId xmlns:p14="http://schemas.microsoft.com/office/powerpoint/2010/main" val="42644312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Reggia</a:t>
            </a:r>
            <a:r>
              <a:rPr lang="es-ES" dirty="0"/>
              <a:t> Caserta </a:t>
            </a:r>
            <a:r>
              <a:rPr lang="es-ES" dirty="0" err="1"/>
              <a:t>Reale</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92</a:t>
            </a:fld>
            <a:endParaRPr lang="es-ES"/>
          </a:p>
        </p:txBody>
      </p:sp>
    </p:spTree>
    <p:extLst>
      <p:ext uri="{BB962C8B-B14F-4D97-AF65-F5344CB8AC3E}">
        <p14:creationId xmlns:p14="http://schemas.microsoft.com/office/powerpoint/2010/main" val="40067628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Reggia</a:t>
            </a:r>
            <a:r>
              <a:rPr lang="es-ES" dirty="0"/>
              <a:t> di Caserta.-</a:t>
            </a:r>
            <a:r>
              <a:rPr lang="es-ES" dirty="0" err="1"/>
              <a:t>Fountain</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93</a:t>
            </a:fld>
            <a:endParaRPr lang="es-ES"/>
          </a:p>
        </p:txBody>
      </p:sp>
    </p:spTree>
    <p:extLst>
      <p:ext uri="{BB962C8B-B14F-4D97-AF65-F5344CB8AC3E}">
        <p14:creationId xmlns:p14="http://schemas.microsoft.com/office/powerpoint/2010/main" val="38857031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Caserta Palazzo Reale La Reggia.</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94</a:t>
            </a:fld>
            <a:endParaRPr lang="es-ES"/>
          </a:p>
        </p:txBody>
      </p:sp>
    </p:spTree>
    <p:extLst>
      <p:ext uri="{BB962C8B-B14F-4D97-AF65-F5344CB8AC3E}">
        <p14:creationId xmlns:p14="http://schemas.microsoft.com/office/powerpoint/2010/main" val="36826082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Caserta Palazzo Reale La Reggia.</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95</a:t>
            </a:fld>
            <a:endParaRPr lang="es-ES"/>
          </a:p>
        </p:txBody>
      </p:sp>
    </p:spTree>
    <p:extLst>
      <p:ext uri="{BB962C8B-B14F-4D97-AF65-F5344CB8AC3E}">
        <p14:creationId xmlns:p14="http://schemas.microsoft.com/office/powerpoint/2010/main" val="37822483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Caserta Palazzo Reale La Reggia.2</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96</a:t>
            </a:fld>
            <a:endParaRPr lang="es-ES"/>
          </a:p>
        </p:txBody>
      </p:sp>
    </p:spTree>
    <p:extLst>
      <p:ext uri="{BB962C8B-B14F-4D97-AF65-F5344CB8AC3E}">
        <p14:creationId xmlns:p14="http://schemas.microsoft.com/office/powerpoint/2010/main" val="19229714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Isola</a:t>
            </a:r>
            <a:r>
              <a:rPr lang="es-ES" dirty="0"/>
              <a:t> Bella.-Como</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98</a:t>
            </a:fld>
            <a:endParaRPr lang="es-ES"/>
          </a:p>
        </p:txBody>
      </p:sp>
    </p:spTree>
    <p:extLst>
      <p:ext uri="{BB962C8B-B14F-4D97-AF65-F5344CB8AC3E}">
        <p14:creationId xmlns:p14="http://schemas.microsoft.com/office/powerpoint/2010/main" val="20785385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Isola</a:t>
            </a:r>
            <a:r>
              <a:rPr lang="es-ES" dirty="0"/>
              <a:t> Bella.-Como</a:t>
            </a:r>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99</a:t>
            </a:fld>
            <a:endParaRPr lang="es-ES"/>
          </a:p>
        </p:txBody>
      </p:sp>
    </p:spTree>
    <p:extLst>
      <p:ext uri="{BB962C8B-B14F-4D97-AF65-F5344CB8AC3E}">
        <p14:creationId xmlns:p14="http://schemas.microsoft.com/office/powerpoint/2010/main" val="22137382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Isola</a:t>
            </a:r>
            <a:r>
              <a:rPr lang="es-ES" dirty="0"/>
              <a:t> Bella.-Como</a:t>
            </a:r>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100</a:t>
            </a:fld>
            <a:endParaRPr lang="es-ES"/>
          </a:p>
        </p:txBody>
      </p:sp>
    </p:spTree>
    <p:extLst>
      <p:ext uri="{BB962C8B-B14F-4D97-AF65-F5344CB8AC3E}">
        <p14:creationId xmlns:p14="http://schemas.microsoft.com/office/powerpoint/2010/main" val="18084028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Isola</a:t>
            </a:r>
            <a:r>
              <a:rPr lang="es-ES" dirty="0"/>
              <a:t> Bella.-Como</a:t>
            </a:r>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101</a:t>
            </a:fld>
            <a:endParaRPr lang="es-ES"/>
          </a:p>
        </p:txBody>
      </p:sp>
    </p:spTree>
    <p:extLst>
      <p:ext uri="{BB962C8B-B14F-4D97-AF65-F5344CB8AC3E}">
        <p14:creationId xmlns:p14="http://schemas.microsoft.com/office/powerpoint/2010/main" val="37293577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Isola</a:t>
            </a:r>
            <a:r>
              <a:rPr lang="es-ES" dirty="0"/>
              <a:t> Bella.-Como</a:t>
            </a:r>
          </a:p>
          <a:p>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102</a:t>
            </a:fld>
            <a:endParaRPr lang="es-ES"/>
          </a:p>
        </p:txBody>
      </p:sp>
    </p:spTree>
    <p:extLst>
      <p:ext uri="{BB962C8B-B14F-4D97-AF65-F5344CB8AC3E}">
        <p14:creationId xmlns:p14="http://schemas.microsoft.com/office/powerpoint/2010/main" val="2766498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Padova</a:t>
            </a:r>
            <a:r>
              <a:rPr lang="es-ES" dirty="0"/>
              <a:t>.-Orto </a:t>
            </a:r>
            <a:r>
              <a:rPr lang="es-ES" dirty="0" err="1"/>
              <a:t>Botanico</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106</a:t>
            </a:fld>
            <a:endParaRPr lang="es-ES"/>
          </a:p>
        </p:txBody>
      </p:sp>
    </p:spTree>
    <p:extLst>
      <p:ext uri="{BB962C8B-B14F-4D97-AF65-F5344CB8AC3E}">
        <p14:creationId xmlns:p14="http://schemas.microsoft.com/office/powerpoint/2010/main" val="5240311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a:t>
            </a:r>
            <a:r>
              <a:rPr lang="es-ES" dirty="0" err="1"/>
              <a:t>Botanico</a:t>
            </a:r>
            <a:r>
              <a:rPr lang="es-ES" dirty="0"/>
              <a:t> de Padua</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107</a:t>
            </a:fld>
            <a:endParaRPr lang="es-ES"/>
          </a:p>
        </p:txBody>
      </p:sp>
    </p:spTree>
    <p:extLst>
      <p:ext uri="{BB962C8B-B14F-4D97-AF65-F5344CB8AC3E}">
        <p14:creationId xmlns:p14="http://schemas.microsoft.com/office/powerpoint/2010/main" val="37272841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a:t>
            </a:r>
            <a:r>
              <a:rPr lang="es-ES" dirty="0" err="1"/>
              <a:t>Botanico</a:t>
            </a:r>
            <a:r>
              <a:rPr lang="es-ES" dirty="0"/>
              <a:t> de Pisa</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108</a:t>
            </a:fld>
            <a:endParaRPr lang="es-ES"/>
          </a:p>
        </p:txBody>
      </p:sp>
    </p:spTree>
    <p:extLst>
      <p:ext uri="{BB962C8B-B14F-4D97-AF65-F5344CB8AC3E}">
        <p14:creationId xmlns:p14="http://schemas.microsoft.com/office/powerpoint/2010/main" val="10621051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a:t>
            </a:r>
            <a:r>
              <a:rPr lang="es-ES" dirty="0" err="1"/>
              <a:t>medievale</a:t>
            </a:r>
            <a:r>
              <a:rPr lang="es-ES" dirty="0"/>
              <a:t>.-Perugia</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109</a:t>
            </a:fld>
            <a:endParaRPr lang="es-ES"/>
          </a:p>
        </p:txBody>
      </p:sp>
    </p:spTree>
    <p:extLst>
      <p:ext uri="{BB962C8B-B14F-4D97-AF65-F5344CB8AC3E}">
        <p14:creationId xmlns:p14="http://schemas.microsoft.com/office/powerpoint/2010/main" val="17424760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a:t>
            </a:r>
            <a:r>
              <a:rPr lang="es-ES" baseline="0" dirty="0"/>
              <a:t> de </a:t>
            </a:r>
            <a:r>
              <a:rPr lang="es-ES" dirty="0" err="1"/>
              <a:t>Boboli</a:t>
            </a:r>
            <a:r>
              <a:rPr lang="es-ES" dirty="0"/>
              <a:t>.-</a:t>
            </a:r>
            <a:r>
              <a:rPr lang="es-ES" dirty="0" err="1"/>
              <a:t>Entrance</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112</a:t>
            </a:fld>
            <a:endParaRPr lang="es-ES"/>
          </a:p>
        </p:txBody>
      </p:sp>
    </p:spTree>
    <p:extLst>
      <p:ext uri="{BB962C8B-B14F-4D97-AF65-F5344CB8AC3E}">
        <p14:creationId xmlns:p14="http://schemas.microsoft.com/office/powerpoint/2010/main" val="17114281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Giardino</a:t>
            </a:r>
            <a:r>
              <a:rPr lang="es-ES" baseline="0" dirty="0"/>
              <a:t> </a:t>
            </a:r>
            <a:r>
              <a:rPr lang="es-ES" dirty="0" err="1"/>
              <a:t>bardini</a:t>
            </a:r>
            <a:r>
              <a:rPr lang="es-ES" dirty="0"/>
              <a:t>,</a:t>
            </a:r>
            <a:r>
              <a:rPr lang="es-ES" baseline="0" dirty="0"/>
              <a:t> </a:t>
            </a:r>
            <a:r>
              <a:rPr lang="es-ES" dirty="0" err="1"/>
              <a:t>canale</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113</a:t>
            </a:fld>
            <a:endParaRPr lang="es-ES"/>
          </a:p>
        </p:txBody>
      </p:sp>
    </p:spTree>
    <p:extLst>
      <p:ext uri="{BB962C8B-B14F-4D97-AF65-F5344CB8AC3E}">
        <p14:creationId xmlns:p14="http://schemas.microsoft.com/office/powerpoint/2010/main" val="16193296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Giardino</a:t>
            </a:r>
            <a:r>
              <a:rPr lang="es-ES" baseline="0" dirty="0"/>
              <a:t> </a:t>
            </a:r>
            <a:r>
              <a:rPr lang="es-ES" baseline="0" dirty="0" err="1"/>
              <a:t>B</a:t>
            </a:r>
            <a:r>
              <a:rPr lang="es-ES" dirty="0" err="1"/>
              <a:t>ardini</a:t>
            </a:r>
            <a:r>
              <a:rPr lang="es-ES" dirty="0"/>
              <a:t>,</a:t>
            </a:r>
            <a:r>
              <a:rPr lang="es-ES" baseline="0" dirty="0"/>
              <a:t> </a:t>
            </a:r>
            <a:r>
              <a:rPr lang="es-ES" dirty="0" err="1"/>
              <a:t>terrazzamento</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114</a:t>
            </a:fld>
            <a:endParaRPr lang="es-ES"/>
          </a:p>
        </p:txBody>
      </p:sp>
    </p:spTree>
    <p:extLst>
      <p:ext uri="{BB962C8B-B14F-4D97-AF65-F5344CB8AC3E}">
        <p14:creationId xmlns:p14="http://schemas.microsoft.com/office/powerpoint/2010/main" val="3437705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Fontana_di_Diana_</a:t>
            </a:r>
            <a:r>
              <a:rPr lang="es-ES" dirty="0" err="1"/>
              <a:t>Efesina-Tivoli</a:t>
            </a:r>
            <a:r>
              <a:rPr lang="es-ES" dirty="0"/>
              <a:t>,_</a:t>
            </a:r>
            <a:r>
              <a:rPr lang="es-ES" dirty="0" err="1"/>
              <a:t>Villa_d'Este</a:t>
            </a:r>
            <a:r>
              <a:rPr lang="es-ES" dirty="0"/>
              <a:t> y </a:t>
            </a:r>
            <a:r>
              <a:rPr lang="es-ES" dirty="0" err="1"/>
              <a:t>Giardino</a:t>
            </a:r>
            <a:r>
              <a:rPr lang="es-ES" baseline="0" dirty="0"/>
              <a:t> </a:t>
            </a:r>
            <a:r>
              <a:rPr lang="es-ES" baseline="0" dirty="0" err="1"/>
              <a:t>B</a:t>
            </a:r>
            <a:r>
              <a:rPr lang="es-ES" dirty="0" err="1"/>
              <a:t>ardini</a:t>
            </a:r>
            <a:r>
              <a:rPr lang="es-ES" dirty="0"/>
              <a:t>,_</a:t>
            </a:r>
            <a:r>
              <a:rPr lang="es-ES" dirty="0" err="1"/>
              <a:t>terrazzamento</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115</a:t>
            </a:fld>
            <a:endParaRPr lang="es-ES"/>
          </a:p>
        </p:txBody>
      </p:sp>
    </p:spTree>
    <p:extLst>
      <p:ext uri="{BB962C8B-B14F-4D97-AF65-F5344CB8AC3E}">
        <p14:creationId xmlns:p14="http://schemas.microsoft.com/office/powerpoint/2010/main" val="9473555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Villa_Aldobrandini</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116</a:t>
            </a:fld>
            <a:endParaRPr lang="es-ES"/>
          </a:p>
        </p:txBody>
      </p:sp>
    </p:spTree>
    <p:extLst>
      <p:ext uri="{BB962C8B-B14F-4D97-AF65-F5344CB8AC3E}">
        <p14:creationId xmlns:p14="http://schemas.microsoft.com/office/powerpoint/2010/main" val="40571367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 </a:t>
            </a:r>
            <a:r>
              <a:rPr lang="es-ES" dirty="0" err="1"/>
              <a:t>Petraia</a:t>
            </a:r>
            <a:endParaRPr lang="es-ES" dirty="0"/>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117</a:t>
            </a:fld>
            <a:endParaRPr lang="es-ES"/>
          </a:p>
        </p:txBody>
      </p:sp>
    </p:spTree>
    <p:extLst>
      <p:ext uri="{BB962C8B-B14F-4D97-AF65-F5344CB8AC3E}">
        <p14:creationId xmlns:p14="http://schemas.microsoft.com/office/powerpoint/2010/main" val="34259592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Villa_Medici</a:t>
            </a:r>
            <a:r>
              <a:rPr lang="es-ES" baseline="0" dirty="0"/>
              <a:t> </a:t>
            </a:r>
            <a:r>
              <a:rPr lang="es-ES" dirty="0"/>
              <a:t>a</a:t>
            </a:r>
            <a:r>
              <a:rPr lang="es-ES" baseline="0" dirty="0"/>
              <a:t> </a:t>
            </a:r>
            <a:r>
              <a:rPr lang="es-ES" dirty="0" err="1"/>
              <a:t>Fiesole</a:t>
            </a:r>
            <a:r>
              <a:rPr lang="es-ES" dirty="0"/>
              <a:t>_</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118</a:t>
            </a:fld>
            <a:endParaRPr lang="es-ES"/>
          </a:p>
        </p:txBody>
      </p:sp>
    </p:spTree>
    <p:extLst>
      <p:ext uri="{BB962C8B-B14F-4D97-AF65-F5344CB8AC3E}">
        <p14:creationId xmlns:p14="http://schemas.microsoft.com/office/powerpoint/2010/main" val="17394894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Wotton_</a:t>
            </a:r>
            <a:r>
              <a:rPr lang="es-ES" dirty="0" err="1"/>
              <a:t>House</a:t>
            </a:r>
            <a:r>
              <a:rPr lang="es-ES" dirty="0"/>
              <a:t>_-</a:t>
            </a:r>
            <a:r>
              <a:rPr lang="es-ES" dirty="0" err="1"/>
              <a:t>Jardin</a:t>
            </a:r>
            <a:r>
              <a:rPr lang="es-ES"/>
              <a:t> italiano</a:t>
            </a:r>
          </a:p>
        </p:txBody>
      </p:sp>
      <p:sp>
        <p:nvSpPr>
          <p:cNvPr id="4" name="3 Marcador de número de diapositiva"/>
          <p:cNvSpPr>
            <a:spLocks noGrp="1"/>
          </p:cNvSpPr>
          <p:nvPr>
            <p:ph type="sldNum" sz="quarter" idx="10"/>
          </p:nvPr>
        </p:nvSpPr>
        <p:spPr/>
        <p:txBody>
          <a:bodyPr/>
          <a:lstStyle/>
          <a:p>
            <a:fld id="{AC0769CC-D476-4F76-88D1-328116C3B8DA}" type="slidenum">
              <a:rPr lang="es-ES" smtClean="0"/>
              <a:t>119</a:t>
            </a:fld>
            <a:endParaRPr lang="es-ES"/>
          </a:p>
        </p:txBody>
      </p:sp>
    </p:spTree>
    <p:extLst>
      <p:ext uri="{BB962C8B-B14F-4D97-AF65-F5344CB8AC3E}">
        <p14:creationId xmlns:p14="http://schemas.microsoft.com/office/powerpoint/2010/main" val="34742257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C2F1B300-5620-46F4-BD7B-48F703EF63AB}" type="datetimeFigureOut">
              <a:rPr lang="es-ES" smtClean="0"/>
              <a:t>26/03/2018</a:t>
            </a:fld>
            <a:endParaRPr lang="es-ES"/>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s-ES"/>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A2E4E9B5-561A-456D-8EFC-D1F0CEFCA9B1}" type="slidenum">
              <a:rPr lang="es-ES" smtClean="0"/>
              <a:t>‹Nº›</a:t>
            </a:fld>
            <a:endParaRPr lang="es-ES"/>
          </a:p>
        </p:txBody>
      </p:sp>
    </p:spTree>
    <p:extLst>
      <p:ext uri="{BB962C8B-B14F-4D97-AF65-F5344CB8AC3E}">
        <p14:creationId xmlns:p14="http://schemas.microsoft.com/office/powerpoint/2010/main" val="293339295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2F1B300-5620-46F4-BD7B-48F703EF63AB}" type="datetimeFigureOut">
              <a:rPr lang="es-ES" smtClean="0"/>
              <a:t>26/03/2018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A2E4E9B5-561A-456D-8EFC-D1F0CEFCA9B1}" type="slidenum">
              <a:rPr lang="es-ES" smtClean="0"/>
              <a:t>‹Nº›</a:t>
            </a:fld>
            <a:endParaRPr lang="es-ES"/>
          </a:p>
        </p:txBody>
      </p:sp>
    </p:spTree>
    <p:extLst>
      <p:ext uri="{BB962C8B-B14F-4D97-AF65-F5344CB8AC3E}">
        <p14:creationId xmlns:p14="http://schemas.microsoft.com/office/powerpoint/2010/main" val="4056792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C2F1B300-5620-46F4-BD7B-48F703EF63AB}" type="datetimeFigureOut">
              <a:rPr lang="es-ES" smtClean="0"/>
              <a:t>26/03/2018</a:t>
            </a:fld>
            <a:endParaRPr lang="es-ES"/>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s-ES"/>
          </a:p>
        </p:txBody>
      </p:sp>
      <p:sp>
        <p:nvSpPr>
          <p:cNvPr id="6" name="Slide Number Placeholder 5"/>
          <p:cNvSpPr>
            <a:spLocks noGrp="1"/>
          </p:cNvSpPr>
          <p:nvPr>
            <p:ph type="sldNum" sz="quarter" idx="12"/>
          </p:nvPr>
        </p:nvSpPr>
        <p:spPr>
          <a:xfrm>
            <a:off x="6453378" y="5211060"/>
            <a:ext cx="1584198" cy="228600"/>
          </a:xfrm>
        </p:spPr>
        <p:txBody>
          <a:bodyPr/>
          <a:lstStyle/>
          <a:p>
            <a:fld id="{A2E4E9B5-561A-456D-8EFC-D1F0CEFCA9B1}" type="slidenum">
              <a:rPr lang="es-ES" smtClean="0"/>
              <a:t>‹Nº›</a:t>
            </a:fld>
            <a:endParaRPr lang="es-ES"/>
          </a:p>
        </p:txBody>
      </p:sp>
    </p:spTree>
    <p:extLst>
      <p:ext uri="{BB962C8B-B14F-4D97-AF65-F5344CB8AC3E}">
        <p14:creationId xmlns:p14="http://schemas.microsoft.com/office/powerpoint/2010/main" val="225726367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2F1B300-5620-46F4-BD7B-48F703EF63AB}" type="datetimeFigureOut">
              <a:rPr lang="es-ES" smtClean="0"/>
              <a:t>26/03/2018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2E4E9B5-561A-456D-8EFC-D1F0CEFCA9B1}" type="slidenum">
              <a:rPr lang="es-ES" smtClean="0"/>
              <a:t>‹Nº›</a:t>
            </a:fld>
            <a:endParaRPr lang="es-ES"/>
          </a:p>
        </p:txBody>
      </p:sp>
    </p:spTree>
    <p:extLst>
      <p:ext uri="{BB962C8B-B14F-4D97-AF65-F5344CB8AC3E}">
        <p14:creationId xmlns:p14="http://schemas.microsoft.com/office/powerpoint/2010/main" val="2810275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2F1B300-5620-46F4-BD7B-48F703EF63AB}" type="datetimeFigureOut">
              <a:rPr lang="es-ES" smtClean="0"/>
              <a:t>26/03/2018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A2E4E9B5-561A-456D-8EFC-D1F0CEFCA9B1}" type="slidenum">
              <a:rPr lang="es-ES" smtClean="0"/>
              <a:t>‹Nº›</a:t>
            </a:fld>
            <a:endParaRPr lang="es-ES"/>
          </a:p>
        </p:txBody>
      </p:sp>
    </p:spTree>
    <p:extLst>
      <p:ext uri="{BB962C8B-B14F-4D97-AF65-F5344CB8AC3E}">
        <p14:creationId xmlns:p14="http://schemas.microsoft.com/office/powerpoint/2010/main" val="3996679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2F1B300-5620-46F4-BD7B-48F703EF63AB}" type="datetimeFigureOut">
              <a:rPr lang="es-ES" smtClean="0"/>
              <a:t>26/03/2018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A2E4E9B5-561A-456D-8EFC-D1F0CEFCA9B1}" type="slidenum">
              <a:rPr lang="es-ES" smtClean="0"/>
              <a:t>‹Nº›</a:t>
            </a:fld>
            <a:endParaRPr lang="es-ES"/>
          </a:p>
        </p:txBody>
      </p:sp>
    </p:spTree>
    <p:extLst>
      <p:ext uri="{BB962C8B-B14F-4D97-AF65-F5344CB8AC3E}">
        <p14:creationId xmlns:p14="http://schemas.microsoft.com/office/powerpoint/2010/main" val="571855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F1B300-5620-46F4-BD7B-48F703EF63AB}" type="datetimeFigureOut">
              <a:rPr lang="es-ES" smtClean="0"/>
              <a:t>26/03/2018</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A2E4E9B5-561A-456D-8EFC-D1F0CEFCA9B1}" type="slidenum">
              <a:rPr lang="es-ES" smtClean="0"/>
              <a:t>‹Nº›</a:t>
            </a:fld>
            <a:endParaRPr lang="es-ES"/>
          </a:p>
        </p:txBody>
      </p:sp>
    </p:spTree>
    <p:extLst>
      <p:ext uri="{BB962C8B-B14F-4D97-AF65-F5344CB8AC3E}">
        <p14:creationId xmlns:p14="http://schemas.microsoft.com/office/powerpoint/2010/main" val="323560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8" name="Date Placeholder 7"/>
          <p:cNvSpPr>
            <a:spLocks noGrp="1"/>
          </p:cNvSpPr>
          <p:nvPr>
            <p:ph type="dt" sz="half" idx="10"/>
          </p:nvPr>
        </p:nvSpPr>
        <p:spPr/>
        <p:txBody>
          <a:bodyPr/>
          <a:lstStyle/>
          <a:p>
            <a:fld id="{C2F1B300-5620-46F4-BD7B-48F703EF63AB}" type="datetimeFigureOut">
              <a:rPr lang="es-ES" smtClean="0"/>
              <a:t>26/03/2018</a:t>
            </a:fld>
            <a:endParaRPr lang="es-ES"/>
          </a:p>
        </p:txBody>
      </p:sp>
      <p:sp>
        <p:nvSpPr>
          <p:cNvPr id="9" name="Footer Placeholder 8"/>
          <p:cNvSpPr>
            <a:spLocks noGrp="1"/>
          </p:cNvSpPr>
          <p:nvPr>
            <p:ph type="ftr" sz="quarter" idx="11"/>
          </p:nvPr>
        </p:nvSpPr>
        <p:spPr/>
        <p:txBody>
          <a:bodyPr/>
          <a:lstStyle>
            <a:lvl1pPr algn="r">
              <a:defRPr/>
            </a:lvl1pPr>
          </a:lstStyle>
          <a:p>
            <a:endParaRPr lang="es-ES"/>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A2E4E9B5-561A-456D-8EFC-D1F0CEFCA9B1}" type="slidenum">
              <a:rPr lang="es-ES" smtClean="0"/>
              <a:t>‹Nº›</a:t>
            </a:fld>
            <a:endParaRPr lang="es-ES"/>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85565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C2F1B300-5620-46F4-BD7B-48F703EF63AB}" type="datetimeFigureOut">
              <a:rPr lang="es-ES" smtClean="0"/>
              <a:t>26/03/2018</a:t>
            </a:fld>
            <a:endParaRPr lang="es-ES"/>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s-ES"/>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A2E4E9B5-561A-456D-8EFC-D1F0CEFCA9B1}" type="slidenum">
              <a:rPr lang="es-ES" smtClean="0"/>
              <a:t>‹Nº›</a:t>
            </a:fld>
            <a:endParaRPr lang="es-ES"/>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0141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2F1B300-5620-46F4-BD7B-48F703EF63AB}" type="datetimeFigureOut">
              <a:rPr lang="es-ES" smtClean="0"/>
              <a:t>26/03/2018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2E4E9B5-561A-456D-8EFC-D1F0CEFCA9B1}" type="slidenum">
              <a:rPr lang="es-ES" smtClean="0"/>
              <a:t>‹Nº›</a:t>
            </a:fld>
            <a:endParaRPr lang="es-ES"/>
          </a:p>
        </p:txBody>
      </p:sp>
    </p:spTree>
    <p:extLst>
      <p:ext uri="{BB962C8B-B14F-4D97-AF65-F5344CB8AC3E}">
        <p14:creationId xmlns:p14="http://schemas.microsoft.com/office/powerpoint/2010/main" val="4069795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2F1B300-5620-46F4-BD7B-48F703EF63AB}" type="datetimeFigureOut">
              <a:rPr lang="es-ES" smtClean="0"/>
              <a:t>26/03/2018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2E4E9B5-561A-456D-8EFC-D1F0CEFCA9B1}" type="slidenum">
              <a:rPr lang="es-ES" smtClean="0"/>
              <a:t>‹Nº›</a:t>
            </a:fld>
            <a:endParaRPr lang="es-ES"/>
          </a:p>
        </p:txBody>
      </p:sp>
    </p:spTree>
    <p:extLst>
      <p:ext uri="{BB962C8B-B14F-4D97-AF65-F5344CB8AC3E}">
        <p14:creationId xmlns:p14="http://schemas.microsoft.com/office/powerpoint/2010/main" val="3766616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C2F1B300-5620-46F4-BD7B-48F703EF63AB}" type="datetimeFigureOut">
              <a:rPr lang="es-ES" smtClean="0"/>
              <a:t>26/03/2018</a:t>
            </a:fld>
            <a:endParaRPr lang="es-ES"/>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s-ES"/>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A2E4E9B5-561A-456D-8EFC-D1F0CEFCA9B1}" type="slidenum">
              <a:rPr lang="es-ES" smtClean="0"/>
              <a:t>‹Nº›</a:t>
            </a:fld>
            <a:endParaRPr lang="es-ES"/>
          </a:p>
        </p:txBody>
      </p:sp>
    </p:spTree>
    <p:extLst>
      <p:ext uri="{BB962C8B-B14F-4D97-AF65-F5344CB8AC3E}">
        <p14:creationId xmlns:p14="http://schemas.microsoft.com/office/powerpoint/2010/main" val="33266534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5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5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5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5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6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6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6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6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6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7.JPG"/><Relationship Id="rId4" Type="http://schemas.openxmlformats.org/officeDocument/2006/relationships/image" Target="../media/image26.JPG"/></Relationships>
</file>

<file path=ppt/slides/_rels/slide6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7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7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7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7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7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7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7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8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8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8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8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8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1.jpg"/></Relationships>
</file>

<file path=ppt/slides/_rels/slide8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8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8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9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9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9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9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9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9.jpg"/></Relationships>
</file>

<file path=ppt/slides/_rels/slide9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9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10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10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10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4.JPG"/></Relationships>
</file>

<file path=ppt/slides/_rels/slide10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10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10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10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1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jpeg"/></Relationships>
</file>

<file path=ppt/slides/_rels/slide1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2.jpg"/></Relationships>
</file>

<file path=ppt/slides/_rels/slide1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3.jpg"/></Relationships>
</file>

<file path=ppt/slides/_rels/slide1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1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66.jpg"/><Relationship Id="rId4" Type="http://schemas.openxmlformats.org/officeDocument/2006/relationships/image" Target="../media/image65.jpg"/></Relationships>
</file>

<file path=ppt/slides/_rels/slide1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1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1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8.jpg"/></Relationships>
</file>

<file path=ppt/slides/_rels/slide1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9.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sz="4400" dirty="0"/>
              <a:t>JARDIN ESTILO ITALIANO</a:t>
            </a:r>
          </a:p>
        </p:txBody>
      </p:sp>
      <p:sp>
        <p:nvSpPr>
          <p:cNvPr id="3" name="2 Subtítulo"/>
          <p:cNvSpPr>
            <a:spLocks noGrp="1"/>
          </p:cNvSpPr>
          <p:nvPr>
            <p:ph type="subTitle" idx="1"/>
          </p:nvPr>
        </p:nvSpPr>
        <p:spPr>
          <a:xfrm>
            <a:off x="2286000" y="4581128"/>
            <a:ext cx="5814392" cy="1793794"/>
          </a:xfrm>
        </p:spPr>
        <p:txBody>
          <a:bodyPr/>
          <a:lstStyle/>
          <a:p>
            <a:r>
              <a:rPr lang="es-ES" dirty="0"/>
              <a:t>Selección de textos y </a:t>
            </a:r>
            <a:r>
              <a:rPr lang="es-ES" dirty="0" err="1"/>
              <a:t>fotografias</a:t>
            </a:r>
            <a:r>
              <a:rPr lang="es-ES" dirty="0"/>
              <a:t> por</a:t>
            </a:r>
          </a:p>
          <a:p>
            <a:r>
              <a:rPr lang="es-ES" dirty="0"/>
              <a:t>JOSE ELIAS BONELLS</a:t>
            </a:r>
          </a:p>
          <a:p>
            <a:endParaRPr lang="es-ES" dirty="0"/>
          </a:p>
        </p:txBody>
      </p:sp>
    </p:spTree>
    <p:extLst>
      <p:ext uri="{BB962C8B-B14F-4D97-AF65-F5344CB8AC3E}">
        <p14:creationId xmlns:p14="http://schemas.microsoft.com/office/powerpoint/2010/main" val="2250263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Jardin</a:t>
            </a:r>
            <a:r>
              <a:rPr lang="es-ES" dirty="0"/>
              <a:t> a la italiana</a:t>
            </a:r>
          </a:p>
        </p:txBody>
      </p:sp>
      <p:sp>
        <p:nvSpPr>
          <p:cNvPr id="3" name="2 Marcador de contenido"/>
          <p:cNvSpPr>
            <a:spLocks noGrp="1"/>
          </p:cNvSpPr>
          <p:nvPr>
            <p:ph idx="1"/>
          </p:nvPr>
        </p:nvSpPr>
        <p:spPr/>
        <p:txBody>
          <a:bodyPr/>
          <a:lstStyle/>
          <a:p>
            <a:r>
              <a:rPr lang="es-ES" dirty="0"/>
              <a:t>El Giardino </a:t>
            </a:r>
            <a:r>
              <a:rPr lang="es-ES" dirty="0" err="1"/>
              <a:t>all'italiana</a:t>
            </a:r>
            <a:r>
              <a:rPr lang="es-ES" dirty="0"/>
              <a:t>  o jardín a la italiana, es un estilo de jardín de Italia, basado en la simetría, geometría perfecta y el principio de imponer orden sobre la naturaleza. </a:t>
            </a:r>
          </a:p>
          <a:p>
            <a:r>
              <a:rPr lang="es-ES" dirty="0"/>
              <a:t>Fue influenciado por los romanos  y la jardinería del Renacimiento italiano , y ha sido copiado por otros  en toda Europa durante los siglos.</a:t>
            </a:r>
          </a:p>
          <a:p>
            <a:r>
              <a:rPr lang="es-ES" dirty="0"/>
              <a:t> También ha influido profundamente en la historia de la jardinería , especialmente la de los jardines franceses e </a:t>
            </a:r>
            <a:r>
              <a:rPr lang="es-ES" dirty="0" err="1"/>
              <a:t>ingléses</a:t>
            </a:r>
            <a:r>
              <a:rPr lang="es-ES" dirty="0"/>
              <a:t>.</a:t>
            </a:r>
          </a:p>
        </p:txBody>
      </p:sp>
    </p:spTree>
    <p:extLst>
      <p:ext uri="{BB962C8B-B14F-4D97-AF65-F5344CB8AC3E}">
        <p14:creationId xmlns:p14="http://schemas.microsoft.com/office/powerpoint/2010/main" val="358407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Historia e influencias </a:t>
            </a:r>
          </a:p>
        </p:txBody>
      </p:sp>
      <p:sp>
        <p:nvSpPr>
          <p:cNvPr id="3" name="2 Marcador de contenido"/>
          <p:cNvSpPr>
            <a:spLocks noGrp="1"/>
          </p:cNvSpPr>
          <p:nvPr>
            <p:ph idx="1"/>
          </p:nvPr>
        </p:nvSpPr>
        <p:spPr/>
        <p:txBody>
          <a:bodyPr/>
          <a:lstStyle/>
          <a:p>
            <a:r>
              <a:rPr lang="es-ES" dirty="0"/>
              <a:t>El jardín italiano ha evolucionado mucho a lo largo de los siglos, y su forma como nosotros la conocemos hoy se ha visto influida por la jardinería romana y también jardinería Renacimiento italiano . Hoy el jardín a la italiana en todo el mundo ha sido influyente y ha sido imitada en un gran número de países, sobre todo el jardín a la francesa en Francia, cuyos principios se basan fundamentalmente en las del </a:t>
            </a:r>
            <a:r>
              <a:rPr lang="es-ES" dirty="0" err="1"/>
              <a:t>jardin</a:t>
            </a:r>
            <a:r>
              <a:rPr lang="es-ES" dirty="0"/>
              <a:t> italiano, sino también por el jardín inglés , que fue influenciado a la vez por las fuentes, cascadas y emocionantes juegos de agua que eran elementos clave del jardín renacentista italiano . </a:t>
            </a:r>
          </a:p>
        </p:txBody>
      </p:sp>
    </p:spTree>
    <p:extLst>
      <p:ext uri="{BB962C8B-B14F-4D97-AF65-F5344CB8AC3E}">
        <p14:creationId xmlns:p14="http://schemas.microsoft.com/office/powerpoint/2010/main" val="2814824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Influencia romana </a:t>
            </a:r>
          </a:p>
        </p:txBody>
      </p:sp>
      <p:sp>
        <p:nvSpPr>
          <p:cNvPr id="3" name="2 Marcador de contenido"/>
          <p:cNvSpPr>
            <a:spLocks noGrp="1"/>
          </p:cNvSpPr>
          <p:nvPr>
            <p:ph idx="1"/>
          </p:nvPr>
        </p:nvSpPr>
        <p:spPr>
          <a:xfrm>
            <a:off x="457200" y="2014194"/>
            <a:ext cx="7643192" cy="4459758"/>
          </a:xfrm>
        </p:spPr>
        <p:txBody>
          <a:bodyPr>
            <a:normAutofit/>
          </a:bodyPr>
          <a:lstStyle/>
          <a:p>
            <a:r>
              <a:rPr lang="es-ES" dirty="0"/>
              <a:t>Jardines romanos  se inspiraron en gran medida por los jardines griegos y eran por lo general en los peristilos. </a:t>
            </a:r>
          </a:p>
          <a:p>
            <a:r>
              <a:rPr lang="es-ES" dirty="0"/>
              <a:t>Los jardines romanos eran interiores . </a:t>
            </a:r>
          </a:p>
          <a:p>
            <a:r>
              <a:rPr lang="es-ES" dirty="0"/>
              <a:t>La Horticultura ornamental se convirtió en altamente desarrollada durante  la civilización romana. </a:t>
            </a:r>
          </a:p>
          <a:p>
            <a:r>
              <a:rPr lang="es-ES" dirty="0"/>
              <a:t>Los administradores del Imperio Romano (c.100 BC - AD 500) activamente intercambiaron información sobre la agricultura, la horticultura, la ganadería, la hidráulica y la botánica.</a:t>
            </a:r>
          </a:p>
          <a:p>
            <a:r>
              <a:rPr lang="es-ES" dirty="0"/>
              <a:t> Semillas y plantas fueron ampliamente compartidas </a:t>
            </a:r>
          </a:p>
        </p:txBody>
      </p:sp>
    </p:spTree>
    <p:extLst>
      <p:ext uri="{BB962C8B-B14F-4D97-AF65-F5344CB8AC3E}">
        <p14:creationId xmlns:p14="http://schemas.microsoft.com/office/powerpoint/2010/main" val="1554709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7643192" cy="5709248"/>
          </a:xfrm>
        </p:spPr>
        <p:txBody>
          <a:bodyPr>
            <a:normAutofit/>
          </a:bodyPr>
          <a:lstStyle/>
          <a:p>
            <a:r>
              <a:rPr lang="es-ES" dirty="0"/>
              <a:t>Los jardines de Lúculo (</a:t>
            </a:r>
            <a:r>
              <a:rPr lang="es-ES" dirty="0" err="1"/>
              <a:t>Horti</a:t>
            </a:r>
            <a:r>
              <a:rPr lang="es-ES" dirty="0"/>
              <a:t> </a:t>
            </a:r>
            <a:r>
              <a:rPr lang="es-ES" dirty="0" err="1"/>
              <a:t>Lucullani</a:t>
            </a:r>
            <a:r>
              <a:rPr lang="es-ES" dirty="0"/>
              <a:t>) en el monte </a:t>
            </a:r>
            <a:r>
              <a:rPr lang="es-ES" dirty="0" err="1"/>
              <a:t>Pincio</a:t>
            </a:r>
            <a:r>
              <a:rPr lang="es-ES" dirty="0"/>
              <a:t> en el borde de Roma introdujeron el jardín persa a Europa, alrededor del 60 </a:t>
            </a:r>
            <a:r>
              <a:rPr lang="es-ES" dirty="0" err="1"/>
              <a:t>aC</a:t>
            </a:r>
            <a:r>
              <a:rPr lang="es-ES" dirty="0"/>
              <a:t>.</a:t>
            </a:r>
          </a:p>
          <a:p>
            <a:r>
              <a:rPr lang="es-ES" dirty="0"/>
              <a:t> El jardín era un lugar de paz y tranquilidad, un refugio de la vida urbana-y un lugar lleno de significado religioso y simbólico. </a:t>
            </a:r>
          </a:p>
          <a:p>
            <a:r>
              <a:rPr lang="es-ES" dirty="0"/>
              <a:t>En la cultura romana se desarrolló y se convirtió cada vez más influenciado por las civilizaciones extranjeras a través del comercio, el uso de jardines y huertos finalmente prosperó en la antigua Roma. </a:t>
            </a:r>
          </a:p>
          <a:p>
            <a:r>
              <a:rPr lang="es-ES" dirty="0"/>
              <a:t>Los estilos principales de la </a:t>
            </a:r>
            <a:r>
              <a:rPr lang="es-ES" dirty="0" err="1"/>
              <a:t>jardineria</a:t>
            </a:r>
            <a:r>
              <a:rPr lang="es-ES" dirty="0"/>
              <a:t> italiana salieron del redescubrimiento por los estudiosos renacentistas de los modelos clásicos romanos. </a:t>
            </a:r>
          </a:p>
        </p:txBody>
      </p:sp>
    </p:spTree>
    <p:extLst>
      <p:ext uri="{BB962C8B-B14F-4D97-AF65-F5344CB8AC3E}">
        <p14:creationId xmlns:p14="http://schemas.microsoft.com/office/powerpoint/2010/main" val="3687565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medievales italianos </a:t>
            </a:r>
          </a:p>
        </p:txBody>
      </p:sp>
      <p:sp>
        <p:nvSpPr>
          <p:cNvPr id="3" name="2 Marcador de contenido"/>
          <p:cNvSpPr>
            <a:spLocks noGrp="1"/>
          </p:cNvSpPr>
          <p:nvPr>
            <p:ph idx="1"/>
          </p:nvPr>
        </p:nvSpPr>
        <p:spPr>
          <a:xfrm>
            <a:off x="323528" y="2014194"/>
            <a:ext cx="7848872" cy="4459758"/>
          </a:xfrm>
        </p:spPr>
        <p:txBody>
          <a:bodyPr>
            <a:normAutofit/>
          </a:bodyPr>
          <a:lstStyle/>
          <a:p>
            <a:r>
              <a:rPr lang="es-ES" dirty="0"/>
              <a:t>Jardines italianos medievales fueron encerrados por paredes, y se dedicaron al cultivo de hortalizas, frutas y hierbas medicinales, o, en el caso de los jardines del monasterio, para la meditación silenciosa y la oración. </a:t>
            </a:r>
          </a:p>
          <a:p>
            <a:r>
              <a:rPr lang="es-ES" dirty="0"/>
              <a:t>En general, los tipos monásticos de jardín consistía en huertas, jardines enfermería, huertos cementerio, claustros y viñedos. </a:t>
            </a:r>
          </a:p>
          <a:p>
            <a:r>
              <a:rPr lang="es-ES" dirty="0"/>
              <a:t>Monasterios individuales también podría haber tenido un "corte verde", una parcela de hierba y de los árboles, donde los caballos podían pastar, así como un jardín cillerero o jardines privados para obedientes,  monjes que ocupaban puestos específicos dentro del monasterio.</a:t>
            </a:r>
          </a:p>
        </p:txBody>
      </p:sp>
    </p:spTree>
    <p:extLst>
      <p:ext uri="{BB962C8B-B14F-4D97-AF65-F5344CB8AC3E}">
        <p14:creationId xmlns:p14="http://schemas.microsoft.com/office/powerpoint/2010/main" val="2166013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a:t>
            </a:r>
            <a:r>
              <a:rPr lang="es-ES" dirty="0" err="1"/>
              <a:t>jardin</a:t>
            </a:r>
            <a:r>
              <a:rPr lang="es-ES" dirty="0"/>
              <a:t> italiano en el renacimiento</a:t>
            </a:r>
          </a:p>
        </p:txBody>
      </p:sp>
      <p:sp>
        <p:nvSpPr>
          <p:cNvPr id="3" name="2 Marcador de contenido"/>
          <p:cNvSpPr>
            <a:spLocks noGrp="1"/>
          </p:cNvSpPr>
          <p:nvPr>
            <p:ph idx="1"/>
          </p:nvPr>
        </p:nvSpPr>
        <p:spPr/>
        <p:txBody>
          <a:bodyPr>
            <a:normAutofit/>
          </a:bodyPr>
          <a:lstStyle/>
          <a:p>
            <a:r>
              <a:rPr lang="es-ES" dirty="0"/>
              <a:t>El </a:t>
            </a:r>
            <a:r>
              <a:rPr lang="es-ES" dirty="0" err="1"/>
              <a:t>jardin</a:t>
            </a:r>
            <a:r>
              <a:rPr lang="es-ES" dirty="0"/>
              <a:t> italiano  renacentista era un nuevo estilo de jardín que surgió en el siglo XV en las villas en Roma y Florencia , inspirado en los ideales clásicos de orden y belleza, y destinados por el placer de la vista del jardín y el paisaje más allá, para contemplación, y para el disfrute de las vistas, sonidos y olores del propio jardín. </a:t>
            </a:r>
          </a:p>
          <a:p>
            <a:r>
              <a:rPr lang="es-ES" dirty="0"/>
              <a:t>A finales del Renacimiento , los jardines se hicieron más grandes, más grandes y más simétricos, y se llenaron con fuentes, estatuas, grutas , los órganos de agua y otras características diseñadas para deleitar a sus dueños y divertir e impresionar a los visitantes. </a:t>
            </a:r>
          </a:p>
        </p:txBody>
      </p:sp>
    </p:spTree>
    <p:extLst>
      <p:ext uri="{BB962C8B-B14F-4D97-AF65-F5344CB8AC3E}">
        <p14:creationId xmlns:p14="http://schemas.microsoft.com/office/powerpoint/2010/main" val="446534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El estilo fue imitado en toda Europa , influyendo en el jardín del Renacimiento francés y el jardín inglés. . </a:t>
            </a:r>
          </a:p>
          <a:p>
            <a:endParaRPr lang="es-ES" dirty="0"/>
          </a:p>
        </p:txBody>
      </p:sp>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484784"/>
            <a:ext cx="8208912" cy="5057775"/>
          </a:xfrm>
          <a:prstGeom prst="rect">
            <a:avLst/>
          </a:prstGeom>
        </p:spPr>
      </p:pic>
    </p:spTree>
    <p:extLst>
      <p:ext uri="{BB962C8B-B14F-4D97-AF65-F5344CB8AC3E}">
        <p14:creationId xmlns:p14="http://schemas.microsoft.com/office/powerpoint/2010/main" val="2521564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La influencia clásica en el Renacimiento del </a:t>
            </a:r>
            <a:r>
              <a:rPr lang="es-ES" dirty="0" err="1"/>
              <a:t>jardin</a:t>
            </a:r>
            <a:r>
              <a:rPr lang="es-ES" dirty="0"/>
              <a:t> italiano  </a:t>
            </a:r>
          </a:p>
        </p:txBody>
      </p:sp>
      <p:sp>
        <p:nvSpPr>
          <p:cNvPr id="3" name="2 Marcador de contenido"/>
          <p:cNvSpPr>
            <a:spLocks noGrp="1"/>
          </p:cNvSpPr>
          <p:nvPr>
            <p:ph idx="1"/>
          </p:nvPr>
        </p:nvSpPr>
        <p:spPr/>
        <p:txBody>
          <a:bodyPr/>
          <a:lstStyle/>
          <a:p>
            <a:r>
              <a:rPr lang="es-ES" dirty="0"/>
              <a:t>Antes del Renacimiento italiano ,los jardines italianos medievales fueron encerrados por paredes, y se dedicaron al cultivo de hortalizas, frutas y hierbas medicinales, o, en el caso de los jardines del monasterio, para la meditación silenciosa y la oración. </a:t>
            </a:r>
          </a:p>
          <a:p>
            <a:r>
              <a:rPr lang="es-ES" dirty="0"/>
              <a:t>El jardín renacentista italiano rompió el muro entre el jardín, la casa y el paisaje exterior.</a:t>
            </a:r>
          </a:p>
          <a:p>
            <a:r>
              <a:rPr lang="es-ES" dirty="0"/>
              <a:t>El </a:t>
            </a:r>
            <a:r>
              <a:rPr lang="es-ES" dirty="0" err="1"/>
              <a:t>jardin</a:t>
            </a:r>
            <a:r>
              <a:rPr lang="es-ES" dirty="0"/>
              <a:t> italiano renacentista, al igual que el arte renacentista y arquitectura , surgió de la redescubrimiento por los estudiosos renacentistas de los modelos clásicos romanos.</a:t>
            </a:r>
          </a:p>
        </p:txBody>
      </p:sp>
    </p:spTree>
    <p:extLst>
      <p:ext uri="{BB962C8B-B14F-4D97-AF65-F5344CB8AC3E}">
        <p14:creationId xmlns:p14="http://schemas.microsoft.com/office/powerpoint/2010/main" val="3885975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7467600" cy="5565232"/>
          </a:xfrm>
        </p:spPr>
        <p:txBody>
          <a:bodyPr/>
          <a:lstStyle/>
          <a:p>
            <a:r>
              <a:rPr lang="es-ES" dirty="0"/>
              <a:t>Se inspiraron en las descripciones de los antiguos jardines romanos dada por Ovidio en sus Metamorfosis , por las cartas de Plinio el Joven , por Plinio el Viejo 's Historia </a:t>
            </a:r>
            <a:r>
              <a:rPr lang="es-ES" dirty="0" err="1"/>
              <a:t>Naturalis</a:t>
            </a:r>
            <a:r>
              <a:rPr lang="es-ES" dirty="0"/>
              <a:t> , y en la </a:t>
            </a:r>
            <a:r>
              <a:rPr lang="es-ES" dirty="0" err="1"/>
              <a:t>Rerum</a:t>
            </a:r>
            <a:r>
              <a:rPr lang="es-ES" dirty="0"/>
              <a:t> </a:t>
            </a:r>
            <a:r>
              <a:rPr lang="es-ES" dirty="0" err="1"/>
              <a:t>Rusticanum</a:t>
            </a:r>
            <a:r>
              <a:rPr lang="es-ES" dirty="0"/>
              <a:t> por Varrón , todo lo cual dio una descripción detallada y lírica de los jardines de las villas romanas . </a:t>
            </a:r>
          </a:p>
          <a:p>
            <a:r>
              <a:rPr lang="es-ES" dirty="0"/>
              <a:t>Plinio el Joven describió su vida en su villa en </a:t>
            </a:r>
            <a:r>
              <a:rPr lang="es-ES" dirty="0" err="1"/>
              <a:t>Laurentum</a:t>
            </a:r>
            <a:r>
              <a:rPr lang="es-ES" dirty="0"/>
              <a:t>: "... una buena vida y una más genuina, que es feliz y honorable, más gratificante que cualquier" negocio "puede ser usted debe tomar la primera oportunidad de salir del barullo. , el ajetreo inútil y ocupaciones inútiles de la ciudad y dedicarse a la literatura o al ocio ". </a:t>
            </a:r>
          </a:p>
          <a:p>
            <a:endParaRPr lang="es-ES" dirty="0"/>
          </a:p>
        </p:txBody>
      </p:sp>
    </p:spTree>
    <p:extLst>
      <p:ext uri="{BB962C8B-B14F-4D97-AF65-F5344CB8AC3E}">
        <p14:creationId xmlns:p14="http://schemas.microsoft.com/office/powerpoint/2010/main" val="1490138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556792"/>
            <a:ext cx="7467600" cy="4917160"/>
          </a:xfrm>
        </p:spPr>
        <p:txBody>
          <a:bodyPr/>
          <a:lstStyle/>
          <a:p>
            <a:r>
              <a:rPr lang="es-ES" dirty="0"/>
              <a:t>El propósito de un jardín, según Plinio, era " </a:t>
            </a:r>
            <a:r>
              <a:rPr lang="es-ES" dirty="0" err="1"/>
              <a:t>otium</a:t>
            </a:r>
            <a:r>
              <a:rPr lang="es-ES" dirty="0"/>
              <a:t> ", que podría traducirse como el aislamiento, la serenidad y la relajación, que era lo contrario de la idea de "</a:t>
            </a:r>
            <a:r>
              <a:rPr lang="es-ES" dirty="0" err="1"/>
              <a:t>negotium</a:t>
            </a:r>
            <a:r>
              <a:rPr lang="es-ES" dirty="0"/>
              <a:t>" que clasifican a menudo la vida urbana ocupada. </a:t>
            </a:r>
          </a:p>
          <a:p>
            <a:r>
              <a:rPr lang="es-ES" dirty="0"/>
              <a:t>Un jardín es un lugar para pensar, relajarse y escapar. </a:t>
            </a:r>
          </a:p>
          <a:p>
            <a:r>
              <a:rPr lang="es-ES" dirty="0"/>
              <a:t>Plinio describe caminos sombreados bordeados de setos ornamentales, parterres , fuentes, árboles y arbustos recortados con formas geométricas o fantástico,. todas las características que se convertirían en parte del futuro jardín renacentista</a:t>
            </a:r>
          </a:p>
          <a:p>
            <a:endParaRPr lang="es-ES" dirty="0"/>
          </a:p>
        </p:txBody>
      </p:sp>
    </p:spTree>
    <p:extLst>
      <p:ext uri="{BB962C8B-B14F-4D97-AF65-F5344CB8AC3E}">
        <p14:creationId xmlns:p14="http://schemas.microsoft.com/office/powerpoint/2010/main" val="3425451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Alberti y los Principios del Jardín renacentista </a:t>
            </a:r>
          </a:p>
        </p:txBody>
      </p:sp>
      <p:sp>
        <p:nvSpPr>
          <p:cNvPr id="3" name="2 Marcador de contenido"/>
          <p:cNvSpPr>
            <a:spLocks noGrp="1"/>
          </p:cNvSpPr>
          <p:nvPr>
            <p:ph idx="1"/>
          </p:nvPr>
        </p:nvSpPr>
        <p:spPr/>
        <p:txBody>
          <a:bodyPr>
            <a:normAutofit/>
          </a:bodyPr>
          <a:lstStyle/>
          <a:p>
            <a:r>
              <a:rPr lang="es-ES" dirty="0"/>
              <a:t>El texto del Renacimiento primero en incluir el diseño del jardín era De Re </a:t>
            </a:r>
            <a:r>
              <a:rPr lang="es-ES" dirty="0" err="1"/>
              <a:t>aedificatoria</a:t>
            </a:r>
            <a:r>
              <a:rPr lang="es-ES" dirty="0"/>
              <a:t> ('Los Diez Libros de Arquitectura "), por </a:t>
            </a:r>
            <a:r>
              <a:rPr lang="es-ES" dirty="0" err="1"/>
              <a:t>Leon</a:t>
            </a:r>
            <a:r>
              <a:rPr lang="es-ES" dirty="0"/>
              <a:t> </a:t>
            </a:r>
            <a:r>
              <a:rPr lang="es-ES" dirty="0" err="1"/>
              <a:t>Battista</a:t>
            </a:r>
            <a:r>
              <a:rPr lang="es-ES" dirty="0"/>
              <a:t> Alberti (1404-1472). </a:t>
            </a:r>
          </a:p>
          <a:p>
            <a:r>
              <a:rPr lang="es-ES" dirty="0"/>
              <a:t>Él se basó en los principios de la arquitectura de </a:t>
            </a:r>
            <a:r>
              <a:rPr lang="es-ES" dirty="0" err="1"/>
              <a:t>Vitruvio</a:t>
            </a:r>
            <a:r>
              <a:rPr lang="es-ES" dirty="0"/>
              <a:t> , y  utilizo citas de Plinio el Viejo y Plinio el Joven . Para describir lo que un jardín debe ser similar y cómo debe ser utilizado.</a:t>
            </a:r>
          </a:p>
          <a:p>
            <a:r>
              <a:rPr lang="es-ES" dirty="0"/>
              <a:t> Sostuvo que una villa de dos deben ser revisadas ​​y un lugar para mirar desde: que la casa debe estar por encima del jardín, donde pueda ser visto y el propietario puede mirar hacia abajo. hacia el jardín. </a:t>
            </a:r>
          </a:p>
        </p:txBody>
      </p:sp>
    </p:spTree>
    <p:extLst>
      <p:ext uri="{BB962C8B-B14F-4D97-AF65-F5344CB8AC3E}">
        <p14:creationId xmlns:p14="http://schemas.microsoft.com/office/powerpoint/2010/main" val="3000114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7467600" cy="5349208"/>
          </a:xfrm>
        </p:spPr>
        <p:txBody>
          <a:bodyPr>
            <a:normAutofit/>
          </a:bodyPr>
          <a:lstStyle/>
          <a:p>
            <a:r>
              <a:rPr lang="es-ES" dirty="0"/>
              <a:t>Alberti escribió: "La construcción va a dar placer al visitante si, cuando salen de la ciudad, ven la villa con todo su encanto, como para seducir y dar la bienvenida a los recién llegados Con este fin, se la coloca en un lugar un poco elevada. </a:t>
            </a:r>
          </a:p>
          <a:p>
            <a:r>
              <a:rPr lang="es-ES" dirty="0"/>
              <a:t>Me gustaría también tener el acceso por la carretera con tanta suavidad que lo tontos los llevará hasta el punto de que no se dan cuenta de lo alto que han escalado hasta que descubren el campo de abajo ". </a:t>
            </a:r>
          </a:p>
          <a:p>
            <a:r>
              <a:rPr lang="es-ES" dirty="0"/>
              <a:t>En el jardín, Alberti escribió: "... Usted debe colocar pórticos para dar sombra, macetas donde las vides pueden subir, colocado sobre columnas de mármol, jarrones y estatuas divertidas, siempre que no sean obscenas. </a:t>
            </a:r>
          </a:p>
        </p:txBody>
      </p:sp>
    </p:spTree>
    <p:extLst>
      <p:ext uri="{BB962C8B-B14F-4D97-AF65-F5344CB8AC3E}">
        <p14:creationId xmlns:p14="http://schemas.microsoft.com/office/powerpoint/2010/main" val="746069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Usted también debe tener plantas raras. ... . Los árboles deben ser alineados y colocados de forma ordenada, cada árbol alineado con sus vecinos ". </a:t>
            </a:r>
          </a:p>
        </p:txBody>
      </p:sp>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1988840"/>
            <a:ext cx="6480720" cy="4176464"/>
          </a:xfrm>
          <a:prstGeom prst="rect">
            <a:avLst/>
          </a:prstGeom>
        </p:spPr>
      </p:pic>
    </p:spTree>
    <p:extLst>
      <p:ext uri="{BB962C8B-B14F-4D97-AF65-F5344CB8AC3E}">
        <p14:creationId xmlns:p14="http://schemas.microsoft.com/office/powerpoint/2010/main" val="229768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La influencia literaria en el Renacimiento del </a:t>
            </a:r>
            <a:r>
              <a:rPr lang="es-ES" dirty="0" err="1"/>
              <a:t>jardin</a:t>
            </a:r>
            <a:r>
              <a:rPr lang="es-ES" dirty="0"/>
              <a:t>  italiano </a:t>
            </a:r>
          </a:p>
        </p:txBody>
      </p:sp>
      <p:sp>
        <p:nvSpPr>
          <p:cNvPr id="3" name="2 Marcador de contenido"/>
          <p:cNvSpPr>
            <a:spLocks noGrp="1"/>
          </p:cNvSpPr>
          <p:nvPr>
            <p:ph idx="1"/>
          </p:nvPr>
        </p:nvSpPr>
        <p:spPr>
          <a:xfrm>
            <a:off x="457200" y="2492896"/>
            <a:ext cx="7467600" cy="4365104"/>
          </a:xfrm>
        </p:spPr>
        <p:txBody>
          <a:bodyPr>
            <a:normAutofit/>
          </a:bodyPr>
          <a:lstStyle/>
          <a:p>
            <a:r>
              <a:rPr lang="es-ES" dirty="0"/>
              <a:t>Un romance popular, La </a:t>
            </a:r>
            <a:r>
              <a:rPr lang="es-ES" dirty="0" err="1"/>
              <a:t>Poliphili</a:t>
            </a:r>
            <a:r>
              <a:rPr lang="es-ES" dirty="0"/>
              <a:t> </a:t>
            </a:r>
            <a:r>
              <a:rPr lang="es-ES" dirty="0" err="1"/>
              <a:t>Hypnerotomachia</a:t>
            </a:r>
            <a:r>
              <a:rPr lang="es-ES" dirty="0"/>
              <a:t> , (Contienda </a:t>
            </a:r>
            <a:r>
              <a:rPr lang="es-ES" dirty="0" err="1"/>
              <a:t>Polifilo</a:t>
            </a:r>
            <a:r>
              <a:rPr lang="es-ES" dirty="0"/>
              <a:t> de </a:t>
            </a:r>
            <a:r>
              <a:rPr lang="es-ES" dirty="0" err="1"/>
              <a:t>Love</a:t>
            </a:r>
            <a:r>
              <a:rPr lang="es-ES" dirty="0"/>
              <a:t> in a </a:t>
            </a:r>
            <a:r>
              <a:rPr lang="es-ES" dirty="0" err="1"/>
              <a:t>Dream</a:t>
            </a:r>
            <a:r>
              <a:rPr lang="es-ES" dirty="0"/>
              <a:t>), publicado en 1499 en Venecia por el monje Francesco Colonna , también tuvo una influencia importante en los jardines del Renacimiento. </a:t>
            </a:r>
          </a:p>
          <a:p>
            <a:r>
              <a:rPr lang="es-ES" dirty="0"/>
              <a:t>Se describe el viaje y las aventuras de un viajero, </a:t>
            </a:r>
            <a:r>
              <a:rPr lang="es-ES" dirty="0" err="1"/>
              <a:t>Poliphilo</a:t>
            </a:r>
            <a:r>
              <a:rPr lang="es-ES" dirty="0"/>
              <a:t>, a través de paisajes fantásticos, en busca de su amor, </a:t>
            </a:r>
            <a:r>
              <a:rPr lang="es-ES" dirty="0" err="1"/>
              <a:t>Polia</a:t>
            </a:r>
            <a:r>
              <a:rPr lang="es-ES" dirty="0"/>
              <a:t>. </a:t>
            </a:r>
          </a:p>
          <a:p>
            <a:r>
              <a:rPr lang="es-ES" dirty="0"/>
              <a:t>Las escenas descritas en el libro y los acompañantes del grabar en madera ilustraciones influenciado a muchos jardines renacentistas, que incluye un lago de la isla (como en el jardín de </a:t>
            </a:r>
            <a:r>
              <a:rPr lang="es-ES" dirty="0" err="1"/>
              <a:t>Boboli</a:t>
            </a:r>
            <a:r>
              <a:rPr lang="es-ES" dirty="0"/>
              <a:t> ). </a:t>
            </a:r>
          </a:p>
        </p:txBody>
      </p:sp>
    </p:spTree>
    <p:extLst>
      <p:ext uri="{BB962C8B-B14F-4D97-AF65-F5344CB8AC3E}">
        <p14:creationId xmlns:p14="http://schemas.microsoft.com/office/powerpoint/2010/main" val="1557325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781256"/>
          </a:xfrm>
        </p:spPr>
        <p:txBody>
          <a:bodyPr/>
          <a:lstStyle/>
          <a:p>
            <a:r>
              <a:rPr lang="es-ES" dirty="0"/>
              <a:t>Los gigantes emergentes de la tierra (como en Villa di </a:t>
            </a:r>
            <a:r>
              <a:rPr lang="es-ES" dirty="0" err="1"/>
              <a:t>Pratolino</a:t>
            </a:r>
            <a:r>
              <a:rPr lang="es-ES" dirty="0"/>
              <a:t> ), el laberinto , y la fuente de Venus (a Villa di Castello ), donde </a:t>
            </a:r>
            <a:r>
              <a:rPr lang="es-ES" dirty="0" err="1"/>
              <a:t>Poliphile</a:t>
            </a:r>
            <a:r>
              <a:rPr lang="es-ES" dirty="0"/>
              <a:t> </a:t>
            </a:r>
            <a:r>
              <a:rPr lang="es-ES" dirty="0" err="1"/>
              <a:t>Polia</a:t>
            </a:r>
            <a:r>
              <a:rPr lang="es-ES" dirty="0"/>
              <a:t> y se reconciliaron. </a:t>
            </a:r>
          </a:p>
        </p:txBody>
      </p:sp>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500" y="2564904"/>
            <a:ext cx="8255000" cy="3626346"/>
          </a:xfrm>
          <a:prstGeom prst="rect">
            <a:avLst/>
          </a:prstGeom>
        </p:spPr>
      </p:pic>
    </p:spTree>
    <p:extLst>
      <p:ext uri="{BB962C8B-B14F-4D97-AF65-F5344CB8AC3E}">
        <p14:creationId xmlns:p14="http://schemas.microsoft.com/office/powerpoint/2010/main" val="4062555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Poder y Grandeza - el simbolismo político del jardín renacentista </a:t>
            </a:r>
          </a:p>
        </p:txBody>
      </p:sp>
      <p:sp>
        <p:nvSpPr>
          <p:cNvPr id="3" name="2 Marcador de contenido"/>
          <p:cNvSpPr>
            <a:spLocks noGrp="1"/>
          </p:cNvSpPr>
          <p:nvPr>
            <p:ph idx="1"/>
          </p:nvPr>
        </p:nvSpPr>
        <p:spPr>
          <a:xfrm>
            <a:off x="457200" y="2132856"/>
            <a:ext cx="7467600" cy="4536504"/>
          </a:xfrm>
        </p:spPr>
        <p:txBody>
          <a:bodyPr>
            <a:normAutofit fontScale="92500"/>
          </a:bodyPr>
          <a:lstStyle/>
          <a:p>
            <a:r>
              <a:rPr lang="es-ES" dirty="0"/>
              <a:t>Mientras que los jardines tempranos del Renacimiento italiano fueron diseñados para la contemplación y el placer con los túneles de vegetación, árboles para sombra, un lugar cerrado </a:t>
            </a:r>
            <a:r>
              <a:rPr lang="es-ES" dirty="0" err="1"/>
              <a:t>giardino</a:t>
            </a:r>
            <a:r>
              <a:rPr lang="es-ES" dirty="0"/>
              <a:t> </a:t>
            </a:r>
            <a:r>
              <a:rPr lang="es-ES" dirty="0" err="1"/>
              <a:t>segreto</a:t>
            </a:r>
            <a:r>
              <a:rPr lang="es-ES" dirty="0"/>
              <a:t> (jardín secreto) y los campos de juegos y diversiones, los Medici , la dinastía gobernante de Florencia, ha utilizado los jardines para demostrar su propio poder y magnificencia.</a:t>
            </a:r>
          </a:p>
          <a:p>
            <a:r>
              <a:rPr lang="es-ES" dirty="0"/>
              <a:t>"Durante la primera mitad del siglo XVI, la magnificencia llegó a ser percibida como una virtud principesca, y en todo los arquitectos península italiana, escultores, pintores, poetas, historiadores y eruditos humanistas recibieron el encargo de confeccionar una magnífica imagen de sus poderosos protectores. </a:t>
            </a:r>
          </a:p>
          <a:p>
            <a:r>
              <a:rPr lang="es-ES" dirty="0"/>
              <a:t> La fuente central en la Villa di Castello ofreció una estatua de Hércules , símbolo de Cosme de Médicis .</a:t>
            </a:r>
          </a:p>
          <a:p>
            <a:endParaRPr lang="es-ES" dirty="0"/>
          </a:p>
          <a:p>
            <a:pPr marL="0" indent="0">
              <a:buNone/>
            </a:pPr>
            <a:r>
              <a:rPr lang="es-ES" dirty="0"/>
              <a:t> </a:t>
            </a:r>
          </a:p>
        </p:txBody>
      </p:sp>
    </p:spTree>
    <p:extLst>
      <p:ext uri="{BB962C8B-B14F-4D97-AF65-F5344CB8AC3E}">
        <p14:creationId xmlns:p14="http://schemas.microsoft.com/office/powerpoint/2010/main" val="3281001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Glosario del Renacimiento italiano Jardín </a:t>
            </a:r>
          </a:p>
        </p:txBody>
      </p:sp>
      <p:sp>
        <p:nvSpPr>
          <p:cNvPr id="3" name="2 Marcador de contenido"/>
          <p:cNvSpPr>
            <a:spLocks noGrp="1"/>
          </p:cNvSpPr>
          <p:nvPr>
            <p:ph idx="1"/>
          </p:nvPr>
        </p:nvSpPr>
        <p:spPr>
          <a:xfrm>
            <a:off x="457200" y="2204864"/>
            <a:ext cx="7467600" cy="4269088"/>
          </a:xfrm>
        </p:spPr>
        <p:txBody>
          <a:bodyPr>
            <a:normAutofit/>
          </a:bodyPr>
          <a:lstStyle/>
          <a:p>
            <a:r>
              <a:rPr lang="es-ES" dirty="0" err="1">
                <a:solidFill>
                  <a:srgbClr val="FF0000"/>
                </a:solidFill>
              </a:rPr>
              <a:t>fontaniere</a:t>
            </a:r>
            <a:r>
              <a:rPr lang="es-ES" dirty="0"/>
              <a:t>. La fuente-</a:t>
            </a:r>
            <a:r>
              <a:rPr lang="es-ES" dirty="0" err="1"/>
              <a:t>maker</a:t>
            </a:r>
            <a:r>
              <a:rPr lang="es-ES" dirty="0"/>
              <a:t>, un ingeniero hidráulico que diseñó el sistema de agua y fuentes. </a:t>
            </a:r>
          </a:p>
          <a:p>
            <a:r>
              <a:rPr lang="es-ES" dirty="0" err="1">
                <a:solidFill>
                  <a:srgbClr val="FF0000"/>
                </a:solidFill>
              </a:rPr>
              <a:t>giochi</a:t>
            </a:r>
            <a:r>
              <a:rPr lang="es-ES" dirty="0">
                <a:solidFill>
                  <a:srgbClr val="FF0000"/>
                </a:solidFill>
              </a:rPr>
              <a:t> </a:t>
            </a:r>
            <a:r>
              <a:rPr lang="es-ES" dirty="0" err="1">
                <a:solidFill>
                  <a:srgbClr val="FF0000"/>
                </a:solidFill>
              </a:rPr>
              <a:t>d'acqua</a:t>
            </a:r>
            <a:r>
              <a:rPr lang="es-ES" dirty="0"/>
              <a:t>. trucos de agua. Fuentes ocultas que empapados visitantes desprevenidos. </a:t>
            </a:r>
          </a:p>
          <a:p>
            <a:r>
              <a:rPr lang="es-ES" dirty="0">
                <a:solidFill>
                  <a:srgbClr val="FF0000"/>
                </a:solidFill>
              </a:rPr>
              <a:t>Bosco Sacro</a:t>
            </a:r>
            <a:r>
              <a:rPr lang="es-ES" dirty="0"/>
              <a:t>. Bosque sagrado. Un bosque de árboles inspirado en los bosques donde los paganos  adoran. En el Renacimiento y sobre todo en los jardines manieristas , esta sección estaba llena de estatuas alegóricas de los animales, gigantes y criaturas fantásticas. </a:t>
            </a:r>
          </a:p>
          <a:p>
            <a:endParaRPr lang="es-ES" dirty="0"/>
          </a:p>
        </p:txBody>
      </p:sp>
    </p:spTree>
    <p:extLst>
      <p:ext uri="{BB962C8B-B14F-4D97-AF65-F5344CB8AC3E}">
        <p14:creationId xmlns:p14="http://schemas.microsoft.com/office/powerpoint/2010/main" val="296526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err="1">
                <a:solidFill>
                  <a:srgbClr val="FF0000"/>
                </a:solidFill>
              </a:rPr>
              <a:t>Giardino</a:t>
            </a:r>
            <a:r>
              <a:rPr lang="es-ES" dirty="0">
                <a:solidFill>
                  <a:srgbClr val="FF0000"/>
                </a:solidFill>
              </a:rPr>
              <a:t> </a:t>
            </a:r>
            <a:r>
              <a:rPr lang="es-ES" dirty="0" err="1">
                <a:solidFill>
                  <a:srgbClr val="FF0000"/>
                </a:solidFill>
              </a:rPr>
              <a:t>Segreto</a:t>
            </a:r>
            <a:r>
              <a:rPr lang="es-ES" dirty="0"/>
              <a:t>. El Jardín Secreto. Un jardín privado y cerrado dentro del jardín, inspirado en los claustros de los monasterios medievales. Un lugar para la lectura, la escritura o las conversaciones tranquilas. </a:t>
            </a:r>
          </a:p>
          <a:p>
            <a:r>
              <a:rPr lang="es-ES" dirty="0" err="1">
                <a:solidFill>
                  <a:srgbClr val="FF0000"/>
                </a:solidFill>
              </a:rPr>
              <a:t>Semplici</a:t>
            </a:r>
            <a:r>
              <a:rPr lang="es-ES" dirty="0">
                <a:solidFill>
                  <a:srgbClr val="FF0000"/>
                </a:solidFill>
              </a:rPr>
              <a:t>. </a:t>
            </a:r>
            <a:r>
              <a:rPr lang="es-ES" dirty="0"/>
              <a:t>"Simples", o las plantas medicinales y las hierbas. </a:t>
            </a:r>
          </a:p>
          <a:p>
            <a:endParaRPr lang="es-ES" dirty="0"/>
          </a:p>
        </p:txBody>
      </p:sp>
    </p:spTree>
    <p:extLst>
      <p:ext uri="{BB962C8B-B14F-4D97-AF65-F5344CB8AC3E}">
        <p14:creationId xmlns:p14="http://schemas.microsoft.com/office/powerpoint/2010/main" val="4040396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Villa Medici en </a:t>
            </a:r>
            <a:r>
              <a:rPr lang="es-ES" dirty="0" err="1"/>
              <a:t>Fiesole</a:t>
            </a:r>
            <a:r>
              <a:rPr lang="es-ES" dirty="0"/>
              <a:t> (1455-1461) </a:t>
            </a:r>
          </a:p>
        </p:txBody>
      </p:sp>
      <p:sp>
        <p:nvSpPr>
          <p:cNvPr id="3" name="2 Marcador de contenido"/>
          <p:cNvSpPr>
            <a:spLocks noGrp="1"/>
          </p:cNvSpPr>
          <p:nvPr>
            <p:ph idx="1"/>
          </p:nvPr>
        </p:nvSpPr>
        <p:spPr>
          <a:xfrm>
            <a:off x="457200" y="2348880"/>
            <a:ext cx="7467600" cy="4392488"/>
          </a:xfrm>
        </p:spPr>
        <p:txBody>
          <a:bodyPr>
            <a:normAutofit/>
          </a:bodyPr>
          <a:lstStyle/>
          <a:p>
            <a:r>
              <a:rPr lang="es-ES" dirty="0"/>
              <a:t>El más antiguo jardín existente Renacimiento italiano se encuentra en la Villa </a:t>
            </a:r>
            <a:r>
              <a:rPr lang="es-ES" dirty="0" err="1"/>
              <a:t>Médicis</a:t>
            </a:r>
            <a:r>
              <a:rPr lang="es-ES" dirty="0"/>
              <a:t> de </a:t>
            </a:r>
            <a:r>
              <a:rPr lang="es-ES" dirty="0" err="1"/>
              <a:t>Fiesole</a:t>
            </a:r>
            <a:r>
              <a:rPr lang="es-ES" dirty="0"/>
              <a:t> , al norte de Florencia.</a:t>
            </a:r>
          </a:p>
          <a:p>
            <a:r>
              <a:rPr lang="es-ES" dirty="0"/>
              <a:t> Fue creado en algún momento entre 1455 y 1461 por 'Medici (1421-1463) Giovanni de hijo de </a:t>
            </a:r>
            <a:r>
              <a:rPr lang="es-ES" dirty="0" err="1"/>
              <a:t>Cosimo</a:t>
            </a:r>
            <a:r>
              <a:rPr lang="es-ES" dirty="0"/>
              <a:t> de 'Medici , el fundador de la dinastía de los Medici. </a:t>
            </a:r>
          </a:p>
          <a:p>
            <a:r>
              <a:rPr lang="es-ES" dirty="0"/>
              <a:t>El Villa Medici ha seguido los preceptos de Alberti que una villa debe tener una visión 'que domina la ciudad, la tierra de los propietarios, el mar o una gran llanura, y las colinas conocidas y montañas ", y que el primer plano tiene' la delicadeza de los jardines". </a:t>
            </a:r>
          </a:p>
          <a:p>
            <a:endParaRPr lang="es-ES" dirty="0"/>
          </a:p>
        </p:txBody>
      </p:sp>
    </p:spTree>
    <p:extLst>
      <p:ext uri="{BB962C8B-B14F-4D97-AF65-F5344CB8AC3E}">
        <p14:creationId xmlns:p14="http://schemas.microsoft.com/office/powerpoint/2010/main" val="261680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7467600" cy="5277200"/>
          </a:xfrm>
        </p:spPr>
        <p:txBody>
          <a:bodyPr/>
          <a:lstStyle/>
          <a:p>
            <a:r>
              <a:rPr lang="es-ES" dirty="0"/>
              <a:t> A diferencia de otras villas de la familia Medici que se encontraban en las tierras agrícolas plana, esta villa se encuentra en una colina rocosa con vistas a Florencia. </a:t>
            </a:r>
          </a:p>
          <a:p>
            <a:r>
              <a:rPr lang="es-ES" dirty="0"/>
              <a:t>El jardín cuenta con dos amplias terrazas, una en la planta baja y el otro a la altura de la primera planta. </a:t>
            </a:r>
          </a:p>
          <a:p>
            <a:r>
              <a:rPr lang="es-ES" dirty="0"/>
              <a:t>Desde los salones de la planta baja, los huéspedes pueden salir a la logia y de allí al jardín por lo que la logia era un espacio de transición que conecta el interior con el exterior. </a:t>
            </a:r>
          </a:p>
          <a:p>
            <a:r>
              <a:rPr lang="es-ES" dirty="0"/>
              <a:t>A diferencia de los jardines posteriores, la Villa Médicis no tenía una gran escalera o cualquier otro elemento para unir los dos niveles. </a:t>
            </a:r>
          </a:p>
          <a:p>
            <a:r>
              <a:rPr lang="es-ES" dirty="0"/>
              <a:t>El jardín fue heredado por su sobrino, Lorenzo de 'Medici , quien hizo un lugar de encuentro de poetas, artistas, escritores y filósofos. </a:t>
            </a:r>
          </a:p>
          <a:p>
            <a:endParaRPr lang="es-ES" dirty="0"/>
          </a:p>
          <a:p>
            <a:endParaRPr lang="es-ES" dirty="0"/>
          </a:p>
          <a:p>
            <a:endParaRPr lang="es-ES" dirty="0"/>
          </a:p>
        </p:txBody>
      </p:sp>
    </p:spTree>
    <p:extLst>
      <p:ext uri="{BB962C8B-B14F-4D97-AF65-F5344CB8AC3E}">
        <p14:creationId xmlns:p14="http://schemas.microsoft.com/office/powerpoint/2010/main" val="370763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7467600" cy="5637240"/>
          </a:xfrm>
        </p:spPr>
        <p:txBody>
          <a:bodyPr/>
          <a:lstStyle/>
          <a:p>
            <a:r>
              <a:rPr lang="es-ES" dirty="0"/>
              <a:t>En 1479, el poeta </a:t>
            </a:r>
            <a:r>
              <a:rPr lang="es-ES" dirty="0" err="1"/>
              <a:t>Angelo</a:t>
            </a:r>
            <a:r>
              <a:rPr lang="es-ES" dirty="0"/>
              <a:t> </a:t>
            </a:r>
            <a:r>
              <a:rPr lang="es-ES" dirty="0" err="1"/>
              <a:t>Poliziano</a:t>
            </a:r>
            <a:r>
              <a:rPr lang="es-ES" dirty="0"/>
              <a:t> , tutor de los niños Medici, describió el jardín en una carta: ".. Ubicado entre los lados inclinados de las montañas que tenemos aquí agua en abundancia y que se actualiza constantemente con vientos moderados encontrar pocos inconvenientes del deslumbramiento del sol.</a:t>
            </a:r>
          </a:p>
          <a:p>
            <a:r>
              <a:rPr lang="es-ES" dirty="0"/>
              <a:t> Al acercarse a la casa parece absorbida en el bosque, pero cuando llegue a ella resulta que domina una perspectiva completa de la ciudad ".</a:t>
            </a:r>
          </a:p>
        </p:txBody>
      </p:sp>
    </p:spTree>
    <p:extLst>
      <p:ext uri="{BB962C8B-B14F-4D97-AF65-F5344CB8AC3E}">
        <p14:creationId xmlns:p14="http://schemas.microsoft.com/office/powerpoint/2010/main" val="359162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El Palazzo Piccolomini en Pienza, Toscana, (1459) </a:t>
            </a:r>
            <a:endParaRPr lang="es-ES" dirty="0"/>
          </a:p>
        </p:txBody>
      </p:sp>
      <p:sp>
        <p:nvSpPr>
          <p:cNvPr id="3" name="2 Marcador de contenido"/>
          <p:cNvSpPr>
            <a:spLocks noGrp="1"/>
          </p:cNvSpPr>
          <p:nvPr>
            <p:ph idx="1"/>
          </p:nvPr>
        </p:nvSpPr>
        <p:spPr/>
        <p:txBody>
          <a:bodyPr>
            <a:normAutofit/>
          </a:bodyPr>
          <a:lstStyle/>
          <a:p>
            <a:r>
              <a:rPr lang="es-ES" dirty="0"/>
              <a:t>El Palazzo </a:t>
            </a:r>
            <a:r>
              <a:rPr lang="es-ES" dirty="0" err="1"/>
              <a:t>Piccolomini</a:t>
            </a:r>
            <a:r>
              <a:rPr lang="es-ES" dirty="0"/>
              <a:t> en </a:t>
            </a:r>
            <a:r>
              <a:rPr lang="es-ES" dirty="0" err="1"/>
              <a:t>Pienza</a:t>
            </a:r>
            <a:r>
              <a:rPr lang="es-ES" dirty="0"/>
              <a:t> , fue construido por Enea Silvio </a:t>
            </a:r>
            <a:r>
              <a:rPr lang="es-ES" dirty="0" err="1"/>
              <a:t>Piccolomini</a:t>
            </a:r>
            <a:r>
              <a:rPr lang="es-ES" dirty="0"/>
              <a:t>, que fue Papa desde 1458 hasta 1464, con el nombre de Pío II .</a:t>
            </a:r>
          </a:p>
          <a:p>
            <a:r>
              <a:rPr lang="es-ES" dirty="0"/>
              <a:t> Él era un erudito de América y escribió extensamente sobre la cultura educación, la astronomía y social. </a:t>
            </a:r>
          </a:p>
          <a:p>
            <a:r>
              <a:rPr lang="es-ES" dirty="0"/>
              <a:t> En 1459, él construyó un palacio para él y sus cardenales y judiciales en su pequeño pueblo natal de </a:t>
            </a:r>
            <a:r>
              <a:rPr lang="es-ES" dirty="0" err="1"/>
              <a:t>Pienza</a:t>
            </a:r>
            <a:r>
              <a:rPr lang="es-ES" dirty="0"/>
              <a:t>. </a:t>
            </a:r>
          </a:p>
          <a:p>
            <a:r>
              <a:rPr lang="es-ES" dirty="0"/>
              <a:t>Al igual que la Villa Medici, una de las principales características de la casa era la imponente vista que se tenía desde el balcón sobre el valle, la Val </a:t>
            </a:r>
            <a:r>
              <a:rPr lang="es-ES" dirty="0" err="1"/>
              <a:t>d'Orcia</a:t>
            </a:r>
            <a:r>
              <a:rPr lang="es-ES" dirty="0"/>
              <a:t> , a las laderas del Monte </a:t>
            </a:r>
            <a:r>
              <a:rPr lang="es-ES" dirty="0" err="1"/>
              <a:t>Amiata</a:t>
            </a:r>
            <a:r>
              <a:rPr lang="es-ES" dirty="0"/>
              <a:t> . </a:t>
            </a:r>
          </a:p>
        </p:txBody>
      </p:sp>
    </p:spTree>
    <p:extLst>
      <p:ext uri="{BB962C8B-B14F-4D97-AF65-F5344CB8AC3E}">
        <p14:creationId xmlns:p14="http://schemas.microsoft.com/office/powerpoint/2010/main" val="2539668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Más cerca de la casa, había terrazas con parterres geométricos alrededor de fuentes y adornadas con arbustos recortados en conos y esferas similares a las del jardín de Plinio que describe en De </a:t>
            </a:r>
            <a:r>
              <a:rPr lang="es-ES" dirty="0" err="1"/>
              <a:t>aedificatoria</a:t>
            </a:r>
            <a:r>
              <a:rPr lang="es-ES" dirty="0"/>
              <a:t> Alberti Re.</a:t>
            </a:r>
          </a:p>
          <a:p>
            <a:r>
              <a:rPr lang="es-ES" dirty="0"/>
              <a:t> El jardín fue diseñado para abrir a la ciudad, el palacio y la perspectiva.</a:t>
            </a:r>
          </a:p>
          <a:p>
            <a:endParaRPr lang="es-ES" dirty="0"/>
          </a:p>
        </p:txBody>
      </p:sp>
    </p:spTree>
    <p:extLst>
      <p:ext uri="{BB962C8B-B14F-4D97-AF65-F5344CB8AC3E}">
        <p14:creationId xmlns:p14="http://schemas.microsoft.com/office/powerpoint/2010/main" val="2825314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El </a:t>
            </a:r>
            <a:r>
              <a:rPr lang="es-ES" dirty="0" err="1"/>
              <a:t>Cortile</a:t>
            </a:r>
            <a:r>
              <a:rPr lang="es-ES" dirty="0"/>
              <a:t> del Belvedere en el Palacio Vaticano, Roma, (1504-1513) </a:t>
            </a:r>
          </a:p>
        </p:txBody>
      </p:sp>
      <p:sp>
        <p:nvSpPr>
          <p:cNvPr id="3" name="2 Marcador de contenido"/>
          <p:cNvSpPr>
            <a:spLocks noGrp="1"/>
          </p:cNvSpPr>
          <p:nvPr>
            <p:ph idx="1"/>
          </p:nvPr>
        </p:nvSpPr>
        <p:spPr/>
        <p:txBody>
          <a:bodyPr>
            <a:normAutofit/>
          </a:bodyPr>
          <a:lstStyle/>
          <a:p>
            <a:r>
              <a:rPr lang="es-ES" dirty="0"/>
              <a:t>En 1504 el Papa Julio II encargó al arquitecto Donato Bramante para recrear un jardín clásico romano placer en el espacio entre el antiguo papal del Vaticano palacio en Roma y la cercana Villa Belvedere. </a:t>
            </a:r>
          </a:p>
          <a:p>
            <a:r>
              <a:rPr lang="es-ES" dirty="0"/>
              <a:t>Su modelo era el antiguo santuario de Fortuna Primigenia en </a:t>
            </a:r>
            <a:r>
              <a:rPr lang="es-ES" dirty="0" err="1"/>
              <a:t>Palestrina</a:t>
            </a:r>
            <a:r>
              <a:rPr lang="es-ES" dirty="0"/>
              <a:t> o antiguo, y utilizó los ideales clásicos de la proporción, la simetría y la perspectiva de género en su diseño. </a:t>
            </a:r>
          </a:p>
          <a:p>
            <a:r>
              <a:rPr lang="es-ES" dirty="0"/>
              <a:t>Creó un eje central para unir los dos edificios, y una serie de terrazas conectadas por rampas dobles, el modelo de los de </a:t>
            </a:r>
            <a:r>
              <a:rPr lang="es-ES" dirty="0" err="1"/>
              <a:t>Palestrina</a:t>
            </a:r>
            <a:r>
              <a:rPr lang="es-ES" dirty="0"/>
              <a:t>. </a:t>
            </a:r>
          </a:p>
        </p:txBody>
      </p:sp>
    </p:spTree>
    <p:extLst>
      <p:ext uri="{BB962C8B-B14F-4D97-AF65-F5344CB8AC3E}">
        <p14:creationId xmlns:p14="http://schemas.microsoft.com/office/powerpoint/2010/main" val="468688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781256"/>
          </a:xfrm>
        </p:spPr>
        <p:txBody>
          <a:bodyPr/>
          <a:lstStyle/>
          <a:p>
            <a:r>
              <a:rPr lang="es-ES" dirty="0"/>
              <a:t>Las terrazas fueron divididas en cuadrados y rectángulos por caminos y parterres, y sirvió como un escenario al aire libre para el Papa Julio extraordinaria colección de escultura clásica, que incluía el famoso </a:t>
            </a:r>
            <a:r>
              <a:rPr lang="es-ES" dirty="0" err="1"/>
              <a:t>Laocoonte</a:t>
            </a:r>
            <a:r>
              <a:rPr lang="es-ES" dirty="0"/>
              <a:t> y el Apolo de Belvedere . </a:t>
            </a:r>
          </a:p>
          <a:p>
            <a:r>
              <a:rPr lang="es-ES" dirty="0"/>
              <a:t>El corazón del jardín había un patio rodeado de un pórtico de tres niveles, que sirvió como un teatro para espectáculos. </a:t>
            </a:r>
          </a:p>
          <a:p>
            <a:r>
              <a:rPr lang="es-ES" dirty="0"/>
              <a:t>Un centro de exedra formó la dramática conclusión de la perspectiva de largo hasta los patios, rampas y terrazas.</a:t>
            </a:r>
          </a:p>
          <a:p>
            <a:endParaRPr lang="es-ES" dirty="0"/>
          </a:p>
        </p:txBody>
      </p:sp>
    </p:spTree>
    <p:extLst>
      <p:ext uri="{BB962C8B-B14F-4D97-AF65-F5344CB8AC3E}">
        <p14:creationId xmlns:p14="http://schemas.microsoft.com/office/powerpoint/2010/main" val="3538348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7467600" cy="5565232"/>
          </a:xfrm>
        </p:spPr>
        <p:txBody>
          <a:bodyPr>
            <a:normAutofit/>
          </a:bodyPr>
          <a:lstStyle/>
          <a:p>
            <a:r>
              <a:rPr lang="es-ES" dirty="0"/>
              <a:t>El embajador veneciano describe el </a:t>
            </a:r>
            <a:r>
              <a:rPr lang="es-ES" dirty="0" err="1"/>
              <a:t>Cortile</a:t>
            </a:r>
            <a:r>
              <a:rPr lang="es-ES" dirty="0"/>
              <a:t> del Belvedere en 1523: "Uno entra en un jardín muy hermoso, de los cuales la mitad está llena de hierba que crece y bahías y moras y cipreses, mientras que la otra mitad está pavimentado con cuadrados de ladrillos colocados en posición vertical, y en cada un cuadrado naranjo hermoso surge de la acera, de los cuales hay un gran número, dispuestos en un orden perfecto .... </a:t>
            </a:r>
          </a:p>
          <a:p>
            <a:r>
              <a:rPr lang="es-ES" dirty="0"/>
              <a:t>A un lado del jardín hay una bellísima galería, en uno de cuyos extremos hay una hermosa fuente que riega los naranjos y el resto del jardín por un pequeño canal en el centro de la logia ". </a:t>
            </a:r>
          </a:p>
          <a:p>
            <a:r>
              <a:rPr lang="es-ES" dirty="0"/>
              <a:t>Por desgracia, la construcción de la Biblioteca del Vaticano en el siglo XVI a través del centro de los medios </a:t>
            </a:r>
            <a:r>
              <a:rPr lang="es-ES" dirty="0" err="1"/>
              <a:t>cortile</a:t>
            </a:r>
            <a:r>
              <a:rPr lang="es-ES" dirty="0"/>
              <a:t> que el diseño de Bramante está oscurecida, pero sus ideas sobre las perspectivas de la proporción, la simetría y dramático se utiliza en muchos de los grandes jardines del Renacimiento italiano</a:t>
            </a:r>
          </a:p>
          <a:p>
            <a:r>
              <a:rPr lang="es-ES" dirty="0"/>
              <a:t> </a:t>
            </a:r>
          </a:p>
        </p:txBody>
      </p:sp>
    </p:spTree>
    <p:extLst>
      <p:ext uri="{BB962C8B-B14F-4D97-AF65-F5344CB8AC3E}">
        <p14:creationId xmlns:p14="http://schemas.microsoft.com/office/powerpoint/2010/main" val="1674866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Villa Madama, Roma (1516) </a:t>
            </a:r>
          </a:p>
        </p:txBody>
      </p:sp>
      <p:sp>
        <p:nvSpPr>
          <p:cNvPr id="3" name="2 Marcador de contenido"/>
          <p:cNvSpPr>
            <a:spLocks noGrp="1"/>
          </p:cNvSpPr>
          <p:nvPr>
            <p:ph idx="1"/>
          </p:nvPr>
        </p:nvSpPr>
        <p:spPr>
          <a:xfrm>
            <a:off x="457200" y="2420888"/>
            <a:ext cx="7467600" cy="4248472"/>
          </a:xfrm>
        </p:spPr>
        <p:txBody>
          <a:bodyPr>
            <a:normAutofit/>
          </a:bodyPr>
          <a:lstStyle/>
          <a:p>
            <a:r>
              <a:rPr lang="es-ES" dirty="0"/>
              <a:t>La Villa Madama , situado en las laderas del Monte Mario y con vistas a Roma, fue comenzada por el Papa León X y continuada por el cardenal Julio de </a:t>
            </a:r>
            <a:r>
              <a:rPr lang="es-ES" dirty="0" err="1"/>
              <a:t>Médicis</a:t>
            </a:r>
            <a:r>
              <a:rPr lang="es-ES" dirty="0"/>
              <a:t> (1478-1534). </a:t>
            </a:r>
          </a:p>
          <a:p>
            <a:r>
              <a:rPr lang="es-ES" dirty="0"/>
              <a:t>En 1516 León X le dio el encargo de Rafael que era en ese momento el artista más famoso de Roma. Usando el antiguo texto de </a:t>
            </a:r>
            <a:r>
              <a:rPr lang="es-ES" dirty="0" err="1"/>
              <a:t>De</a:t>
            </a:r>
            <a:r>
              <a:rPr lang="es-ES" dirty="0"/>
              <a:t> </a:t>
            </a:r>
            <a:r>
              <a:rPr lang="es-ES" dirty="0" err="1"/>
              <a:t>Architectura</a:t>
            </a:r>
            <a:r>
              <a:rPr lang="es-ES" dirty="0"/>
              <a:t> de </a:t>
            </a:r>
            <a:r>
              <a:rPr lang="es-ES" dirty="0" err="1"/>
              <a:t>Vitruvio</a:t>
            </a:r>
            <a:r>
              <a:rPr lang="es-ES" dirty="0"/>
              <a:t> y los escritos de Plinio el Joven, Rafael imaginó su propia versión de una villa ideal clásico y jardín. Su casa tenía un patio circular grande, y estaba dividida en un apartamento de invierno y un apartamento de verano. </a:t>
            </a:r>
          </a:p>
        </p:txBody>
      </p:sp>
    </p:spTree>
    <p:extLst>
      <p:ext uri="{BB962C8B-B14F-4D97-AF65-F5344CB8AC3E}">
        <p14:creationId xmlns:p14="http://schemas.microsoft.com/office/powerpoint/2010/main" val="2176685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340768"/>
            <a:ext cx="7467600" cy="5133184"/>
          </a:xfrm>
        </p:spPr>
        <p:txBody>
          <a:bodyPr/>
          <a:lstStyle/>
          <a:p>
            <a:r>
              <a:rPr lang="es-ES" dirty="0"/>
              <a:t> Los pasajes conducían desde el patio a la gran logia de la que podría obtenerse vistas al jardín y de Roma. </a:t>
            </a:r>
          </a:p>
          <a:p>
            <a:r>
              <a:rPr lang="es-ES" dirty="0"/>
              <a:t> Una torre redonda en el lado este fue concebida como sala de jardín en invierno, calentado por el sol que entraba por las ventanas acristaladas. </a:t>
            </a:r>
          </a:p>
          <a:p>
            <a:r>
              <a:rPr lang="es-ES" dirty="0"/>
              <a:t>La villa pasa por alto tres terrazas, un cuadrado, un círculo y un óvalo. </a:t>
            </a:r>
          </a:p>
          <a:p>
            <a:r>
              <a:rPr lang="es-ES" dirty="0"/>
              <a:t>La terraza superior era para ser plantada de castaños y abetos, mientras que la terraza más baja estaba destinada a arriates de plantas. </a:t>
            </a:r>
          </a:p>
          <a:p>
            <a:r>
              <a:rPr lang="es-ES" dirty="0"/>
              <a:t>El trabajo en la villa Madama detenido en 1520 después de la muerte de Rafael, pero fue seguido después por otros artistas hasta 1534. </a:t>
            </a:r>
          </a:p>
          <a:p>
            <a:endParaRPr lang="es-ES" dirty="0"/>
          </a:p>
        </p:txBody>
      </p:sp>
    </p:spTree>
    <p:extLst>
      <p:ext uri="{BB962C8B-B14F-4D97-AF65-F5344CB8AC3E}">
        <p14:creationId xmlns:p14="http://schemas.microsoft.com/office/powerpoint/2010/main" val="2483949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7467600" cy="5349208"/>
          </a:xfrm>
        </p:spPr>
        <p:txBody>
          <a:bodyPr/>
          <a:lstStyle/>
          <a:p>
            <a:r>
              <a:rPr lang="es-ES" dirty="0"/>
              <a:t>Terminaron la mitad de la villa incluyendo la mitad del patio circular, y la logia noroeste, que estaba decorado con grotescos frescos de Giulio Romano y estuco por Giovanni da Udine . </a:t>
            </a:r>
          </a:p>
          <a:p>
            <a:r>
              <a:rPr lang="es-ES" dirty="0"/>
              <a:t>Bellas características sobrevivientes incluyen una fuente de la cabeza de un elefante por Giovanni da Udine y dos gigantescas figuras de estuco por </a:t>
            </a:r>
            <a:r>
              <a:rPr lang="es-ES" dirty="0" err="1"/>
              <a:t>Baccio</a:t>
            </a:r>
            <a:r>
              <a:rPr lang="es-ES" dirty="0"/>
              <a:t> </a:t>
            </a:r>
            <a:r>
              <a:rPr lang="es-ES" dirty="0" err="1"/>
              <a:t>Bandinelli</a:t>
            </a:r>
            <a:r>
              <a:rPr lang="es-ES" dirty="0"/>
              <a:t> en la entrada del </a:t>
            </a:r>
            <a:r>
              <a:rPr lang="es-ES" dirty="0" err="1"/>
              <a:t>jardin</a:t>
            </a:r>
            <a:r>
              <a:rPr lang="es-ES" dirty="0"/>
              <a:t> secreto (</a:t>
            </a:r>
            <a:r>
              <a:rPr lang="es-ES" dirty="0" err="1"/>
              <a:t>segreto</a:t>
            </a:r>
            <a:r>
              <a:rPr lang="es-ES" dirty="0"/>
              <a:t> </a:t>
            </a:r>
            <a:r>
              <a:rPr lang="es-ES" dirty="0" err="1"/>
              <a:t>Giardino</a:t>
            </a:r>
            <a:r>
              <a:rPr lang="es-ES" dirty="0"/>
              <a:t>) .</a:t>
            </a:r>
          </a:p>
          <a:p>
            <a:r>
              <a:rPr lang="es-ES" dirty="0"/>
              <a:t> La casa es ahora una casa de huéspedes de Estado para el Gobierno de Italia. </a:t>
            </a:r>
          </a:p>
        </p:txBody>
      </p:sp>
    </p:spTree>
    <p:extLst>
      <p:ext uri="{BB962C8B-B14F-4D97-AF65-F5344CB8AC3E}">
        <p14:creationId xmlns:p14="http://schemas.microsoft.com/office/powerpoint/2010/main" val="1176963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09064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Jardines del Alto Renacimiento </a:t>
            </a:r>
          </a:p>
        </p:txBody>
      </p:sp>
      <p:sp>
        <p:nvSpPr>
          <p:cNvPr id="3" name="2 Marcador de contenido"/>
          <p:cNvSpPr>
            <a:spLocks noGrp="1"/>
          </p:cNvSpPr>
          <p:nvPr>
            <p:ph idx="1"/>
          </p:nvPr>
        </p:nvSpPr>
        <p:spPr/>
        <p:txBody>
          <a:bodyPr>
            <a:normAutofit/>
          </a:bodyPr>
          <a:lstStyle/>
          <a:p>
            <a:r>
              <a:rPr lang="es-ES" dirty="0"/>
              <a:t>A la mitad del siglo XVI se construyó por los </a:t>
            </a:r>
            <a:r>
              <a:rPr lang="es-ES" dirty="0" err="1"/>
              <a:t>Médicis</a:t>
            </a:r>
            <a:r>
              <a:rPr lang="es-ES" dirty="0"/>
              <a:t> y otras familias e individuos ricos,  una serie de magníficos jardines que siguieron los principios de Alberti y Bramante, que fueron ubicados por lo general en una colina o ladera de una montaña, tuvo una serie de terrazas simétricas, una encima de la otra, a lo largo de un eje central; la casa se veía sobre el jardín y el paisaje más allá y que podía ser visto desde la parte inferior del jardín. </a:t>
            </a:r>
          </a:p>
          <a:p>
            <a:r>
              <a:rPr lang="es-ES" dirty="0"/>
              <a:t>La evolución de la hidrología significaba que los jardines estaban equipados con cascadas cada vez más elaboradas y majestuosas, fuentes y estatuas que recordaban la grandeza de la antigua Roma.</a:t>
            </a:r>
          </a:p>
        </p:txBody>
      </p:sp>
    </p:spTree>
    <p:extLst>
      <p:ext uri="{BB962C8B-B14F-4D97-AF65-F5344CB8AC3E}">
        <p14:creationId xmlns:p14="http://schemas.microsoft.com/office/powerpoint/2010/main" val="38173396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Villa di Castello, Toscana, (1538) </a:t>
            </a:r>
            <a:endParaRPr lang="es-ES" dirty="0"/>
          </a:p>
        </p:txBody>
      </p:sp>
      <p:sp>
        <p:nvSpPr>
          <p:cNvPr id="3" name="2 Marcador de contenido"/>
          <p:cNvSpPr>
            <a:spLocks noGrp="1"/>
          </p:cNvSpPr>
          <p:nvPr>
            <p:ph idx="1"/>
          </p:nvPr>
        </p:nvSpPr>
        <p:spPr>
          <a:xfrm>
            <a:off x="457200" y="2204864"/>
            <a:ext cx="7467600" cy="4536504"/>
          </a:xfrm>
        </p:spPr>
        <p:txBody>
          <a:bodyPr>
            <a:normAutofit/>
          </a:bodyPr>
          <a:lstStyle/>
          <a:p>
            <a:r>
              <a:rPr lang="es-ES" dirty="0"/>
              <a:t>Villa di Castello fue el proyecto de </a:t>
            </a:r>
            <a:r>
              <a:rPr lang="es-ES" dirty="0" err="1"/>
              <a:t>Cosimo</a:t>
            </a:r>
            <a:r>
              <a:rPr lang="es-ES" dirty="0"/>
              <a:t> I de 'Medici , primer duque de Toscana , que comenzó cuando tenía sólo diecisiete años. </a:t>
            </a:r>
          </a:p>
          <a:p>
            <a:r>
              <a:rPr lang="es-ES" dirty="0"/>
              <a:t>Fue diseñada por </a:t>
            </a:r>
            <a:r>
              <a:rPr lang="es-ES" dirty="0" err="1"/>
              <a:t>Tribolo</a:t>
            </a:r>
            <a:r>
              <a:rPr lang="es-ES" dirty="0"/>
              <a:t> </a:t>
            </a:r>
            <a:r>
              <a:rPr lang="es-ES" dirty="0" err="1"/>
              <a:t>Niccolò</a:t>
            </a:r>
            <a:r>
              <a:rPr lang="es-ES" dirty="0"/>
              <a:t> que diseñó dos jardines más: el </a:t>
            </a:r>
            <a:r>
              <a:rPr lang="es-ES" dirty="0" err="1"/>
              <a:t>Giardino</a:t>
            </a:r>
            <a:r>
              <a:rPr lang="es-ES" dirty="0"/>
              <a:t> </a:t>
            </a:r>
            <a:r>
              <a:rPr lang="es-ES" dirty="0" err="1"/>
              <a:t>dei</a:t>
            </a:r>
            <a:r>
              <a:rPr lang="es-ES" dirty="0"/>
              <a:t> </a:t>
            </a:r>
            <a:r>
              <a:rPr lang="es-ES" dirty="0" err="1"/>
              <a:t>Semplici</a:t>
            </a:r>
            <a:r>
              <a:rPr lang="es-ES" dirty="0"/>
              <a:t> (1545) y los Jardines de </a:t>
            </a:r>
            <a:r>
              <a:rPr lang="es-ES" dirty="0" err="1"/>
              <a:t>Boboli</a:t>
            </a:r>
            <a:r>
              <a:rPr lang="es-ES" dirty="0"/>
              <a:t> (1550) para </a:t>
            </a:r>
            <a:r>
              <a:rPr lang="es-ES" dirty="0" err="1"/>
              <a:t>Cosimo</a:t>
            </a:r>
            <a:r>
              <a:rPr lang="es-ES" dirty="0"/>
              <a:t>. </a:t>
            </a:r>
          </a:p>
          <a:p>
            <a:r>
              <a:rPr lang="es-ES" dirty="0"/>
              <a:t>El jardín fue presentado en una suave pendiente entre la villa y el cerro de Monte </a:t>
            </a:r>
            <a:r>
              <a:rPr lang="es-ES" dirty="0" err="1"/>
              <a:t>Morello</a:t>
            </a:r>
            <a:r>
              <a:rPr lang="es-ES" dirty="0"/>
              <a:t> . </a:t>
            </a:r>
          </a:p>
          <a:p>
            <a:r>
              <a:rPr lang="es-ES" dirty="0" err="1"/>
              <a:t>Tribolo</a:t>
            </a:r>
            <a:r>
              <a:rPr lang="es-ES" dirty="0"/>
              <a:t> primero construyó una pared perpendicular a la pendiente, dividiéndolo en un jardín superior llena de naranjos, y un jardín inferior, que se subdividió en salas de jardín con paredes de setos, hileras de árboles y túneles de árboles de cítricos y cedros.</a:t>
            </a:r>
          </a:p>
        </p:txBody>
      </p:sp>
    </p:spTree>
    <p:extLst>
      <p:ext uri="{BB962C8B-B14F-4D97-AF65-F5344CB8AC3E}">
        <p14:creationId xmlns:p14="http://schemas.microsoft.com/office/powerpoint/2010/main" val="14543500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7467600" cy="5421216"/>
          </a:xfrm>
        </p:spPr>
        <p:txBody>
          <a:bodyPr>
            <a:normAutofit/>
          </a:bodyPr>
          <a:lstStyle/>
          <a:p>
            <a:r>
              <a:rPr lang="es-ES" dirty="0"/>
              <a:t> Un eje central, articulada por una serie de fuentes, se extendía desde la villa hasta la base de Monte </a:t>
            </a:r>
            <a:r>
              <a:rPr lang="es-ES" dirty="0" err="1"/>
              <a:t>Morello</a:t>
            </a:r>
            <a:r>
              <a:rPr lang="es-ES" dirty="0"/>
              <a:t>.</a:t>
            </a:r>
          </a:p>
          <a:p>
            <a:r>
              <a:rPr lang="es-ES" dirty="0"/>
              <a:t> En este arreglo, el jardín tenía dos grandes perspectivas y espacios cerrados, privados .</a:t>
            </a:r>
          </a:p>
          <a:p>
            <a:r>
              <a:rPr lang="es-ES" dirty="0"/>
              <a:t>El jardín inferior tiene una fuente de mármol de gran tamaño que estaba destinado a ser vista en un contexto de cipreses oscuros, con figuras de Hércules y </a:t>
            </a:r>
            <a:r>
              <a:rPr lang="es-ES" dirty="0" err="1"/>
              <a:t>Anteo</a:t>
            </a:r>
            <a:r>
              <a:rPr lang="es-ES" dirty="0"/>
              <a:t> . </a:t>
            </a:r>
          </a:p>
          <a:p>
            <a:r>
              <a:rPr lang="es-ES" dirty="0"/>
              <a:t>Justo encima de esta fuente, en el centro del jardín, </a:t>
            </a:r>
            <a:r>
              <a:rPr lang="es-ES" dirty="0" err="1"/>
              <a:t>habia</a:t>
            </a:r>
            <a:r>
              <a:rPr lang="es-ES" dirty="0"/>
              <a:t> un laberinto formado por cipreses, laureles, mirtos, rosas y setos de boj. </a:t>
            </a:r>
          </a:p>
          <a:p>
            <a:r>
              <a:rPr lang="es-ES" dirty="0"/>
              <a:t>Oculto en el centro del laberinto era otra fuente, con una estatua de Venus. </a:t>
            </a:r>
          </a:p>
        </p:txBody>
      </p:sp>
    </p:spTree>
    <p:extLst>
      <p:ext uri="{BB962C8B-B14F-4D97-AF65-F5344CB8AC3E}">
        <p14:creationId xmlns:p14="http://schemas.microsoft.com/office/powerpoint/2010/main" val="16955233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Alrededor de esta fuente, </a:t>
            </a:r>
            <a:r>
              <a:rPr lang="es-ES" dirty="0" err="1"/>
              <a:t>Cosimo</a:t>
            </a:r>
            <a:r>
              <a:rPr lang="es-ES" dirty="0"/>
              <a:t> tenía tubos de bronce instaladas bajo las tejas para </a:t>
            </a:r>
            <a:r>
              <a:rPr lang="es-ES" dirty="0" err="1"/>
              <a:t>giochi</a:t>
            </a:r>
            <a:r>
              <a:rPr lang="es-ES" dirty="0"/>
              <a:t> </a:t>
            </a:r>
            <a:r>
              <a:rPr lang="es-ES" dirty="0" err="1"/>
              <a:t>d'acqua</a:t>
            </a:r>
            <a:r>
              <a:rPr lang="es-ES" dirty="0"/>
              <a:t> ("trucos de agua"), que estaban ocultos conductos que podrían convertirse en una clave para empapar invitados desprevenidos.</a:t>
            </a:r>
          </a:p>
          <a:p>
            <a:r>
              <a:rPr lang="es-ES" dirty="0"/>
              <a:t> Otra característica inusual era una casa- árbol escondida en un árbol cubierto de hiedra, un roble, con un comedor cuadrado dentro del árbol.</a:t>
            </a:r>
          </a:p>
          <a:p>
            <a:r>
              <a:rPr lang="es-ES" dirty="0"/>
              <a:t>En el otro extremo del jardín y frente a un muro, </a:t>
            </a:r>
            <a:r>
              <a:rPr lang="es-ES" dirty="0" err="1"/>
              <a:t>Tribolo</a:t>
            </a:r>
            <a:r>
              <a:rPr lang="es-ES" dirty="0"/>
              <a:t> creado una elaborada gruta decorada con mosaicos, piedras, conchas de mar, estalactitas de imitación y nichos con grupos de estatuas de animales domésticos y exóticos y aves, muchas de ellas con cuernos reales, cuernos y colmillos.</a:t>
            </a:r>
          </a:p>
          <a:p>
            <a:endParaRPr lang="es-ES" dirty="0"/>
          </a:p>
        </p:txBody>
      </p:sp>
    </p:spTree>
    <p:extLst>
      <p:ext uri="{BB962C8B-B14F-4D97-AF65-F5344CB8AC3E}">
        <p14:creationId xmlns:p14="http://schemas.microsoft.com/office/powerpoint/2010/main" val="32360245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7467600" cy="5709248"/>
          </a:xfrm>
        </p:spPr>
        <p:txBody>
          <a:bodyPr/>
          <a:lstStyle/>
          <a:p>
            <a:r>
              <a:rPr lang="es-ES" dirty="0"/>
              <a:t>Los animales simbolizan las virtudes y los logros de los antiguos miembros de la familia Medici. </a:t>
            </a:r>
          </a:p>
          <a:p>
            <a:r>
              <a:rPr lang="es-ES" dirty="0"/>
              <a:t>El agua fluía de los picos, alas y garras de los animales en las cuencas de mármol debajo de cada nicho.</a:t>
            </a:r>
          </a:p>
          <a:p>
            <a:r>
              <a:rPr lang="es-ES" dirty="0"/>
              <a:t> Una puerta se puede cerrar de repente detrás de los visitantes, y se les empapaba por fuentes ocultas. </a:t>
            </a:r>
          </a:p>
          <a:p>
            <a:r>
              <a:rPr lang="es-ES" dirty="0"/>
              <a:t>Por encima de la gruta, en la ladera, era de madera pequeña, o </a:t>
            </a:r>
            <a:r>
              <a:rPr lang="es-ES" dirty="0" err="1"/>
              <a:t>bosco</a:t>
            </a:r>
            <a:r>
              <a:rPr lang="es-ES" dirty="0"/>
              <a:t>, con un estanque en el centro. En el estanque hay una estatua de bronce de un gigante tembloroso, con agua fría corriendo por encima de su cabeza, que representa  el mes de enero o en las montañas de los Apeninos .</a:t>
            </a:r>
          </a:p>
          <a:p>
            <a:r>
              <a:rPr lang="es-ES" dirty="0"/>
              <a:t>Cuando el último de los Médicis murió en 1737, el jardín comenzó a ser alterado por sus nuevos dueños, la casa de Lorena , el laberinto fue demolido y la estatua de Venus se trasladó a la Villa La </a:t>
            </a:r>
            <a:r>
              <a:rPr lang="es-ES" dirty="0" err="1"/>
              <a:t>Petraia</a:t>
            </a:r>
            <a:r>
              <a:rPr lang="es-ES" dirty="0"/>
              <a:t> .</a:t>
            </a:r>
          </a:p>
          <a:p>
            <a:endParaRPr lang="es-ES" dirty="0"/>
          </a:p>
          <a:p>
            <a:endParaRPr lang="es-ES" dirty="0"/>
          </a:p>
        </p:txBody>
      </p:sp>
    </p:spTree>
    <p:extLst>
      <p:ext uri="{BB962C8B-B14F-4D97-AF65-F5344CB8AC3E}">
        <p14:creationId xmlns:p14="http://schemas.microsoft.com/office/powerpoint/2010/main" val="23609179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7467600" cy="5349208"/>
          </a:xfrm>
        </p:spPr>
        <p:txBody>
          <a:bodyPr/>
          <a:lstStyle/>
          <a:p>
            <a:r>
              <a:rPr lang="es-ES" dirty="0"/>
              <a:t>Pero mucho antes de eso, el jardín había sido descrito por muchos embajadores y visitantes extranjeros y se había hecho famoso en toda Europa. </a:t>
            </a:r>
          </a:p>
          <a:p>
            <a:r>
              <a:rPr lang="es-ES" dirty="0"/>
              <a:t>Sus principios de la perspectiva, la proporción y la simetría, sus parterres  de siembra geométricas y habitaciones con paredes de árboles y setos, se adaptaron  en los jardines del Renacimiento francés .</a:t>
            </a:r>
          </a:p>
        </p:txBody>
      </p:sp>
    </p:spTree>
    <p:extLst>
      <p:ext uri="{BB962C8B-B14F-4D97-AF65-F5344CB8AC3E}">
        <p14:creationId xmlns:p14="http://schemas.microsoft.com/office/powerpoint/2010/main" val="29311453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38384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71280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50726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a:t>
            </a:r>
            <a:r>
              <a:rPr lang="es-ES" dirty="0" err="1"/>
              <a:t>d'Este</a:t>
            </a:r>
            <a:r>
              <a:rPr lang="es-ES" dirty="0"/>
              <a:t> en </a:t>
            </a:r>
            <a:r>
              <a:rPr lang="es-ES" dirty="0" err="1"/>
              <a:t>Tivoli</a:t>
            </a:r>
            <a:r>
              <a:rPr lang="es-ES" dirty="0"/>
              <a:t> (1550-1572) </a:t>
            </a:r>
          </a:p>
        </p:txBody>
      </p:sp>
      <p:sp>
        <p:nvSpPr>
          <p:cNvPr id="3" name="2 Marcador de contenido"/>
          <p:cNvSpPr>
            <a:spLocks noGrp="1"/>
          </p:cNvSpPr>
          <p:nvPr>
            <p:ph idx="1"/>
          </p:nvPr>
        </p:nvSpPr>
        <p:spPr/>
        <p:txBody>
          <a:bodyPr>
            <a:normAutofit/>
          </a:bodyPr>
          <a:lstStyle/>
          <a:p>
            <a:r>
              <a:rPr lang="es-ES" dirty="0"/>
              <a:t>La Villa </a:t>
            </a:r>
            <a:r>
              <a:rPr lang="es-ES" dirty="0" err="1"/>
              <a:t>d'Este</a:t>
            </a:r>
            <a:r>
              <a:rPr lang="es-ES" dirty="0"/>
              <a:t> en </a:t>
            </a:r>
            <a:r>
              <a:rPr lang="es-ES" dirty="0" err="1"/>
              <a:t>Tivoli</a:t>
            </a:r>
            <a:r>
              <a:rPr lang="es-ES" dirty="0"/>
              <a:t> es uno de los más grandiosos y mejor conservados de los jardines renacentistas italianos. </a:t>
            </a:r>
          </a:p>
          <a:p>
            <a:r>
              <a:rPr lang="es-ES" dirty="0"/>
              <a:t>Fue creado por el cardenal Hipólito II </a:t>
            </a:r>
            <a:r>
              <a:rPr lang="es-ES" dirty="0" err="1"/>
              <a:t>d'Este</a:t>
            </a:r>
            <a:r>
              <a:rPr lang="es-ES" dirty="0"/>
              <a:t> , hijo de Alfonso I </a:t>
            </a:r>
            <a:r>
              <a:rPr lang="es-ES" dirty="0" err="1"/>
              <a:t>d'Este</a:t>
            </a:r>
            <a:r>
              <a:rPr lang="es-ES" dirty="0"/>
              <a:t> , el duque de Ferrara , y </a:t>
            </a:r>
            <a:r>
              <a:rPr lang="es-ES" dirty="0" err="1"/>
              <a:t>Lucrezia</a:t>
            </a:r>
            <a:r>
              <a:rPr lang="es-ES" dirty="0"/>
              <a:t> </a:t>
            </a:r>
            <a:r>
              <a:rPr lang="es-ES" dirty="0" err="1"/>
              <a:t>Borgia</a:t>
            </a:r>
            <a:r>
              <a:rPr lang="es-ES" dirty="0"/>
              <a:t> .</a:t>
            </a:r>
          </a:p>
          <a:p>
            <a:r>
              <a:rPr lang="es-ES" dirty="0"/>
              <a:t> Fue nombrado cardenal a la edad de veintinueve años y se convirtió en gobernador de </a:t>
            </a:r>
            <a:r>
              <a:rPr lang="es-ES" dirty="0" err="1"/>
              <a:t>Tívoli</a:t>
            </a:r>
            <a:r>
              <a:rPr lang="es-ES" dirty="0"/>
              <a:t> en 1550.</a:t>
            </a:r>
          </a:p>
          <a:p>
            <a:r>
              <a:rPr lang="es-ES" dirty="0"/>
              <a:t> Para desarrollar su residencia, se hizo cargo de un convento ex franciscano , y para el jardín compró la ladera contigua empinada y el valle de abajo. </a:t>
            </a:r>
          </a:p>
        </p:txBody>
      </p:sp>
    </p:spTree>
    <p:extLst>
      <p:ext uri="{BB962C8B-B14F-4D97-AF65-F5344CB8AC3E}">
        <p14:creationId xmlns:p14="http://schemas.microsoft.com/office/powerpoint/2010/main" val="591378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7467600" cy="5637240"/>
          </a:xfrm>
        </p:spPr>
        <p:txBody>
          <a:bodyPr>
            <a:normAutofit/>
          </a:bodyPr>
          <a:lstStyle/>
          <a:p>
            <a:r>
              <a:rPr lang="es-ES" dirty="0"/>
              <a:t>Su arquitecto elegido fue Pirro </a:t>
            </a:r>
            <a:r>
              <a:rPr lang="es-ES" dirty="0" err="1"/>
              <a:t>Ligorio</a:t>
            </a:r>
            <a:r>
              <a:rPr lang="es-ES" dirty="0"/>
              <a:t> , que había estado llevando a cabo excavaciones para </a:t>
            </a:r>
            <a:r>
              <a:rPr lang="es-ES" dirty="0" err="1"/>
              <a:t>Ippolito</a:t>
            </a:r>
            <a:r>
              <a:rPr lang="es-ES" dirty="0"/>
              <a:t> a las cercanas ruinas de la antigua Villa Adriana o Villa Adriana , la residencia de campo extenso del emperador romano , Adriano , que tenía numerosas características del agua elaboradas.</a:t>
            </a:r>
          </a:p>
          <a:p>
            <a:r>
              <a:rPr lang="es-ES" dirty="0" err="1"/>
              <a:t>Ligorio</a:t>
            </a:r>
            <a:r>
              <a:rPr lang="es-ES" dirty="0"/>
              <a:t> creó el jardín como una serie de terrazas que descienden de la colina empinada en el borde de las montañas que dominan la llanura del Lacio . Las terrazas se comunican mediante escalinatas y puertas a partir de una gran terraza debajo de la villa y que atraviesa a la Fuente de los Dragones al pie del jardín.</a:t>
            </a:r>
          </a:p>
          <a:p>
            <a:r>
              <a:rPr lang="es-ES" dirty="0"/>
              <a:t> La escalera era atravesada por cinco calles transversales en los diferentes niveles, los cuales fueron divididas en habitaciones con setos y espalderas cubiertas de vides.</a:t>
            </a:r>
          </a:p>
          <a:p>
            <a:r>
              <a:rPr lang="es-ES" dirty="0"/>
              <a:t>En los puntos de cruce en la escalera y pasillos de los pabellones, había árboles frutales y plantas aromáticas. </a:t>
            </a:r>
          </a:p>
          <a:p>
            <a:endParaRPr lang="es-ES" dirty="0"/>
          </a:p>
          <a:p>
            <a:endParaRPr lang="es-ES" dirty="0"/>
          </a:p>
        </p:txBody>
      </p:sp>
    </p:spTree>
    <p:extLst>
      <p:ext uri="{BB962C8B-B14F-4D97-AF65-F5344CB8AC3E}">
        <p14:creationId xmlns:p14="http://schemas.microsoft.com/office/powerpoint/2010/main" val="11637408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7467600" cy="5637240"/>
          </a:xfrm>
        </p:spPr>
        <p:txBody>
          <a:bodyPr>
            <a:normAutofit/>
          </a:bodyPr>
          <a:lstStyle/>
          <a:p>
            <a:r>
              <a:rPr lang="es-ES" dirty="0"/>
              <a:t>En la parte superior, el paseo marítimo utilizado por el cardenal pasa por debajo de la villa y llevado en una dirección a la gruta de Diana , y en el otro a la gruta de Asclepio . </a:t>
            </a:r>
          </a:p>
          <a:p>
            <a:r>
              <a:rPr lang="es-ES" dirty="0"/>
              <a:t>La gloria de la Villa </a:t>
            </a:r>
            <a:r>
              <a:rPr lang="es-ES" dirty="0" err="1"/>
              <a:t>d'Este</a:t>
            </a:r>
            <a:r>
              <a:rPr lang="es-ES" dirty="0"/>
              <a:t> fue el sistema de fuentes, alimentado por dos acueductos que </a:t>
            </a:r>
            <a:r>
              <a:rPr lang="es-ES" dirty="0" err="1"/>
              <a:t>Ligorio</a:t>
            </a:r>
            <a:r>
              <a:rPr lang="es-ES" dirty="0"/>
              <a:t> construidos desde el río </a:t>
            </a:r>
            <a:r>
              <a:rPr lang="es-ES" dirty="0" err="1"/>
              <a:t>Aniene</a:t>
            </a:r>
            <a:r>
              <a:rPr lang="es-ES" dirty="0"/>
              <a:t> </a:t>
            </a:r>
          </a:p>
          <a:p>
            <a:r>
              <a:rPr lang="es-ES" dirty="0"/>
              <a:t>En el centro del jardín, el callejón de cien fuentes (que en realidad tenía 200 fuentes), cruzaron la colina, que conecta la Fuente Oval con la fuente de Roma, que estaba decorada con maquetas de los lugares de interés turístico de Roma.</a:t>
            </a:r>
          </a:p>
          <a:p>
            <a:r>
              <a:rPr lang="es-ES" dirty="0"/>
              <a:t> En un nivel inferior, otro callejón pasa por la Fuente de los Dragones y se </a:t>
            </a:r>
            <a:r>
              <a:rPr lang="es-ES" dirty="0" err="1"/>
              <a:t>unia</a:t>
            </a:r>
            <a:r>
              <a:rPr lang="es-ES" dirty="0"/>
              <a:t> a la Fuente de Proserpina con la Fuente de la Lechuza. </a:t>
            </a:r>
          </a:p>
          <a:p>
            <a:r>
              <a:rPr lang="es-ES" dirty="0"/>
              <a:t>Aún más baja, en un callejón de estanques conectados a la Fuente de los órganos en el lugar de un proyecto de fuente de Neptuno.</a:t>
            </a:r>
          </a:p>
          <a:p>
            <a:endParaRPr lang="es-ES" dirty="0"/>
          </a:p>
          <a:p>
            <a:endParaRPr lang="es-ES" dirty="0"/>
          </a:p>
          <a:p>
            <a:endParaRPr lang="es-ES" dirty="0"/>
          </a:p>
        </p:txBody>
      </p:sp>
    </p:spTree>
    <p:extLst>
      <p:ext uri="{BB962C8B-B14F-4D97-AF65-F5344CB8AC3E}">
        <p14:creationId xmlns:p14="http://schemas.microsoft.com/office/powerpoint/2010/main" val="3836395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Cada fuente y la ruta contaba una historia, que </a:t>
            </a:r>
            <a:r>
              <a:rPr lang="es-ES" dirty="0" err="1"/>
              <a:t>unia</a:t>
            </a:r>
            <a:r>
              <a:rPr lang="es-ES" dirty="0"/>
              <a:t> a la familia de Este a las leyendas de Hércules y de Hipólito o Hipólito, el hijo del mítico Teseo y Hipólita , la reina de las amazonas . </a:t>
            </a:r>
          </a:p>
          <a:p>
            <a:r>
              <a:rPr lang="es-ES" dirty="0"/>
              <a:t>El eje central llevaba a la Fuente de los Dragones, que ilustra uno de los trabajos de Hércules , y tres estatuas de Hércules se encontraban en el jardín. El mito de Hipólito, el mismo nombre mítico de la dueña, fue ilustrado por dos grutas, el de Asclepio y la de Diana.</a:t>
            </a:r>
          </a:p>
          <a:p>
            <a:r>
              <a:rPr lang="es-ES" dirty="0"/>
              <a:t>La Fuente de la lechuza utiliza una serie de tubos de bronce como flautas para que el sonido de las aves, pero la característica más famosa del jardín era la Fuente gran órgano. </a:t>
            </a:r>
          </a:p>
          <a:p>
            <a:r>
              <a:rPr lang="es-ES" dirty="0"/>
              <a:t>Fue descrita por el filósofo francés Michel de Montaigne , quien visitó el jardín en 1580: "La música de la fuente de órganos es la verdadera música, naturalmente creada ... hecha por el agua que cae con gran violencia en una cueva, redondeada y abovedada, y agita el aire, que se ve obligado a salir a través de los tubos de un órgano. Otras aguas, pasan por la rueda, las huelgas en un cierto orden el teclado del órgano. </a:t>
            </a:r>
          </a:p>
          <a:p>
            <a:endParaRPr lang="es-ES" dirty="0"/>
          </a:p>
          <a:p>
            <a:endParaRPr lang="es-ES" dirty="0"/>
          </a:p>
          <a:p>
            <a:endParaRPr lang="es-ES" dirty="0"/>
          </a:p>
        </p:txBody>
      </p:sp>
    </p:spTree>
    <p:extLst>
      <p:ext uri="{BB962C8B-B14F-4D97-AF65-F5344CB8AC3E}">
        <p14:creationId xmlns:p14="http://schemas.microsoft.com/office/powerpoint/2010/main" val="24917307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7467600" cy="5637240"/>
          </a:xfrm>
        </p:spPr>
        <p:txBody>
          <a:bodyPr/>
          <a:lstStyle/>
          <a:p>
            <a:r>
              <a:rPr lang="es-ES" dirty="0"/>
              <a:t>. El órgano también imita el sonido de las trompetas, el sonido de los cañones, y el ruido de los mosquetes, hechos por la brusca caída de agua ... </a:t>
            </a:r>
          </a:p>
          <a:p>
            <a:r>
              <a:rPr lang="es-ES" dirty="0"/>
              <a:t>El jardín fue cambiado sustancialmente después de la muerte del cardenal y en el siglo XVII, y muchas estatuas fueron vendidas, pero se mantienen las características básicas, y la Fuente de órganos ha sido restaurada recientemente y toca música una vez más. </a:t>
            </a:r>
          </a:p>
          <a:p>
            <a:endParaRPr lang="es-ES" dirty="0"/>
          </a:p>
        </p:txBody>
      </p:sp>
    </p:spTree>
    <p:extLst>
      <p:ext uri="{BB962C8B-B14F-4D97-AF65-F5344CB8AC3E}">
        <p14:creationId xmlns:p14="http://schemas.microsoft.com/office/powerpoint/2010/main" val="706639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77425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00850"/>
          </a:xfrm>
          <a:prstGeom prst="rect">
            <a:avLst/>
          </a:prstGeom>
        </p:spPr>
      </p:pic>
    </p:spTree>
    <p:extLst>
      <p:ext uri="{BB962C8B-B14F-4D97-AF65-F5344CB8AC3E}">
        <p14:creationId xmlns:p14="http://schemas.microsoft.com/office/powerpoint/2010/main" val="41365180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8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Manierismo y Jardines  del Renacimiento tardío </a:t>
            </a:r>
          </a:p>
        </p:txBody>
      </p:sp>
      <p:sp>
        <p:nvSpPr>
          <p:cNvPr id="3" name="2 Marcador de contenido"/>
          <p:cNvSpPr>
            <a:spLocks noGrp="1"/>
          </p:cNvSpPr>
          <p:nvPr>
            <p:ph idx="1"/>
          </p:nvPr>
        </p:nvSpPr>
        <p:spPr/>
        <p:txBody>
          <a:bodyPr/>
          <a:lstStyle/>
          <a:p>
            <a:r>
              <a:rPr lang="es-ES" dirty="0"/>
              <a:t>Manierismo es un estilo que se desarrolló en la pintura en la década de 1520, que desafió las reglas tradicionales de la pintura renacentista. </a:t>
            </a:r>
          </a:p>
          <a:p>
            <a:r>
              <a:rPr lang="es-ES" dirty="0"/>
              <a:t>"Las pinturas manieristas eran intensamente elegante, refinadas y complejas, su composición extraña, el asunto fantástico tema".</a:t>
            </a:r>
          </a:p>
          <a:p>
            <a:r>
              <a:rPr lang="es-ES" dirty="0"/>
              <a:t>Esto también describe otros jardines manieristas que aparecieron a partir de 1560. </a:t>
            </a:r>
          </a:p>
        </p:txBody>
      </p:sp>
    </p:spTree>
    <p:extLst>
      <p:ext uri="{BB962C8B-B14F-4D97-AF65-F5344CB8AC3E}">
        <p14:creationId xmlns:p14="http://schemas.microsoft.com/office/powerpoint/2010/main" val="32836935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a:t>
            </a:r>
            <a:r>
              <a:rPr lang="es-ES" dirty="0" err="1"/>
              <a:t>della</a:t>
            </a:r>
            <a:r>
              <a:rPr lang="es-ES" dirty="0"/>
              <a:t> Torre (1559) </a:t>
            </a:r>
          </a:p>
        </p:txBody>
      </p:sp>
      <p:sp>
        <p:nvSpPr>
          <p:cNvPr id="3" name="2 Marcador de contenido"/>
          <p:cNvSpPr>
            <a:spLocks noGrp="1"/>
          </p:cNvSpPr>
          <p:nvPr>
            <p:ph idx="1"/>
          </p:nvPr>
        </p:nvSpPr>
        <p:spPr/>
        <p:txBody>
          <a:bodyPr>
            <a:normAutofit/>
          </a:bodyPr>
          <a:lstStyle/>
          <a:p>
            <a:r>
              <a:rPr lang="es-ES" dirty="0"/>
              <a:t>La Villa </a:t>
            </a:r>
            <a:r>
              <a:rPr lang="es-ES" dirty="0" err="1"/>
              <a:t>della</a:t>
            </a:r>
            <a:r>
              <a:rPr lang="es-ES" dirty="0"/>
              <a:t> Torre, construida por Giulio </a:t>
            </a:r>
            <a:r>
              <a:rPr lang="es-ES" dirty="0" err="1"/>
              <a:t>della</a:t>
            </a:r>
            <a:r>
              <a:rPr lang="es-ES" dirty="0"/>
              <a:t> Torre (1480-1563), profesor de derecho y erudito humanista en Verona , era una parodia de las reglas clásicas de </a:t>
            </a:r>
            <a:r>
              <a:rPr lang="es-ES" dirty="0" err="1"/>
              <a:t>Vitruvio</a:t>
            </a:r>
            <a:r>
              <a:rPr lang="es-ES" dirty="0"/>
              <a:t>, el peristilo del edificio era de estilo </a:t>
            </a:r>
            <a:r>
              <a:rPr lang="es-ES" dirty="0" err="1"/>
              <a:t>Vitruvio</a:t>
            </a:r>
            <a:r>
              <a:rPr lang="es-ES" dirty="0"/>
              <a:t> perfectamente armonioso, pero algunos de las piedras fueron difíciles de corte y de diferentes tamaños y decorados con máscaras que rocía agua, que sacudió la armonía clásica. </a:t>
            </a:r>
          </a:p>
          <a:p>
            <a:r>
              <a:rPr lang="es-ES" dirty="0"/>
              <a:t>"El edificio estaba deformado: parecía estar atrapado en una extraña condición, amorfa, simplicidad rústica en alguna parte crudo y perfección clásica". </a:t>
            </a:r>
          </a:p>
          <a:p>
            <a:r>
              <a:rPr lang="es-ES" dirty="0"/>
              <a:t>Las chimeneas en el interior se encontraban en las formas de las bocas de máscaras gigantescas. </a:t>
            </a:r>
          </a:p>
        </p:txBody>
      </p:sp>
    </p:spTree>
    <p:extLst>
      <p:ext uri="{BB962C8B-B14F-4D97-AF65-F5344CB8AC3E}">
        <p14:creationId xmlns:p14="http://schemas.microsoft.com/office/powerpoint/2010/main" val="12686248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lstStyle/>
          <a:p>
            <a:r>
              <a:rPr lang="es-ES" dirty="0"/>
              <a:t>En el exterior, el jardín estaba lleno de inquietantes elementos arquitectónicos, incluyendo una gruta cuya entrada representaba la boca del infierno, con ojos que mostraban los incendios que arden en el interior. </a:t>
            </a:r>
          </a:p>
          <a:p>
            <a:endParaRPr lang="es-ES" dirty="0"/>
          </a:p>
        </p:txBody>
      </p:sp>
    </p:spTree>
    <p:extLst>
      <p:ext uri="{BB962C8B-B14F-4D97-AF65-F5344CB8AC3E}">
        <p14:creationId xmlns:p14="http://schemas.microsoft.com/office/powerpoint/2010/main" val="33919609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28156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50762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214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Sacro Bosco de Bomarzo, Lazio (1552-1584) </a:t>
            </a:r>
            <a:endParaRPr lang="es-ES" dirty="0"/>
          </a:p>
        </p:txBody>
      </p:sp>
      <p:sp>
        <p:nvSpPr>
          <p:cNvPr id="3" name="2 Marcador de contenido"/>
          <p:cNvSpPr>
            <a:spLocks noGrp="1"/>
          </p:cNvSpPr>
          <p:nvPr>
            <p:ph idx="1"/>
          </p:nvPr>
        </p:nvSpPr>
        <p:spPr/>
        <p:txBody>
          <a:bodyPr/>
          <a:lstStyle/>
          <a:p>
            <a:r>
              <a:rPr lang="es-ES" dirty="0"/>
              <a:t>El Sacro Bosco , o "bosque sagrado", fue el más famoso y extravagante de los jardines manieristas. Fue creado por </a:t>
            </a:r>
            <a:r>
              <a:rPr lang="es-ES" dirty="0" err="1"/>
              <a:t>Pier</a:t>
            </a:r>
            <a:r>
              <a:rPr lang="es-ES" dirty="0"/>
              <a:t> Francesco </a:t>
            </a:r>
            <a:r>
              <a:rPr lang="es-ES" dirty="0" err="1"/>
              <a:t>Orsini</a:t>
            </a:r>
            <a:r>
              <a:rPr lang="es-ES" dirty="0"/>
              <a:t> (1523-1584) cerca del pueblo de </a:t>
            </a:r>
            <a:r>
              <a:rPr lang="es-ES" dirty="0" err="1"/>
              <a:t>Bomarzo</a:t>
            </a:r>
            <a:r>
              <a:rPr lang="es-ES" dirty="0"/>
              <a:t> . </a:t>
            </a:r>
          </a:p>
          <a:p>
            <a:r>
              <a:rPr lang="es-ES" dirty="0"/>
              <a:t>Era ingenioso e irreverente, y violó todas las reglas de jardines renacentistas, sino que no tenía simetría,  ni orden en el punto focal. </a:t>
            </a:r>
          </a:p>
          <a:p>
            <a:r>
              <a:rPr lang="es-ES" dirty="0"/>
              <a:t>Una inscripción en el jardín, dijo: ". </a:t>
            </a:r>
            <a:r>
              <a:rPr lang="es-ES" b="1" dirty="0"/>
              <a:t>Tú que has viajado por el mundo en busca de grandes maravillas y estupenda, ven aquí, donde hay rostros horrendos, elefantes, leones, ogros y dragones”</a:t>
            </a:r>
          </a:p>
        </p:txBody>
      </p:sp>
    </p:spTree>
    <p:extLst>
      <p:ext uri="{BB962C8B-B14F-4D97-AF65-F5344CB8AC3E}">
        <p14:creationId xmlns:p14="http://schemas.microsoft.com/office/powerpoint/2010/main" val="24663419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715200" cy="5781256"/>
          </a:xfrm>
        </p:spPr>
        <p:txBody>
          <a:bodyPr/>
          <a:lstStyle/>
          <a:p>
            <a:r>
              <a:rPr lang="es-ES" dirty="0"/>
              <a:t>El jardín estaba lleno de estatuas enormes, alcanzados por caminos errantes. </a:t>
            </a:r>
          </a:p>
          <a:p>
            <a:r>
              <a:rPr lang="es-ES" dirty="0"/>
              <a:t>Se incluía una boca del infierno, una casa que parecía estar cayendo encima, animales fantásticos y figuras, muchas de ellas talladas en roca volcánica áspera en su sitio en el jardín.</a:t>
            </a:r>
          </a:p>
          <a:p>
            <a:r>
              <a:rPr lang="es-ES" dirty="0"/>
              <a:t> Algunas de las escenas fueron tomadas desde el romántico poema épico Orlando Furioso de Ludovico Ariosto , otras de las obras de Dante Alighieri y Francesco Petrarca .</a:t>
            </a:r>
          </a:p>
          <a:p>
            <a:r>
              <a:rPr lang="es-ES" dirty="0"/>
              <a:t> Como una inscripción en las notas del jardín, el Sacro Bosco </a:t>
            </a:r>
            <a:r>
              <a:rPr lang="es-ES" b="1" dirty="0"/>
              <a:t>"se asemeja sólo a sí mismo, y nada más". </a:t>
            </a:r>
          </a:p>
        </p:txBody>
      </p:sp>
    </p:spTree>
    <p:extLst>
      <p:ext uri="{BB962C8B-B14F-4D97-AF65-F5344CB8AC3E}">
        <p14:creationId xmlns:p14="http://schemas.microsoft.com/office/powerpoint/2010/main" val="30168389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3679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40171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5" y="0"/>
            <a:ext cx="9132109" cy="6858000"/>
          </a:xfrm>
          <a:prstGeom prst="rect">
            <a:avLst/>
          </a:prstGeom>
        </p:spPr>
      </p:pic>
    </p:spTree>
    <p:extLst>
      <p:ext uri="{BB962C8B-B14F-4D97-AF65-F5344CB8AC3E}">
        <p14:creationId xmlns:p14="http://schemas.microsoft.com/office/powerpoint/2010/main" val="22235709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96397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014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442570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a:t>
            </a:r>
            <a:r>
              <a:rPr lang="es-ES" dirty="0" err="1"/>
              <a:t>Lante</a:t>
            </a:r>
            <a:r>
              <a:rPr lang="es-ES" dirty="0"/>
              <a:t> </a:t>
            </a:r>
          </a:p>
        </p:txBody>
      </p:sp>
      <p:sp>
        <p:nvSpPr>
          <p:cNvPr id="3" name="2 Marcador de contenido"/>
          <p:cNvSpPr>
            <a:spLocks noGrp="1"/>
          </p:cNvSpPr>
          <p:nvPr>
            <p:ph idx="1"/>
          </p:nvPr>
        </p:nvSpPr>
        <p:spPr/>
        <p:txBody>
          <a:bodyPr>
            <a:normAutofit/>
          </a:bodyPr>
          <a:lstStyle/>
          <a:p>
            <a:r>
              <a:rPr lang="es-ES" dirty="0"/>
              <a:t>Villa </a:t>
            </a:r>
            <a:r>
              <a:rPr lang="es-ES" dirty="0" err="1"/>
              <a:t>Lante</a:t>
            </a:r>
            <a:r>
              <a:rPr lang="es-ES" dirty="0"/>
              <a:t> en </a:t>
            </a:r>
            <a:r>
              <a:rPr lang="es-ES" dirty="0" err="1"/>
              <a:t>Bagnaia</a:t>
            </a:r>
            <a:r>
              <a:rPr lang="es-ES" dirty="0"/>
              <a:t> cerca de Viterbo , atribuido a Giacomo </a:t>
            </a:r>
            <a:r>
              <a:rPr lang="es-ES" dirty="0" err="1"/>
              <a:t>Barozzi</a:t>
            </a:r>
            <a:r>
              <a:rPr lang="es-ES" dirty="0"/>
              <a:t> da </a:t>
            </a:r>
            <a:r>
              <a:rPr lang="es-ES" dirty="0" err="1"/>
              <a:t>Vignola</a:t>
            </a:r>
            <a:r>
              <a:rPr lang="es-ES" dirty="0"/>
              <a:t> , es decir, con el famoso jardín de </a:t>
            </a:r>
            <a:r>
              <a:rPr lang="es-ES" dirty="0" err="1"/>
              <a:t>Bomarzo</a:t>
            </a:r>
            <a:r>
              <a:rPr lang="es-ES" dirty="0"/>
              <a:t> , uno de los más famosos jardines manieristas italianos de sorpresas del siglo XVI. </a:t>
            </a:r>
          </a:p>
          <a:p>
            <a:r>
              <a:rPr lang="es-ES" dirty="0"/>
              <a:t>La primera sorpresa para el visitante que viene fresco de Villa </a:t>
            </a:r>
            <a:r>
              <a:rPr lang="es-ES" dirty="0" err="1"/>
              <a:t>Farnese</a:t>
            </a:r>
            <a:r>
              <a:rPr lang="es-ES" dirty="0"/>
              <a:t> en </a:t>
            </a:r>
            <a:r>
              <a:rPr lang="es-ES" dirty="0" err="1"/>
              <a:t>Caprarola</a:t>
            </a:r>
            <a:r>
              <a:rPr lang="es-ES" dirty="0"/>
              <a:t> es la diferencia entre las dos villas en la misma zona, período, estilo arquitectónico manierista y posiblemente por el mismo arquitecto: hay poca o ninguna similitud. </a:t>
            </a:r>
          </a:p>
        </p:txBody>
      </p:sp>
    </p:spTree>
    <p:extLst>
      <p:ext uri="{BB962C8B-B14F-4D97-AF65-F5344CB8AC3E}">
        <p14:creationId xmlns:p14="http://schemas.microsoft.com/office/powerpoint/2010/main" val="20968618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7467600" cy="5637240"/>
          </a:xfrm>
        </p:spPr>
        <p:txBody>
          <a:bodyPr/>
          <a:lstStyle/>
          <a:p>
            <a:r>
              <a:rPr lang="es-ES" dirty="0"/>
              <a:t>Villa </a:t>
            </a:r>
            <a:r>
              <a:rPr lang="es-ES" dirty="0" err="1"/>
              <a:t>Lante</a:t>
            </a:r>
            <a:r>
              <a:rPr lang="es-ES" dirty="0"/>
              <a:t> no  dispone de un edificio dominante único con jardines adyacentes, como en </a:t>
            </a:r>
            <a:r>
              <a:rPr lang="es-ES" dirty="0" err="1"/>
              <a:t>Caprarola</a:t>
            </a:r>
            <a:r>
              <a:rPr lang="es-ES" dirty="0"/>
              <a:t>, pero con los jardines como la característica principal, situado en el eje principal y la intensificación de la ladera como una serie de terrazas entre los dos casinos pequeños y relativamente subordinados. </a:t>
            </a:r>
          </a:p>
          <a:p>
            <a:r>
              <a:rPr lang="es-ES" dirty="0"/>
              <a:t>La villa es conocida como la "Villa </a:t>
            </a:r>
            <a:r>
              <a:rPr lang="es-ES" dirty="0" err="1"/>
              <a:t>Lante</a:t>
            </a:r>
            <a:r>
              <a:rPr lang="es-ES" dirty="0"/>
              <a:t>". </a:t>
            </a:r>
          </a:p>
          <a:p>
            <a:r>
              <a:rPr lang="es-ES" dirty="0"/>
              <a:t>Sin embargo, no llegó a ser conocida como tal hasta que la villa pasó a </a:t>
            </a:r>
            <a:r>
              <a:rPr lang="es-ES" dirty="0" err="1"/>
              <a:t>Ippolito</a:t>
            </a:r>
            <a:r>
              <a:rPr lang="es-ES" dirty="0"/>
              <a:t> </a:t>
            </a:r>
            <a:r>
              <a:rPr lang="es-ES" dirty="0" err="1"/>
              <a:t>Lante</a:t>
            </a:r>
            <a:r>
              <a:rPr lang="es-ES" dirty="0"/>
              <a:t> </a:t>
            </a:r>
            <a:r>
              <a:rPr lang="es-ES" dirty="0" err="1"/>
              <a:t>della</a:t>
            </a:r>
            <a:r>
              <a:rPr lang="es-ES" dirty="0"/>
              <a:t> </a:t>
            </a:r>
            <a:r>
              <a:rPr lang="es-ES" dirty="0" err="1"/>
              <a:t>Rovere</a:t>
            </a:r>
            <a:r>
              <a:rPr lang="es-ES" dirty="0"/>
              <a:t> </a:t>
            </a:r>
            <a:r>
              <a:rPr lang="es-ES" dirty="0" err="1"/>
              <a:t>Montefeltro</a:t>
            </a:r>
            <a:r>
              <a:rPr lang="es-ES" dirty="0"/>
              <a:t> , duque de </a:t>
            </a:r>
            <a:r>
              <a:rPr lang="es-ES" dirty="0" err="1"/>
              <a:t>Bomarzo</a:t>
            </a:r>
            <a:r>
              <a:rPr lang="es-ES" dirty="0"/>
              <a:t> , en el siglo XVII, cuando ya tenia 100 años.</a:t>
            </a:r>
          </a:p>
          <a:p>
            <a:endParaRPr lang="es-ES" dirty="0"/>
          </a:p>
        </p:txBody>
      </p:sp>
    </p:spTree>
    <p:extLst>
      <p:ext uri="{BB962C8B-B14F-4D97-AF65-F5344CB8AC3E}">
        <p14:creationId xmlns:p14="http://schemas.microsoft.com/office/powerpoint/2010/main" val="5711862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38544841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48859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178778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7" y="0"/>
            <a:ext cx="4492189" cy="6858000"/>
          </a:xfrm>
          <a:prstGeom prst="rect">
            <a:avLst/>
          </a:prstGeom>
        </p:spPr>
      </p:pic>
    </p:spTree>
    <p:extLst>
      <p:ext uri="{BB962C8B-B14F-4D97-AF65-F5344CB8AC3E}">
        <p14:creationId xmlns:p14="http://schemas.microsoft.com/office/powerpoint/2010/main" val="40200350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59796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32545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83573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41380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a:t>
            </a:r>
            <a:r>
              <a:rPr lang="es-ES" dirty="0" err="1"/>
              <a:t>Boboli</a:t>
            </a:r>
            <a:r>
              <a:rPr lang="es-ES" dirty="0"/>
              <a:t> </a:t>
            </a:r>
          </a:p>
        </p:txBody>
      </p:sp>
      <p:sp>
        <p:nvSpPr>
          <p:cNvPr id="3" name="2 Marcador de contenido"/>
          <p:cNvSpPr>
            <a:spLocks noGrp="1"/>
          </p:cNvSpPr>
          <p:nvPr>
            <p:ph idx="1"/>
          </p:nvPr>
        </p:nvSpPr>
        <p:spPr/>
        <p:txBody>
          <a:bodyPr>
            <a:normAutofit/>
          </a:bodyPr>
          <a:lstStyle/>
          <a:p>
            <a:r>
              <a:rPr lang="es-ES" dirty="0"/>
              <a:t>El jardín de </a:t>
            </a:r>
            <a:r>
              <a:rPr lang="es-ES" dirty="0" err="1"/>
              <a:t>Boboli</a:t>
            </a:r>
            <a:r>
              <a:rPr lang="es-ES" dirty="0"/>
              <a:t> , en italiano </a:t>
            </a:r>
            <a:r>
              <a:rPr lang="es-ES" dirty="0" err="1"/>
              <a:t>Giardino</a:t>
            </a:r>
            <a:r>
              <a:rPr lang="es-ES" dirty="0"/>
              <a:t> di </a:t>
            </a:r>
            <a:r>
              <a:rPr lang="es-ES" dirty="0" err="1"/>
              <a:t>Boboli</a:t>
            </a:r>
            <a:r>
              <a:rPr lang="es-ES" dirty="0"/>
              <a:t>, forman un parque famoso en Florencia , Italia, que es el hogar de una distinguida colección de esculturas que datan del siglo XVI al XVIII, con algunas antigüedades romanas. </a:t>
            </a:r>
          </a:p>
          <a:p>
            <a:r>
              <a:rPr lang="es-ES" dirty="0"/>
              <a:t>Los jardines, detrás del Palacio </a:t>
            </a:r>
            <a:r>
              <a:rPr lang="es-ES" dirty="0" err="1"/>
              <a:t>Pitti</a:t>
            </a:r>
            <a:r>
              <a:rPr lang="es-ES" dirty="0"/>
              <a:t> , la sede principal de la Medici grandes duques de Toscana en Florencia , son algunos de los primeros y más conocidos jardines italianos del siglo XVI.</a:t>
            </a:r>
          </a:p>
          <a:p>
            <a:r>
              <a:rPr lang="es-ES" dirty="0"/>
              <a:t> El estilo d mitades del siglo de mid-16th, ya que se desarrolló aquí, se incorpora con desarrollos  de más amplias avenidas axiales, grava….. </a:t>
            </a:r>
          </a:p>
        </p:txBody>
      </p:sp>
    </p:spTree>
    <p:extLst>
      <p:ext uri="{BB962C8B-B14F-4D97-AF65-F5344CB8AC3E}">
        <p14:creationId xmlns:p14="http://schemas.microsoft.com/office/powerpoint/2010/main" val="23804551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7467600" cy="5709248"/>
          </a:xfrm>
        </p:spPr>
        <p:txBody>
          <a:bodyPr/>
          <a:lstStyle/>
          <a:p>
            <a:r>
              <a:rPr lang="es-ES" dirty="0"/>
              <a:t>…..una considerable "</a:t>
            </a:r>
            <a:r>
              <a:rPr lang="es-ES" dirty="0" err="1"/>
              <a:t>construccion</a:t>
            </a:r>
            <a:r>
              <a:rPr lang="es-ES" dirty="0"/>
              <a:t>" de elementos de piedra, el empleo abundante de estatuas y fuentes y una proliferación de detalles, coordinadas en </a:t>
            </a:r>
            <a:r>
              <a:rPr lang="es-ES" dirty="0" err="1"/>
              <a:t>semi</a:t>
            </a:r>
            <a:r>
              <a:rPr lang="es-ES" dirty="0"/>
              <a:t>- espacios privados y públicos que fueron informados por los acentos clásicos: grutas , </a:t>
            </a:r>
            <a:r>
              <a:rPr lang="es-ES" dirty="0" err="1"/>
              <a:t>nympheums</a:t>
            </a:r>
            <a:r>
              <a:rPr lang="es-ES" dirty="0"/>
              <a:t> jardines, templos y similares. </a:t>
            </a:r>
          </a:p>
          <a:p>
            <a:r>
              <a:rPr lang="es-ES" dirty="0"/>
              <a:t>La apertura del jardín, con una amplia vista de la ciudad, era poco convencional para su época. </a:t>
            </a:r>
          </a:p>
          <a:p>
            <a:endParaRPr lang="es-ES" dirty="0"/>
          </a:p>
        </p:txBody>
      </p:sp>
    </p:spTree>
    <p:extLst>
      <p:ext uri="{BB962C8B-B14F-4D97-AF65-F5344CB8AC3E}">
        <p14:creationId xmlns:p14="http://schemas.microsoft.com/office/powerpoint/2010/main" val="39181649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46177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75048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94998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798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23055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65781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Giardini</a:t>
            </a:r>
            <a:r>
              <a:rPr lang="es-ES" dirty="0"/>
              <a:t> di </a:t>
            </a:r>
            <a:r>
              <a:rPr lang="es-ES" dirty="0" err="1"/>
              <a:t>Giusti</a:t>
            </a:r>
            <a:r>
              <a:rPr lang="es-ES" dirty="0"/>
              <a:t> </a:t>
            </a:r>
          </a:p>
        </p:txBody>
      </p:sp>
      <p:sp>
        <p:nvSpPr>
          <p:cNvPr id="3" name="2 Marcador de contenido"/>
          <p:cNvSpPr>
            <a:spLocks noGrp="1"/>
          </p:cNvSpPr>
          <p:nvPr>
            <p:ph idx="1"/>
          </p:nvPr>
        </p:nvSpPr>
        <p:spPr/>
        <p:txBody>
          <a:bodyPr/>
          <a:lstStyle/>
          <a:p>
            <a:r>
              <a:rPr lang="es-ES" dirty="0"/>
              <a:t>El </a:t>
            </a:r>
            <a:r>
              <a:rPr lang="es-ES" dirty="0" err="1"/>
              <a:t>Giardini</a:t>
            </a:r>
            <a:r>
              <a:rPr lang="es-ES" dirty="0"/>
              <a:t> di </a:t>
            </a:r>
            <a:r>
              <a:rPr lang="es-ES" dirty="0" err="1"/>
              <a:t>Giusti</a:t>
            </a:r>
            <a:r>
              <a:rPr lang="es-ES" dirty="0"/>
              <a:t> (Inglés: Jardines </a:t>
            </a:r>
            <a:r>
              <a:rPr lang="es-ES" dirty="0" err="1"/>
              <a:t>Giusti</a:t>
            </a:r>
            <a:r>
              <a:rPr lang="es-ES" dirty="0"/>
              <a:t>) se plantaron en 1580 a alrededor de la Villa </a:t>
            </a:r>
            <a:r>
              <a:rPr lang="es-ES" dirty="0" err="1"/>
              <a:t>Giusti</a:t>
            </a:r>
            <a:r>
              <a:rPr lang="es-ES" dirty="0"/>
              <a:t> , de Verona , Italia. </a:t>
            </a:r>
          </a:p>
          <a:p>
            <a:r>
              <a:rPr lang="es-ES" dirty="0"/>
              <a:t>Son considerados como algunos de los más bellos jardines del Renacimiento de Europa. </a:t>
            </a:r>
          </a:p>
        </p:txBody>
      </p:sp>
    </p:spTree>
    <p:extLst>
      <p:ext uri="{BB962C8B-B14F-4D97-AF65-F5344CB8AC3E}">
        <p14:creationId xmlns:p14="http://schemas.microsoft.com/office/powerpoint/2010/main" val="25598773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07141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8054283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369020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98540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914379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a:t>
            </a:r>
            <a:r>
              <a:rPr lang="es-ES" dirty="0" err="1"/>
              <a:t>Aldobrandini</a:t>
            </a:r>
            <a:r>
              <a:rPr lang="es-ES" dirty="0"/>
              <a:t> </a:t>
            </a:r>
          </a:p>
        </p:txBody>
      </p:sp>
      <p:sp>
        <p:nvSpPr>
          <p:cNvPr id="3" name="2 Marcador de contenido"/>
          <p:cNvSpPr>
            <a:spLocks noGrp="1"/>
          </p:cNvSpPr>
          <p:nvPr>
            <p:ph idx="1"/>
          </p:nvPr>
        </p:nvSpPr>
        <p:spPr/>
        <p:txBody>
          <a:bodyPr>
            <a:normAutofit/>
          </a:bodyPr>
          <a:lstStyle/>
          <a:p>
            <a:r>
              <a:rPr lang="es-ES" dirty="0"/>
              <a:t>Villa </a:t>
            </a:r>
            <a:r>
              <a:rPr lang="es-ES" dirty="0" err="1"/>
              <a:t>Aldobrandini</a:t>
            </a:r>
            <a:r>
              <a:rPr lang="es-ES" dirty="0"/>
              <a:t> es una villa en </a:t>
            </a:r>
            <a:r>
              <a:rPr lang="es-ES" dirty="0" err="1"/>
              <a:t>Frascati</a:t>
            </a:r>
            <a:r>
              <a:rPr lang="es-ES" dirty="0"/>
              <a:t> , Italia, propiedad de la familia  </a:t>
            </a:r>
            <a:r>
              <a:rPr lang="es-ES" dirty="0" err="1"/>
              <a:t>Aldobrandini</a:t>
            </a:r>
            <a:r>
              <a:rPr lang="es-ES" dirty="0"/>
              <a:t> . </a:t>
            </a:r>
          </a:p>
          <a:p>
            <a:r>
              <a:rPr lang="es-ES" dirty="0"/>
              <a:t>También conocida como Belvedere por su ubicación encantadora con vistas a todo el valle hasta Roma, fue construida por orden del cardenal Pietro </a:t>
            </a:r>
            <a:r>
              <a:rPr lang="es-ES" dirty="0" err="1"/>
              <a:t>Aldobrandini</a:t>
            </a:r>
            <a:r>
              <a:rPr lang="es-ES" dirty="0"/>
              <a:t> , sobrino del Papa Clemente VIII  sobre un edificio preexistente, construido por el prelado del Vaticano </a:t>
            </a:r>
            <a:r>
              <a:rPr lang="es-ES" dirty="0" err="1"/>
              <a:t>Rufini</a:t>
            </a:r>
            <a:r>
              <a:rPr lang="es-ES" dirty="0"/>
              <a:t> </a:t>
            </a:r>
            <a:r>
              <a:rPr lang="es-ES" dirty="0" err="1"/>
              <a:t>Alessandro</a:t>
            </a:r>
            <a:r>
              <a:rPr lang="es-ES" dirty="0"/>
              <a:t> en 1550. </a:t>
            </a:r>
          </a:p>
          <a:p>
            <a:r>
              <a:rPr lang="es-ES" dirty="0"/>
              <a:t>La casa fue reconstruida en su forma actual por Giacomo </a:t>
            </a:r>
            <a:r>
              <a:rPr lang="es-ES" dirty="0" err="1"/>
              <a:t>della</a:t>
            </a:r>
            <a:r>
              <a:rPr lang="es-ES" dirty="0"/>
              <a:t> Porta 1598 a 1602, y luego completada por Carlo </a:t>
            </a:r>
            <a:r>
              <a:rPr lang="es-ES" dirty="0" err="1"/>
              <a:t>Maderno</a:t>
            </a:r>
            <a:r>
              <a:rPr lang="es-ES" dirty="0"/>
              <a:t> y Giovanni Fontana  Particularmente famoso es el Teatro </a:t>
            </a:r>
            <a:r>
              <a:rPr lang="es-ES" dirty="0" err="1"/>
              <a:t>delle</a:t>
            </a:r>
            <a:r>
              <a:rPr lang="es-ES" dirty="0"/>
              <a:t> </a:t>
            </a:r>
            <a:r>
              <a:rPr lang="es-ES" dirty="0" err="1"/>
              <a:t>Acqua</a:t>
            </a:r>
            <a:r>
              <a:rPr lang="es-ES" dirty="0"/>
              <a:t> ("Teatro del agua"), por Carlo </a:t>
            </a:r>
            <a:r>
              <a:rPr lang="es-ES" dirty="0" err="1"/>
              <a:t>Maderno</a:t>
            </a:r>
            <a:r>
              <a:rPr lang="es-ES" dirty="0"/>
              <a:t> y </a:t>
            </a:r>
            <a:r>
              <a:rPr lang="es-ES" dirty="0" err="1"/>
              <a:t>Orazio</a:t>
            </a:r>
            <a:r>
              <a:rPr lang="es-ES" dirty="0"/>
              <a:t> </a:t>
            </a:r>
            <a:r>
              <a:rPr lang="es-ES" dirty="0" err="1"/>
              <a:t>Olivieri</a:t>
            </a:r>
            <a:endParaRPr lang="es-ES" dirty="0"/>
          </a:p>
          <a:p>
            <a:endParaRPr lang="es-ES" dirty="0"/>
          </a:p>
        </p:txBody>
      </p:sp>
    </p:spTree>
    <p:extLst>
      <p:ext uri="{BB962C8B-B14F-4D97-AF65-F5344CB8AC3E}">
        <p14:creationId xmlns:p14="http://schemas.microsoft.com/office/powerpoint/2010/main" val="6318069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20574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39794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731520" y="642594"/>
            <a:ext cx="7680960" cy="770182"/>
          </a:xfrm>
        </p:spPr>
        <p:txBody>
          <a:bodyPr/>
          <a:lstStyle/>
          <a:p>
            <a:r>
              <a:rPr lang="es-ES" dirty="0"/>
              <a:t>Palacio de Caserta </a:t>
            </a:r>
          </a:p>
        </p:txBody>
      </p:sp>
      <p:sp>
        <p:nvSpPr>
          <p:cNvPr id="3" name="2 Marcador de contenido"/>
          <p:cNvSpPr>
            <a:spLocks noGrp="1"/>
          </p:cNvSpPr>
          <p:nvPr>
            <p:ph idx="1"/>
          </p:nvPr>
        </p:nvSpPr>
        <p:spPr>
          <a:xfrm>
            <a:off x="731520" y="1628800"/>
            <a:ext cx="7680960" cy="4406240"/>
          </a:xfrm>
        </p:spPr>
        <p:txBody>
          <a:bodyPr>
            <a:normAutofit lnSpcReduction="10000"/>
          </a:bodyPr>
          <a:lstStyle/>
          <a:p>
            <a:r>
              <a:rPr lang="es-ES" dirty="0"/>
              <a:t>El Palacio Real de Caserta (en italiano: </a:t>
            </a:r>
            <a:r>
              <a:rPr lang="es-ES" dirty="0" err="1"/>
              <a:t>Reggia</a:t>
            </a:r>
            <a:r>
              <a:rPr lang="es-ES" dirty="0"/>
              <a:t> di Caserta) es una antigua residencia real de Caserta , construido por los reyes  Borbones de Nápoles . </a:t>
            </a:r>
          </a:p>
          <a:p>
            <a:r>
              <a:rPr lang="es-ES" dirty="0"/>
              <a:t>El jardín, un ejemplo típico de la ampliación barroca de vistas formales, se extienden por 120 hectáreas, en parte sobre terreno montañoso. </a:t>
            </a:r>
          </a:p>
          <a:p>
            <a:r>
              <a:rPr lang="es-ES" dirty="0"/>
              <a:t>Se inspira en el parque de Versalles, pero es comúnmente considerado como superior en belleza. </a:t>
            </a:r>
          </a:p>
          <a:p>
            <a:r>
              <a:rPr lang="es-ES" dirty="0"/>
              <a:t>El parque comienza en la fachada posterior del palacio, flanqueando un callejón largo con fuentes y cascadas artificiales.</a:t>
            </a:r>
          </a:p>
          <a:p>
            <a:r>
              <a:rPr lang="es-ES" dirty="0"/>
              <a:t>Hay un jardín inglés en la parte superior diseñado en la década de 1780 por Carlo </a:t>
            </a:r>
            <a:r>
              <a:rPr lang="es-ES" dirty="0" err="1"/>
              <a:t>Vanvitelli</a:t>
            </a:r>
            <a:r>
              <a:rPr lang="es-ES" dirty="0"/>
              <a:t> y el London entrenado </a:t>
            </a:r>
            <a:r>
              <a:rPr lang="es-ES" dirty="0" err="1"/>
              <a:t>plantsman</a:t>
            </a:r>
            <a:r>
              <a:rPr lang="es-ES" dirty="0"/>
              <a:t>-diseñador John </a:t>
            </a:r>
            <a:r>
              <a:rPr lang="es-ES" dirty="0" err="1"/>
              <a:t>Graefer</a:t>
            </a:r>
            <a:r>
              <a:rPr lang="es-ES" dirty="0"/>
              <a:t> , recomendó a Sir William Hamilton por Sir Joseph Banks </a:t>
            </a:r>
          </a:p>
          <a:p>
            <a:endParaRPr lang="es-ES" dirty="0"/>
          </a:p>
        </p:txBody>
      </p:sp>
    </p:spTree>
    <p:extLst>
      <p:ext uri="{BB962C8B-B14F-4D97-AF65-F5344CB8AC3E}">
        <p14:creationId xmlns:p14="http://schemas.microsoft.com/office/powerpoint/2010/main" val="35501271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normAutofit lnSpcReduction="10000"/>
          </a:bodyPr>
          <a:lstStyle/>
          <a:p>
            <a:r>
              <a:rPr lang="es-ES" dirty="0"/>
              <a:t>Se trata de un ejemplo temprano de un </a:t>
            </a:r>
            <a:r>
              <a:rPr lang="es-ES" dirty="0" err="1"/>
              <a:t>jardin</a:t>
            </a:r>
            <a:r>
              <a:rPr lang="es-ES" dirty="0"/>
              <a:t> continental Inglés " jardín “ con el gusto del  esbelto naturalista  </a:t>
            </a:r>
            <a:r>
              <a:rPr lang="es-ES" dirty="0" err="1"/>
              <a:t>Capability</a:t>
            </a:r>
            <a:r>
              <a:rPr lang="es-ES" dirty="0"/>
              <a:t> Brown. </a:t>
            </a:r>
          </a:p>
          <a:p>
            <a:r>
              <a:rPr lang="es-ES" dirty="0"/>
              <a:t>Las fuentes y cascadas, cada uno llena una vasca ("cuenca"), con la arquitectura y el sistema hidráulico por Luigi </a:t>
            </a:r>
            <a:r>
              <a:rPr lang="es-ES" dirty="0" err="1"/>
              <a:t>Vanvitelli</a:t>
            </a:r>
            <a:r>
              <a:rPr lang="es-ES" dirty="0"/>
              <a:t> a intervalos a lo largo de un canal ancho recta que corre hacia el horizonte, rivalizaba con los de Peterhof fuera de St. Petersburgo .</a:t>
            </a:r>
          </a:p>
          <a:p>
            <a:r>
              <a:rPr lang="es-ES" dirty="0"/>
              <a:t> Estos incluyen: </a:t>
            </a:r>
          </a:p>
          <a:p>
            <a:r>
              <a:rPr lang="es-ES" dirty="0"/>
              <a:t>La Fuente de la Diana y </a:t>
            </a:r>
            <a:r>
              <a:rPr lang="es-ES" dirty="0" err="1"/>
              <a:t>Acteón</a:t>
            </a:r>
            <a:r>
              <a:rPr lang="es-ES" dirty="0"/>
              <a:t> (esculturas de Paolo </a:t>
            </a:r>
            <a:r>
              <a:rPr lang="es-ES" dirty="0" err="1"/>
              <a:t>Persico</a:t>
            </a:r>
            <a:r>
              <a:rPr lang="es-ES" dirty="0"/>
              <a:t>, </a:t>
            </a:r>
            <a:r>
              <a:rPr lang="es-ES" dirty="0" err="1"/>
              <a:t>Brunelli</a:t>
            </a:r>
            <a:r>
              <a:rPr lang="es-ES" dirty="0"/>
              <a:t>, Pietro Solari); </a:t>
            </a:r>
          </a:p>
          <a:p>
            <a:r>
              <a:rPr lang="es-ES" dirty="0"/>
              <a:t>La Fuente de Venus y Adonis (1770-1780); </a:t>
            </a:r>
          </a:p>
          <a:p>
            <a:r>
              <a:rPr lang="es-ES" dirty="0"/>
              <a:t>La Fuente de los Delfines (1773-1780); </a:t>
            </a:r>
          </a:p>
          <a:p>
            <a:r>
              <a:rPr lang="es-ES" dirty="0"/>
              <a:t>La Fuente de Eolo ; </a:t>
            </a:r>
          </a:p>
          <a:p>
            <a:r>
              <a:rPr lang="es-ES" dirty="0"/>
              <a:t>La Fuente de Ceres . </a:t>
            </a:r>
          </a:p>
          <a:p>
            <a:r>
              <a:rPr lang="es-ES" dirty="0"/>
              <a:t>Una gran población de las figuras de la Antigüedad clásica fueron modelados por Gaetano Salomone por los jardines del Palacio Real, y ejecutado por los grandes talleres. </a:t>
            </a:r>
          </a:p>
          <a:p>
            <a:endParaRPr lang="es-ES" dirty="0"/>
          </a:p>
          <a:p>
            <a:endParaRPr lang="es-ES" dirty="0"/>
          </a:p>
        </p:txBody>
      </p:sp>
    </p:spTree>
    <p:extLst>
      <p:ext uri="{BB962C8B-B14F-4D97-AF65-F5344CB8AC3E}">
        <p14:creationId xmlns:p14="http://schemas.microsoft.com/office/powerpoint/2010/main" val="24800868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8436996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98700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8888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312646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979819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Isola</a:t>
            </a:r>
            <a:r>
              <a:rPr lang="es-ES" dirty="0"/>
              <a:t> Bella (Lago </a:t>
            </a:r>
            <a:r>
              <a:rPr lang="es-ES" dirty="0" err="1"/>
              <a:t>Maggiore</a:t>
            </a:r>
            <a:r>
              <a:rPr lang="es-ES" dirty="0"/>
              <a:t>) </a:t>
            </a:r>
          </a:p>
        </p:txBody>
      </p:sp>
      <p:sp>
        <p:nvSpPr>
          <p:cNvPr id="3" name="2 Marcador de contenido"/>
          <p:cNvSpPr>
            <a:spLocks noGrp="1"/>
          </p:cNvSpPr>
          <p:nvPr>
            <p:ph idx="1"/>
          </p:nvPr>
        </p:nvSpPr>
        <p:spPr/>
        <p:txBody>
          <a:bodyPr/>
          <a:lstStyle/>
          <a:p>
            <a:r>
              <a:rPr lang="es-ES" dirty="0"/>
              <a:t>La </a:t>
            </a:r>
            <a:r>
              <a:rPr lang="es-ES" dirty="0" err="1"/>
              <a:t>Isola</a:t>
            </a:r>
            <a:r>
              <a:rPr lang="es-ES" dirty="0"/>
              <a:t> Bella (Lago </a:t>
            </a:r>
            <a:r>
              <a:rPr lang="es-ES" dirty="0" err="1"/>
              <a:t>Maggiore</a:t>
            </a:r>
            <a:r>
              <a:rPr lang="es-ES" dirty="0"/>
              <a:t>) es una de las islas </a:t>
            </a:r>
            <a:r>
              <a:rPr lang="es-ES" dirty="0" err="1"/>
              <a:t>Borromeo</a:t>
            </a:r>
            <a:r>
              <a:rPr lang="es-ES" dirty="0"/>
              <a:t> del Lago </a:t>
            </a:r>
            <a:r>
              <a:rPr lang="es-ES" dirty="0" err="1"/>
              <a:t>Maggiore</a:t>
            </a:r>
            <a:r>
              <a:rPr lang="es-ES" dirty="0"/>
              <a:t> , en el norte de Italia. La isla está situada en las del Golfo de </a:t>
            </a:r>
            <a:r>
              <a:rPr lang="es-ES" dirty="0" err="1"/>
              <a:t>Borromeo</a:t>
            </a:r>
            <a:r>
              <a:rPr lang="es-ES" dirty="0"/>
              <a:t> a 400 metros de la ciudad junto al lago de </a:t>
            </a:r>
            <a:r>
              <a:rPr lang="es-ES" dirty="0" err="1"/>
              <a:t>Stresa</a:t>
            </a:r>
            <a:r>
              <a:rPr lang="es-ES" dirty="0"/>
              <a:t> . </a:t>
            </a:r>
            <a:r>
              <a:rPr lang="es-ES" dirty="0" err="1"/>
              <a:t>Isola</a:t>
            </a:r>
            <a:r>
              <a:rPr lang="es-ES" dirty="0"/>
              <a:t> Bella es de 320 metros de largo por 400 metros de ancho y está totalmente ocupada por el Palazzo </a:t>
            </a:r>
            <a:r>
              <a:rPr lang="es-ES" dirty="0" err="1"/>
              <a:t>Borromeo</a:t>
            </a:r>
            <a:r>
              <a:rPr lang="es-ES" dirty="0"/>
              <a:t> y su jardín barroco a la italiana. </a:t>
            </a:r>
          </a:p>
        </p:txBody>
      </p:sp>
    </p:spTree>
    <p:extLst>
      <p:ext uri="{BB962C8B-B14F-4D97-AF65-F5344CB8AC3E}">
        <p14:creationId xmlns:p14="http://schemas.microsoft.com/office/powerpoint/2010/main" val="2371499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70868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894800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24634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4799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289705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Los primeros jardines botánicos </a:t>
            </a:r>
          </a:p>
        </p:txBody>
      </p:sp>
      <p:sp>
        <p:nvSpPr>
          <p:cNvPr id="3" name="2 Marcador de contenido"/>
          <p:cNvSpPr>
            <a:spLocks noGrp="1"/>
          </p:cNvSpPr>
          <p:nvPr>
            <p:ph idx="1"/>
          </p:nvPr>
        </p:nvSpPr>
        <p:spPr>
          <a:xfrm>
            <a:off x="457200" y="2420888"/>
            <a:ext cx="7643192" cy="4053064"/>
          </a:xfrm>
        </p:spPr>
        <p:txBody>
          <a:bodyPr>
            <a:normAutofit/>
          </a:bodyPr>
          <a:lstStyle/>
          <a:p>
            <a:r>
              <a:rPr lang="es-ES" dirty="0"/>
              <a:t>El Renacimiento italiano también se produjo una revolución en el estudio de la botánica a través de la clasificación sistemática de las plantas y la creación de los primeros jardines botánicos . Durante la Edad Media , las plantas fueron estudiadas para los usos medicinales. </a:t>
            </a:r>
          </a:p>
          <a:p>
            <a:r>
              <a:rPr lang="es-ES" dirty="0"/>
              <a:t>Hasta el siglo XVI, la obra de referencia sobre la botánica fue De Materia Medica escrito en el siglo primero por un médico griego Dioscórides </a:t>
            </a:r>
            <a:r>
              <a:rPr lang="es-ES" dirty="0" err="1"/>
              <a:t>Pedanius</a:t>
            </a:r>
            <a:r>
              <a:rPr lang="es-ES" dirty="0"/>
              <a:t> , que describe 600 plantas, pero carecían de muchas de las plantas nativas de Italia y tenían descripciones vagas e inexactas con estilizadas ilustraciones. </a:t>
            </a:r>
          </a:p>
        </p:txBody>
      </p:sp>
    </p:spTree>
    <p:extLst>
      <p:ext uri="{BB962C8B-B14F-4D97-AF65-F5344CB8AC3E}">
        <p14:creationId xmlns:p14="http://schemas.microsoft.com/office/powerpoint/2010/main" val="38706785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7467600" cy="5493224"/>
          </a:xfrm>
        </p:spPr>
        <p:txBody>
          <a:bodyPr>
            <a:normAutofit/>
          </a:bodyPr>
          <a:lstStyle/>
          <a:p>
            <a:r>
              <a:rPr lang="es-ES" dirty="0"/>
              <a:t>En 1533, la Universidad de Padua creó la primera cátedra de botánica y nombró a Francesco </a:t>
            </a:r>
            <a:r>
              <a:rPr lang="es-ES" dirty="0" err="1"/>
              <a:t>Bonafede</a:t>
            </a:r>
            <a:r>
              <a:rPr lang="es-ES" dirty="0"/>
              <a:t> como la </a:t>
            </a:r>
            <a:r>
              <a:rPr lang="es-ES" dirty="0" err="1"/>
              <a:t>Simplicium</a:t>
            </a:r>
            <a:r>
              <a:rPr lang="es-ES" dirty="0"/>
              <a:t> primer profesor - profesor de 'simples' o plantas medicinales.</a:t>
            </a:r>
          </a:p>
          <a:p>
            <a:r>
              <a:rPr lang="es-ES" dirty="0"/>
              <a:t> En 1545, un investigador de la Facultad de Medicina de la Universidad de Padua, Pietro Andrea </a:t>
            </a:r>
            <a:r>
              <a:rPr lang="es-ES" dirty="0" err="1"/>
              <a:t>Mattioli</a:t>
            </a:r>
            <a:r>
              <a:rPr lang="es-ES" dirty="0"/>
              <a:t> , escribió un nuevo libro sobre hierbas medicinales , </a:t>
            </a:r>
            <a:r>
              <a:rPr lang="es-ES" dirty="0" err="1"/>
              <a:t>Commentarii</a:t>
            </a:r>
            <a:r>
              <a:rPr lang="es-ES" dirty="0"/>
              <a:t> en el sexo </a:t>
            </a:r>
            <a:r>
              <a:rPr lang="es-ES" dirty="0" err="1"/>
              <a:t>Dioscoridis</a:t>
            </a:r>
            <a:r>
              <a:rPr lang="es-ES" dirty="0"/>
              <a:t> Libros </a:t>
            </a:r>
            <a:r>
              <a:rPr lang="es-ES" dirty="0" err="1"/>
              <a:t>Pedanii</a:t>
            </a:r>
            <a:r>
              <a:rPr lang="es-ES" dirty="0"/>
              <a:t>, que, en sucesivas ediciones, sistemáticamente se describe y se entregó a los usos medicinales de 1200 diferentes plantas.</a:t>
            </a:r>
          </a:p>
          <a:p>
            <a:r>
              <a:rPr lang="es-ES" dirty="0"/>
              <a:t> La labor científica se vio favorecida por los navegantes y exploradores que regresaban del Nuevo Mundo , Asia y África , que trajeron muestras de plantas desconocidas en Europa. </a:t>
            </a:r>
          </a:p>
          <a:p>
            <a:r>
              <a:rPr lang="es-ES" dirty="0"/>
              <a:t>En junio de 1543, de la Universidad de Padua creó el mundo el primer jardín botánico, el Orto </a:t>
            </a:r>
            <a:r>
              <a:rPr lang="es-ES" dirty="0" err="1"/>
              <a:t>Botanico</a:t>
            </a:r>
            <a:r>
              <a:rPr lang="es-ES" dirty="0"/>
              <a:t> di </a:t>
            </a:r>
            <a:r>
              <a:rPr lang="es-ES" dirty="0" err="1"/>
              <a:t>Padova</a:t>
            </a:r>
            <a:r>
              <a:rPr lang="es-ES" dirty="0"/>
              <a:t> , y la Universidad de Pisa siguió con su propio jardín, el Orto </a:t>
            </a:r>
            <a:r>
              <a:rPr lang="es-ES" dirty="0" err="1"/>
              <a:t>Botanico</a:t>
            </a:r>
            <a:r>
              <a:rPr lang="es-ES" dirty="0"/>
              <a:t> di Pisa , en 1545. </a:t>
            </a:r>
          </a:p>
          <a:p>
            <a:endParaRPr lang="es-ES" dirty="0"/>
          </a:p>
        </p:txBody>
      </p:sp>
    </p:spTree>
    <p:extLst>
      <p:ext uri="{BB962C8B-B14F-4D97-AF65-F5344CB8AC3E}">
        <p14:creationId xmlns:p14="http://schemas.microsoft.com/office/powerpoint/2010/main" val="422463779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7715200" cy="5565232"/>
          </a:xfrm>
        </p:spPr>
        <p:txBody>
          <a:bodyPr/>
          <a:lstStyle/>
          <a:p>
            <a:r>
              <a:rPr lang="es-ES" dirty="0"/>
              <a:t>En 1591, el jardín de Padua tenía más de 1.168 diferentes plantas y árboles, incluyendo una palmera traída de Egipto .</a:t>
            </a:r>
          </a:p>
          <a:p>
            <a:r>
              <a:rPr lang="es-ES" dirty="0"/>
              <a:t> En 1545, en Florencia, </a:t>
            </a:r>
            <a:r>
              <a:rPr lang="es-ES" dirty="0" err="1"/>
              <a:t>Cosimo</a:t>
            </a:r>
            <a:r>
              <a:rPr lang="es-ES" dirty="0"/>
              <a:t> de 'Medici fundó el </a:t>
            </a:r>
            <a:r>
              <a:rPr lang="es-ES" dirty="0" err="1"/>
              <a:t>Giardino</a:t>
            </a:r>
            <a:r>
              <a:rPr lang="es-ES" dirty="0"/>
              <a:t> </a:t>
            </a:r>
            <a:r>
              <a:rPr lang="es-ES" dirty="0" err="1"/>
              <a:t>dei</a:t>
            </a:r>
            <a:r>
              <a:rPr lang="es-ES" dirty="0"/>
              <a:t> </a:t>
            </a:r>
            <a:r>
              <a:rPr lang="es-ES" dirty="0" err="1"/>
              <a:t>Semplici</a:t>
            </a:r>
            <a:r>
              <a:rPr lang="es-ES" dirty="0"/>
              <a:t>, el jardín de hierbas medicinales. </a:t>
            </a:r>
          </a:p>
          <a:p>
            <a:r>
              <a:rPr lang="es-ES" dirty="0"/>
              <a:t>Pronto las escuelas de medicina de las universidades de Bolonia , Ferrara y Sassari todos tenían sus propios jardines botánicos llenos de plantas exóticas de todo el mundo.</a:t>
            </a:r>
          </a:p>
        </p:txBody>
      </p:sp>
    </p:spTree>
    <p:extLst>
      <p:ext uri="{BB962C8B-B14F-4D97-AF65-F5344CB8AC3E}">
        <p14:creationId xmlns:p14="http://schemas.microsoft.com/office/powerpoint/2010/main" val="40642505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62021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0477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776209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3765177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Otros jardines del Renacimiento italiano </a:t>
            </a:r>
          </a:p>
        </p:txBody>
      </p:sp>
      <p:sp>
        <p:nvSpPr>
          <p:cNvPr id="3" name="2 Marcador de contenido"/>
          <p:cNvSpPr>
            <a:spLocks noGrp="1"/>
          </p:cNvSpPr>
          <p:nvPr>
            <p:ph idx="1"/>
          </p:nvPr>
        </p:nvSpPr>
        <p:spPr/>
        <p:txBody>
          <a:bodyPr/>
          <a:lstStyle/>
          <a:p>
            <a:r>
              <a:rPr lang="it-IT" dirty="0"/>
              <a:t>Villa Lante </a:t>
            </a:r>
          </a:p>
          <a:p>
            <a:r>
              <a:rPr lang="it-IT" dirty="0"/>
              <a:t>Boboli Gardens </a:t>
            </a:r>
          </a:p>
          <a:p>
            <a:r>
              <a:rPr lang="it-IT" dirty="0"/>
              <a:t>Giardini di Giusti </a:t>
            </a:r>
          </a:p>
          <a:p>
            <a:r>
              <a:rPr lang="it-IT" dirty="0"/>
              <a:t>Giardino Bardini </a:t>
            </a:r>
          </a:p>
          <a:p>
            <a:r>
              <a:rPr lang="it-IT" dirty="0"/>
              <a:t>Villa d'Este (1550-1572) </a:t>
            </a:r>
          </a:p>
          <a:p>
            <a:r>
              <a:rPr lang="it-IT" dirty="0"/>
              <a:t>Villa Aldobrandini (1598) </a:t>
            </a:r>
          </a:p>
          <a:p>
            <a:r>
              <a:rPr lang="it-IT" dirty="0"/>
              <a:t>Villa Capponi (1570) </a:t>
            </a:r>
          </a:p>
          <a:p>
            <a:pPr marL="0" indent="0">
              <a:buNone/>
            </a:pPr>
            <a:endParaRPr lang="es-ES" dirty="0"/>
          </a:p>
        </p:txBody>
      </p:sp>
    </p:spTree>
    <p:extLst>
      <p:ext uri="{BB962C8B-B14F-4D97-AF65-F5344CB8AC3E}">
        <p14:creationId xmlns:p14="http://schemas.microsoft.com/office/powerpoint/2010/main" val="34359221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16632"/>
            <a:ext cx="4464496" cy="3528392"/>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4048" y="260648"/>
            <a:ext cx="3816424" cy="3384376"/>
          </a:xfrm>
          <a:prstGeom prst="rect">
            <a:avLst/>
          </a:prstGeom>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67744" y="3933056"/>
            <a:ext cx="4032448" cy="2808312"/>
          </a:xfrm>
          <a:prstGeom prst="rect">
            <a:avLst/>
          </a:prstGeom>
        </p:spPr>
      </p:pic>
    </p:spTree>
    <p:extLst>
      <p:ext uri="{BB962C8B-B14F-4D97-AF65-F5344CB8AC3E}">
        <p14:creationId xmlns:p14="http://schemas.microsoft.com/office/powerpoint/2010/main" val="160236100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437294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00144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346832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23864"/>
            <a:ext cx="4644008" cy="6858000"/>
          </a:xfrm>
          <a:prstGeom prst="rect">
            <a:avLst/>
          </a:prstGeom>
        </p:spPr>
      </p:pic>
    </p:spTree>
    <p:extLst>
      <p:ext uri="{BB962C8B-B14F-4D97-AF65-F5344CB8AC3E}">
        <p14:creationId xmlns:p14="http://schemas.microsoft.com/office/powerpoint/2010/main" val="19106011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14322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44632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67551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32251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Savon</Template>
  <TotalTime>230</TotalTime>
  <Words>6344</Words>
  <Application>Microsoft Office PowerPoint</Application>
  <PresentationFormat>Presentación en pantalla (4:3)</PresentationFormat>
  <Paragraphs>332</Paragraphs>
  <Slides>119</Slides>
  <Notes>57</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119</vt:i4>
      </vt:variant>
    </vt:vector>
  </HeadingPairs>
  <TitlesOfParts>
    <vt:vector size="123" baseType="lpstr">
      <vt:lpstr>Calibri</vt:lpstr>
      <vt:lpstr>Century Gothic</vt:lpstr>
      <vt:lpstr>Garamond</vt:lpstr>
      <vt:lpstr>Savon</vt:lpstr>
      <vt:lpstr>JARDIN ESTILO ITALIANO</vt:lpstr>
      <vt:lpstr>Jardin a la italiana</vt:lpstr>
      <vt:lpstr>Historia e influencias </vt:lpstr>
      <vt:lpstr>Influencia romana </vt:lpstr>
      <vt:lpstr>Presentación de PowerPoint</vt:lpstr>
      <vt:lpstr>Jardines medievales italianos </vt:lpstr>
      <vt:lpstr>El jardin italiano en el renacimiento</vt:lpstr>
      <vt:lpstr>Presentación de PowerPoint</vt:lpstr>
      <vt:lpstr>La influencia clásica en el Renacimiento del jardin italiano  </vt:lpstr>
      <vt:lpstr>Presentación de PowerPoint</vt:lpstr>
      <vt:lpstr>Presentación de PowerPoint</vt:lpstr>
      <vt:lpstr>Alberti y los Principios del Jardín renacentista </vt:lpstr>
      <vt:lpstr>Presentación de PowerPoint</vt:lpstr>
      <vt:lpstr>Presentación de PowerPoint</vt:lpstr>
      <vt:lpstr>La influencia literaria en el Renacimiento del jardin  italiano </vt:lpstr>
      <vt:lpstr>Presentación de PowerPoint</vt:lpstr>
      <vt:lpstr>Poder y Grandeza - el simbolismo político del jardín renacentista </vt:lpstr>
      <vt:lpstr>Glosario del Renacimiento italiano Jardín </vt:lpstr>
      <vt:lpstr>Presentación de PowerPoint</vt:lpstr>
      <vt:lpstr>La Villa Medici en Fiesole (1455-1461) </vt:lpstr>
      <vt:lpstr>Presentación de PowerPoint</vt:lpstr>
      <vt:lpstr>Presentación de PowerPoint</vt:lpstr>
      <vt:lpstr>El Palazzo Piccolomini en Pienza, Toscana, (1459) </vt:lpstr>
      <vt:lpstr>Presentación de PowerPoint</vt:lpstr>
      <vt:lpstr>El Cortile del Belvedere en el Palacio Vaticano, Roma, (1504-1513) </vt:lpstr>
      <vt:lpstr>Presentación de PowerPoint</vt:lpstr>
      <vt:lpstr>Presentación de PowerPoint</vt:lpstr>
      <vt:lpstr>La Villa Madama, Roma (1516) </vt:lpstr>
      <vt:lpstr>Presentación de PowerPoint</vt:lpstr>
      <vt:lpstr>Presentación de PowerPoint</vt:lpstr>
      <vt:lpstr>Presentación de PowerPoint</vt:lpstr>
      <vt:lpstr>Jardines del Alto Renacimiento </vt:lpstr>
      <vt:lpstr>Villa di Castello, Toscana, (1538)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d'Este en Tivoli (1550-1572)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Manierismo y Jardines  del Renacimiento tardío </vt:lpstr>
      <vt:lpstr>Villa della Torre (1559) </vt:lpstr>
      <vt:lpstr>Presentación de PowerPoint</vt:lpstr>
      <vt:lpstr>Presentación de PowerPoint</vt:lpstr>
      <vt:lpstr>Presentación de PowerPoint</vt:lpstr>
      <vt:lpstr>Presentación de PowerPoint</vt:lpstr>
      <vt:lpstr>Sacro Bosco de Bomarzo, Lazio (1552-1584)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Lante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Boboli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Giardini di Giusti </vt:lpstr>
      <vt:lpstr>Presentación de PowerPoint</vt:lpstr>
      <vt:lpstr>Presentación de PowerPoint</vt:lpstr>
      <vt:lpstr>Presentación de PowerPoint</vt:lpstr>
      <vt:lpstr>Presentación de PowerPoint</vt:lpstr>
      <vt:lpstr>Presentación de PowerPoint</vt:lpstr>
      <vt:lpstr>Villa Aldobrandini </vt:lpstr>
      <vt:lpstr>Presentación de PowerPoint</vt:lpstr>
      <vt:lpstr>Presentación de PowerPoint</vt:lpstr>
      <vt:lpstr>Palacio de Caserta </vt:lpstr>
      <vt:lpstr>Presentación de PowerPoint</vt:lpstr>
      <vt:lpstr>Presentación de PowerPoint</vt:lpstr>
      <vt:lpstr>Presentación de PowerPoint</vt:lpstr>
      <vt:lpstr>Presentación de PowerPoint</vt:lpstr>
      <vt:lpstr>Presentación de PowerPoint</vt:lpstr>
      <vt:lpstr>Presentación de PowerPoint</vt:lpstr>
      <vt:lpstr>Isola Bella (Lago Maggiore) </vt:lpstr>
      <vt:lpstr>Presentación de PowerPoint</vt:lpstr>
      <vt:lpstr>Presentación de PowerPoint</vt:lpstr>
      <vt:lpstr>Presentación de PowerPoint</vt:lpstr>
      <vt:lpstr>Presentación de PowerPoint</vt:lpstr>
      <vt:lpstr>Presentación de PowerPoint</vt:lpstr>
      <vt:lpstr>Los primeros jardines botánicos </vt:lpstr>
      <vt:lpstr>Presentación de PowerPoint</vt:lpstr>
      <vt:lpstr>Presentación de PowerPoint</vt:lpstr>
      <vt:lpstr>Presentación de PowerPoint</vt:lpstr>
      <vt:lpstr>Presentación de PowerPoint</vt:lpstr>
      <vt:lpstr>Presentación de PowerPoint</vt:lpstr>
      <vt:lpstr>Presentación de PowerPoint</vt:lpstr>
      <vt:lpstr>Otros jardines del Renacimiento italiano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 ESTILO ITALIANO</dc:title>
  <dc:creator>Josep</dc:creator>
  <cp:lastModifiedBy>Usuario</cp:lastModifiedBy>
  <cp:revision>25</cp:revision>
  <dcterms:created xsi:type="dcterms:W3CDTF">2013-03-02T07:07:52Z</dcterms:created>
  <dcterms:modified xsi:type="dcterms:W3CDTF">2018-03-26T03:49:37Z</dcterms:modified>
</cp:coreProperties>
</file>