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1"/>
  </p:notesMasterIdLst>
  <p:sldIdLst>
    <p:sldId id="256" r:id="rId2"/>
    <p:sldId id="257" r:id="rId3"/>
    <p:sldId id="258" r:id="rId4"/>
    <p:sldId id="259" r:id="rId5"/>
    <p:sldId id="293" r:id="rId6"/>
    <p:sldId id="294" r:id="rId7"/>
    <p:sldId id="295" r:id="rId8"/>
    <p:sldId id="260" r:id="rId9"/>
    <p:sldId id="261" r:id="rId10"/>
    <p:sldId id="262" r:id="rId11"/>
    <p:sldId id="263" r:id="rId12"/>
    <p:sldId id="264" r:id="rId13"/>
    <p:sldId id="265" r:id="rId14"/>
    <p:sldId id="296" r:id="rId15"/>
    <p:sldId id="308" r:id="rId16"/>
    <p:sldId id="309" r:id="rId17"/>
    <p:sldId id="310" r:id="rId18"/>
    <p:sldId id="311" r:id="rId19"/>
    <p:sldId id="266" r:id="rId20"/>
    <p:sldId id="297" r:id="rId21"/>
    <p:sldId id="267" r:id="rId22"/>
    <p:sldId id="268" r:id="rId23"/>
    <p:sldId id="269" r:id="rId24"/>
    <p:sldId id="298" r:id="rId25"/>
    <p:sldId id="299" r:id="rId26"/>
    <p:sldId id="312" r:id="rId27"/>
    <p:sldId id="313" r:id="rId28"/>
    <p:sldId id="314" r:id="rId29"/>
    <p:sldId id="315" r:id="rId30"/>
    <p:sldId id="316" r:id="rId31"/>
    <p:sldId id="317" r:id="rId32"/>
    <p:sldId id="270" r:id="rId33"/>
    <p:sldId id="318" r:id="rId34"/>
    <p:sldId id="300" r:id="rId35"/>
    <p:sldId id="319" r:id="rId36"/>
    <p:sldId id="320" r:id="rId37"/>
    <p:sldId id="321" r:id="rId38"/>
    <p:sldId id="322" r:id="rId39"/>
    <p:sldId id="323" r:id="rId40"/>
    <p:sldId id="324" r:id="rId41"/>
    <p:sldId id="271" r:id="rId42"/>
    <p:sldId id="272" r:id="rId43"/>
    <p:sldId id="301" r:id="rId44"/>
    <p:sldId id="306" r:id="rId45"/>
    <p:sldId id="302" r:id="rId46"/>
    <p:sldId id="303" r:id="rId47"/>
    <p:sldId id="273" r:id="rId48"/>
    <p:sldId id="274" r:id="rId49"/>
    <p:sldId id="275" r:id="rId50"/>
    <p:sldId id="276" r:id="rId51"/>
    <p:sldId id="277" r:id="rId52"/>
    <p:sldId id="278" r:id="rId53"/>
    <p:sldId id="279" r:id="rId54"/>
    <p:sldId id="304" r:id="rId55"/>
    <p:sldId id="305" r:id="rId56"/>
    <p:sldId id="280" r:id="rId57"/>
    <p:sldId id="281" r:id="rId58"/>
    <p:sldId id="282" r:id="rId59"/>
    <p:sldId id="283" r:id="rId60"/>
    <p:sldId id="284" r:id="rId61"/>
    <p:sldId id="307" r:id="rId62"/>
    <p:sldId id="285" r:id="rId63"/>
    <p:sldId id="286" r:id="rId64"/>
    <p:sldId id="287" r:id="rId65"/>
    <p:sldId id="288" r:id="rId66"/>
    <p:sldId id="341" r:id="rId67"/>
    <p:sldId id="289" r:id="rId68"/>
    <p:sldId id="291" r:id="rId69"/>
    <p:sldId id="292" r:id="rId70"/>
    <p:sldId id="325" r:id="rId71"/>
    <p:sldId id="326" r:id="rId72"/>
    <p:sldId id="327" r:id="rId73"/>
    <p:sldId id="333" r:id="rId74"/>
    <p:sldId id="328" r:id="rId75"/>
    <p:sldId id="339" r:id="rId76"/>
    <p:sldId id="332" r:id="rId77"/>
    <p:sldId id="337" r:id="rId78"/>
    <p:sldId id="334" r:id="rId79"/>
    <p:sldId id="335" r:id="rId80"/>
    <p:sldId id="336" r:id="rId81"/>
    <p:sldId id="338" r:id="rId82"/>
    <p:sldId id="340" r:id="rId83"/>
    <p:sldId id="349" r:id="rId84"/>
    <p:sldId id="342" r:id="rId85"/>
    <p:sldId id="343" r:id="rId86"/>
    <p:sldId id="344" r:id="rId87"/>
    <p:sldId id="345" r:id="rId88"/>
    <p:sldId id="346" r:id="rId89"/>
    <p:sldId id="347" r:id="rId90"/>
    <p:sldId id="348" r:id="rId91"/>
    <p:sldId id="379" r:id="rId92"/>
    <p:sldId id="361" r:id="rId93"/>
    <p:sldId id="364" r:id="rId94"/>
    <p:sldId id="362" r:id="rId95"/>
    <p:sldId id="350" r:id="rId96"/>
    <p:sldId id="375" r:id="rId97"/>
    <p:sldId id="356" r:id="rId98"/>
    <p:sldId id="357" r:id="rId99"/>
    <p:sldId id="329" r:id="rId100"/>
    <p:sldId id="377" r:id="rId101"/>
    <p:sldId id="373" r:id="rId102"/>
    <p:sldId id="368" r:id="rId103"/>
    <p:sldId id="351" r:id="rId104"/>
    <p:sldId id="353" r:id="rId105"/>
    <p:sldId id="355" r:id="rId106"/>
    <p:sldId id="372" r:id="rId107"/>
    <p:sldId id="358" r:id="rId108"/>
    <p:sldId id="359" r:id="rId109"/>
    <p:sldId id="363" r:id="rId110"/>
    <p:sldId id="366" r:id="rId111"/>
    <p:sldId id="367" r:id="rId112"/>
    <p:sldId id="330" r:id="rId113"/>
    <p:sldId id="360" r:id="rId114"/>
    <p:sldId id="371" r:id="rId115"/>
    <p:sldId id="374" r:id="rId116"/>
    <p:sldId id="369" r:id="rId117"/>
    <p:sldId id="370" r:id="rId118"/>
    <p:sldId id="376" r:id="rId119"/>
    <p:sldId id="378" r:id="rId1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EACA38-1E5B-4486-BB4C-A867CE3F0F97}" type="datetimeFigureOut">
              <a:rPr lang="es-ES" smtClean="0"/>
              <a:t>23/03/2018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8D0C79-CD11-4445-B2F0-D655D254CEA2}" type="slidenum">
              <a:rPr lang="es-ES" smtClean="0"/>
              <a:t>‹Nº›</a:t>
            </a:fld>
            <a:endParaRPr lang="es-ES" dirty="0"/>
          </a:p>
        </p:txBody>
      </p:sp>
    </p:spTree>
    <p:extLst>
      <p:ext uri="{BB962C8B-B14F-4D97-AF65-F5344CB8AC3E}">
        <p14:creationId xmlns:p14="http://schemas.microsoft.com/office/powerpoint/2010/main" val="3358100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5</a:t>
            </a:fld>
            <a:endParaRPr lang="es-ES" dirty="0"/>
          </a:p>
        </p:txBody>
      </p:sp>
    </p:spTree>
    <p:extLst>
      <p:ext uri="{BB962C8B-B14F-4D97-AF65-F5344CB8AC3E}">
        <p14:creationId xmlns:p14="http://schemas.microsoft.com/office/powerpoint/2010/main" val="812285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Claude_Lorrain_Apollo_Muses</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6</a:t>
            </a:fld>
            <a:endParaRPr lang="es-ES" dirty="0"/>
          </a:p>
        </p:txBody>
      </p:sp>
    </p:spTree>
    <p:extLst>
      <p:ext uri="{BB962C8B-B14F-4D97-AF65-F5344CB8AC3E}">
        <p14:creationId xmlns:p14="http://schemas.microsoft.com/office/powerpoint/2010/main" val="4283623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Chatsworth_House_</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7</a:t>
            </a:fld>
            <a:endParaRPr lang="es-ES" dirty="0"/>
          </a:p>
        </p:txBody>
      </p:sp>
    </p:spTree>
    <p:extLst>
      <p:ext uri="{BB962C8B-B14F-4D97-AF65-F5344CB8AC3E}">
        <p14:creationId xmlns:p14="http://schemas.microsoft.com/office/powerpoint/2010/main" val="3689333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Chiswick_House_Templo jonico</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14</a:t>
            </a:fld>
            <a:endParaRPr lang="es-ES" dirty="0"/>
          </a:p>
        </p:txBody>
      </p:sp>
    </p:spTree>
    <p:extLst>
      <p:ext uri="{BB962C8B-B14F-4D97-AF65-F5344CB8AC3E}">
        <p14:creationId xmlns:p14="http://schemas.microsoft.com/office/powerpoint/2010/main" val="1707212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Chiswick House.-Londres</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15</a:t>
            </a:fld>
            <a:endParaRPr lang="es-ES" dirty="0"/>
          </a:p>
        </p:txBody>
      </p:sp>
    </p:spTree>
    <p:extLst>
      <p:ext uri="{BB962C8B-B14F-4D97-AF65-F5344CB8AC3E}">
        <p14:creationId xmlns:p14="http://schemas.microsoft.com/office/powerpoint/2010/main" val="1805810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Chiswick House.-Londres</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16</a:t>
            </a:fld>
            <a:endParaRPr lang="es-ES" dirty="0"/>
          </a:p>
        </p:txBody>
      </p:sp>
    </p:spTree>
    <p:extLst>
      <p:ext uri="{BB962C8B-B14F-4D97-AF65-F5344CB8AC3E}">
        <p14:creationId xmlns:p14="http://schemas.microsoft.com/office/powerpoint/2010/main" val="2222200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Chiswick House.-Londres</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17</a:t>
            </a:fld>
            <a:endParaRPr lang="es-ES" dirty="0"/>
          </a:p>
        </p:txBody>
      </p:sp>
    </p:spTree>
    <p:extLst>
      <p:ext uri="{BB962C8B-B14F-4D97-AF65-F5344CB8AC3E}">
        <p14:creationId xmlns:p14="http://schemas.microsoft.com/office/powerpoint/2010/main" val="3294719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Chiswick House.-Londres</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18</a:t>
            </a:fld>
            <a:endParaRPr lang="es-ES" dirty="0"/>
          </a:p>
        </p:txBody>
      </p:sp>
    </p:spTree>
    <p:extLst>
      <p:ext uri="{BB962C8B-B14F-4D97-AF65-F5344CB8AC3E}">
        <p14:creationId xmlns:p14="http://schemas.microsoft.com/office/powerpoint/2010/main" val="863132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Rousham_House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20</a:t>
            </a:fld>
            <a:endParaRPr lang="es-ES" dirty="0"/>
          </a:p>
        </p:txBody>
      </p:sp>
    </p:spTree>
    <p:extLst>
      <p:ext uri="{BB962C8B-B14F-4D97-AF65-F5344CB8AC3E}">
        <p14:creationId xmlns:p14="http://schemas.microsoft.com/office/powerpoint/2010/main" val="211753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Stowe_Park_Palladian_bridge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24</a:t>
            </a:fld>
            <a:endParaRPr lang="es-ES" dirty="0"/>
          </a:p>
        </p:txBody>
      </p:sp>
    </p:spTree>
    <p:extLst>
      <p:ext uri="{BB962C8B-B14F-4D97-AF65-F5344CB8AC3E}">
        <p14:creationId xmlns:p14="http://schemas.microsoft.com/office/powerpoint/2010/main" val="3627950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Stowe_Temple_of_Ancient_Virtue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25</a:t>
            </a:fld>
            <a:endParaRPr lang="es-ES" dirty="0"/>
          </a:p>
        </p:txBody>
      </p:sp>
    </p:spTree>
    <p:extLst>
      <p:ext uri="{BB962C8B-B14F-4D97-AF65-F5344CB8AC3E}">
        <p14:creationId xmlns:p14="http://schemas.microsoft.com/office/powerpoint/2010/main" val="998772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Stowe.-The chinese House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26</a:t>
            </a:fld>
            <a:endParaRPr lang="es-ES" dirty="0"/>
          </a:p>
        </p:txBody>
      </p:sp>
    </p:spTree>
    <p:extLst>
      <p:ext uri="{BB962C8B-B14F-4D97-AF65-F5344CB8AC3E}">
        <p14:creationId xmlns:p14="http://schemas.microsoft.com/office/powerpoint/2010/main" val="1244434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27</a:t>
            </a:fld>
            <a:endParaRPr lang="es-ES" dirty="0"/>
          </a:p>
        </p:txBody>
      </p:sp>
    </p:spTree>
    <p:extLst>
      <p:ext uri="{BB962C8B-B14F-4D97-AF65-F5344CB8AC3E}">
        <p14:creationId xmlns:p14="http://schemas.microsoft.com/office/powerpoint/2010/main" val="2384282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28</a:t>
            </a:fld>
            <a:endParaRPr lang="es-ES" dirty="0"/>
          </a:p>
        </p:txBody>
      </p:sp>
    </p:spTree>
    <p:extLst>
      <p:ext uri="{BB962C8B-B14F-4D97-AF65-F5344CB8AC3E}">
        <p14:creationId xmlns:p14="http://schemas.microsoft.com/office/powerpoint/2010/main" val="2970662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29</a:t>
            </a:fld>
            <a:endParaRPr lang="es-ES" dirty="0"/>
          </a:p>
        </p:txBody>
      </p:sp>
    </p:spTree>
    <p:extLst>
      <p:ext uri="{BB962C8B-B14F-4D97-AF65-F5344CB8AC3E}">
        <p14:creationId xmlns:p14="http://schemas.microsoft.com/office/powerpoint/2010/main" val="1293550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30</a:t>
            </a:fld>
            <a:endParaRPr lang="es-ES" dirty="0"/>
          </a:p>
        </p:txBody>
      </p:sp>
    </p:spTree>
    <p:extLst>
      <p:ext uri="{BB962C8B-B14F-4D97-AF65-F5344CB8AC3E}">
        <p14:creationId xmlns:p14="http://schemas.microsoft.com/office/powerpoint/2010/main" val="11589954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31</a:t>
            </a:fld>
            <a:endParaRPr lang="es-ES" dirty="0"/>
          </a:p>
        </p:txBody>
      </p:sp>
    </p:spTree>
    <p:extLst>
      <p:ext uri="{BB962C8B-B14F-4D97-AF65-F5344CB8AC3E}">
        <p14:creationId xmlns:p14="http://schemas.microsoft.com/office/powerpoint/2010/main" val="3153072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Stourdhead entrance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33</a:t>
            </a:fld>
            <a:endParaRPr lang="es-ES" dirty="0"/>
          </a:p>
        </p:txBody>
      </p:sp>
    </p:spTree>
    <p:extLst>
      <p:ext uri="{BB962C8B-B14F-4D97-AF65-F5344CB8AC3E}">
        <p14:creationId xmlns:p14="http://schemas.microsoft.com/office/powerpoint/2010/main" val="26764902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34</a:t>
            </a:fld>
            <a:endParaRPr lang="es-ES" dirty="0"/>
          </a:p>
        </p:txBody>
      </p:sp>
    </p:spTree>
    <p:extLst>
      <p:ext uri="{BB962C8B-B14F-4D97-AF65-F5344CB8AC3E}">
        <p14:creationId xmlns:p14="http://schemas.microsoft.com/office/powerpoint/2010/main" val="3559026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Stourdhead</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35</a:t>
            </a:fld>
            <a:endParaRPr lang="es-ES" dirty="0"/>
          </a:p>
        </p:txBody>
      </p:sp>
    </p:spTree>
    <p:extLst>
      <p:ext uri="{BB962C8B-B14F-4D97-AF65-F5344CB8AC3E}">
        <p14:creationId xmlns:p14="http://schemas.microsoft.com/office/powerpoint/2010/main" val="2634268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Stourdhead entrance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36</a:t>
            </a:fld>
            <a:endParaRPr lang="es-ES" dirty="0"/>
          </a:p>
        </p:txBody>
      </p:sp>
    </p:spTree>
    <p:extLst>
      <p:ext uri="{BB962C8B-B14F-4D97-AF65-F5344CB8AC3E}">
        <p14:creationId xmlns:p14="http://schemas.microsoft.com/office/powerpoint/2010/main" val="26692527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Stourdhead </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37</a:t>
            </a:fld>
            <a:endParaRPr lang="es-ES" dirty="0"/>
          </a:p>
        </p:txBody>
      </p:sp>
    </p:spTree>
    <p:extLst>
      <p:ext uri="{BB962C8B-B14F-4D97-AF65-F5344CB8AC3E}">
        <p14:creationId xmlns:p14="http://schemas.microsoft.com/office/powerpoint/2010/main" val="38283427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Stourdhead</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38</a:t>
            </a:fld>
            <a:endParaRPr lang="es-ES" dirty="0"/>
          </a:p>
        </p:txBody>
      </p:sp>
    </p:spTree>
    <p:extLst>
      <p:ext uri="{BB962C8B-B14F-4D97-AF65-F5344CB8AC3E}">
        <p14:creationId xmlns:p14="http://schemas.microsoft.com/office/powerpoint/2010/main" val="17736063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Stourdhead </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39</a:t>
            </a:fld>
            <a:endParaRPr lang="es-ES" dirty="0"/>
          </a:p>
        </p:txBody>
      </p:sp>
    </p:spTree>
    <p:extLst>
      <p:ext uri="{BB962C8B-B14F-4D97-AF65-F5344CB8AC3E}">
        <p14:creationId xmlns:p14="http://schemas.microsoft.com/office/powerpoint/2010/main" val="23184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Stourdhead Pantheon</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40</a:t>
            </a:fld>
            <a:endParaRPr lang="es-ES" dirty="0"/>
          </a:p>
        </p:txBody>
      </p:sp>
    </p:spTree>
    <p:extLst>
      <p:ext uri="{BB962C8B-B14F-4D97-AF65-F5344CB8AC3E}">
        <p14:creationId xmlns:p14="http://schemas.microsoft.com/office/powerpoint/2010/main" val="18158581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Bowood_House.-Capability Brown</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43</a:t>
            </a:fld>
            <a:endParaRPr lang="es-ES" dirty="0"/>
          </a:p>
        </p:txBody>
      </p:sp>
    </p:spTree>
    <p:extLst>
      <p:ext uri="{BB962C8B-B14F-4D97-AF65-F5344CB8AC3E}">
        <p14:creationId xmlns:p14="http://schemas.microsoft.com/office/powerpoint/2010/main" val="37881077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Grotto_at_Bowood.-Capability Brown</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44</a:t>
            </a:fld>
            <a:endParaRPr lang="es-ES" dirty="0"/>
          </a:p>
        </p:txBody>
      </p:sp>
    </p:spTree>
    <p:extLst>
      <p:ext uri="{BB962C8B-B14F-4D97-AF65-F5344CB8AC3E}">
        <p14:creationId xmlns:p14="http://schemas.microsoft.com/office/powerpoint/2010/main" val="21004951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Sheffield_Park_Garden</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45</a:t>
            </a:fld>
            <a:endParaRPr lang="es-ES" dirty="0"/>
          </a:p>
        </p:txBody>
      </p:sp>
    </p:spTree>
    <p:extLst>
      <p:ext uri="{BB962C8B-B14F-4D97-AF65-F5344CB8AC3E}">
        <p14:creationId xmlns:p14="http://schemas.microsoft.com/office/powerpoint/2010/main" val="19896418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Petworth_.-Capability Brown</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46</a:t>
            </a:fld>
            <a:endParaRPr lang="es-ES" dirty="0"/>
          </a:p>
        </p:txBody>
      </p:sp>
    </p:spTree>
    <p:extLst>
      <p:ext uri="{BB962C8B-B14F-4D97-AF65-F5344CB8AC3E}">
        <p14:creationId xmlns:p14="http://schemas.microsoft.com/office/powerpoint/2010/main" val="39356027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Kew_Gardens_Pagoda</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54</a:t>
            </a:fld>
            <a:endParaRPr lang="es-ES" dirty="0"/>
          </a:p>
        </p:txBody>
      </p:sp>
    </p:spTree>
    <p:extLst>
      <p:ext uri="{BB962C8B-B14F-4D97-AF65-F5344CB8AC3E}">
        <p14:creationId xmlns:p14="http://schemas.microsoft.com/office/powerpoint/2010/main" val="35924025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Pavilion_Shapel_(Tsarskoje_Selo)</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55</a:t>
            </a:fld>
            <a:endParaRPr lang="es-ES" dirty="0"/>
          </a:p>
        </p:txBody>
      </p:sp>
    </p:spTree>
    <p:extLst>
      <p:ext uri="{BB962C8B-B14F-4D97-AF65-F5344CB8AC3E}">
        <p14:creationId xmlns:p14="http://schemas.microsoft.com/office/powerpoint/2010/main" val="33655195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Pavillon_de_Galon</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61</a:t>
            </a:fld>
            <a:endParaRPr lang="es-ES" dirty="0"/>
          </a:p>
        </p:txBody>
      </p:sp>
    </p:spTree>
    <p:extLst>
      <p:ext uri="{BB962C8B-B14F-4D97-AF65-F5344CB8AC3E}">
        <p14:creationId xmlns:p14="http://schemas.microsoft.com/office/powerpoint/2010/main" val="4105221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Chatsworth.-Derbyshire.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66</a:t>
            </a:fld>
            <a:endParaRPr lang="es-ES" dirty="0"/>
          </a:p>
        </p:txBody>
      </p:sp>
    </p:spTree>
    <p:extLst>
      <p:ext uri="{BB962C8B-B14F-4D97-AF65-F5344CB8AC3E}">
        <p14:creationId xmlns:p14="http://schemas.microsoft.com/office/powerpoint/2010/main" val="39486454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Chatsworth-House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68</a:t>
            </a:fld>
            <a:endParaRPr lang="es-ES" dirty="0"/>
          </a:p>
        </p:txBody>
      </p:sp>
    </p:spTree>
    <p:extLst>
      <p:ext uri="{BB962C8B-B14F-4D97-AF65-F5344CB8AC3E}">
        <p14:creationId xmlns:p14="http://schemas.microsoft.com/office/powerpoint/2010/main" val="26721510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Chatsworth-House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69</a:t>
            </a:fld>
            <a:endParaRPr lang="es-ES" dirty="0"/>
          </a:p>
        </p:txBody>
      </p:sp>
    </p:spTree>
    <p:extLst>
      <p:ext uri="{BB962C8B-B14F-4D97-AF65-F5344CB8AC3E}">
        <p14:creationId xmlns:p14="http://schemas.microsoft.com/office/powerpoint/2010/main" val="36034022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Chatsworth-House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70</a:t>
            </a:fld>
            <a:endParaRPr lang="es-ES" dirty="0"/>
          </a:p>
        </p:txBody>
      </p:sp>
    </p:spTree>
    <p:extLst>
      <p:ext uri="{BB962C8B-B14F-4D97-AF65-F5344CB8AC3E}">
        <p14:creationId xmlns:p14="http://schemas.microsoft.com/office/powerpoint/2010/main" val="21856540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Chatsworth-House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71</a:t>
            </a:fld>
            <a:endParaRPr lang="es-ES" dirty="0"/>
          </a:p>
        </p:txBody>
      </p:sp>
    </p:spTree>
    <p:extLst>
      <p:ext uri="{BB962C8B-B14F-4D97-AF65-F5344CB8AC3E}">
        <p14:creationId xmlns:p14="http://schemas.microsoft.com/office/powerpoint/2010/main" val="41116589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Chatsworth-House.-Orangerie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72</a:t>
            </a:fld>
            <a:endParaRPr lang="es-ES" dirty="0"/>
          </a:p>
        </p:txBody>
      </p:sp>
    </p:spTree>
    <p:extLst>
      <p:ext uri="{BB962C8B-B14F-4D97-AF65-F5344CB8AC3E}">
        <p14:creationId xmlns:p14="http://schemas.microsoft.com/office/powerpoint/2010/main" val="25966415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Chatsworth-House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73</a:t>
            </a:fld>
            <a:endParaRPr lang="es-ES" dirty="0"/>
          </a:p>
        </p:txBody>
      </p:sp>
    </p:spTree>
    <p:extLst>
      <p:ext uri="{BB962C8B-B14F-4D97-AF65-F5344CB8AC3E}">
        <p14:creationId xmlns:p14="http://schemas.microsoft.com/office/powerpoint/2010/main" val="13729366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Chatsworth-House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74</a:t>
            </a:fld>
            <a:endParaRPr lang="es-ES" dirty="0"/>
          </a:p>
        </p:txBody>
      </p:sp>
    </p:spTree>
    <p:extLst>
      <p:ext uri="{BB962C8B-B14F-4D97-AF65-F5344CB8AC3E}">
        <p14:creationId xmlns:p14="http://schemas.microsoft.com/office/powerpoint/2010/main" val="31247435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Chatsworth-House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75</a:t>
            </a:fld>
            <a:endParaRPr lang="es-ES" dirty="0"/>
          </a:p>
        </p:txBody>
      </p:sp>
    </p:spTree>
    <p:extLst>
      <p:ext uri="{BB962C8B-B14F-4D97-AF65-F5344CB8AC3E}">
        <p14:creationId xmlns:p14="http://schemas.microsoft.com/office/powerpoint/2010/main" val="7344782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Chatsworth-House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76</a:t>
            </a:fld>
            <a:endParaRPr lang="es-ES" dirty="0"/>
          </a:p>
        </p:txBody>
      </p:sp>
    </p:spTree>
    <p:extLst>
      <p:ext uri="{BB962C8B-B14F-4D97-AF65-F5344CB8AC3E}">
        <p14:creationId xmlns:p14="http://schemas.microsoft.com/office/powerpoint/2010/main" val="20175745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Chatsworth-House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77</a:t>
            </a:fld>
            <a:endParaRPr lang="es-ES" dirty="0"/>
          </a:p>
        </p:txBody>
      </p:sp>
    </p:spTree>
    <p:extLst>
      <p:ext uri="{BB962C8B-B14F-4D97-AF65-F5344CB8AC3E}">
        <p14:creationId xmlns:p14="http://schemas.microsoft.com/office/powerpoint/2010/main" val="13492384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Chatsworth-House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78</a:t>
            </a:fld>
            <a:endParaRPr lang="es-ES" dirty="0"/>
          </a:p>
        </p:txBody>
      </p:sp>
    </p:spTree>
    <p:extLst>
      <p:ext uri="{BB962C8B-B14F-4D97-AF65-F5344CB8AC3E}">
        <p14:creationId xmlns:p14="http://schemas.microsoft.com/office/powerpoint/2010/main" val="13132747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Chatsworth-House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79</a:t>
            </a:fld>
            <a:endParaRPr lang="es-ES" dirty="0"/>
          </a:p>
        </p:txBody>
      </p:sp>
    </p:spTree>
    <p:extLst>
      <p:ext uri="{BB962C8B-B14F-4D97-AF65-F5344CB8AC3E}">
        <p14:creationId xmlns:p14="http://schemas.microsoft.com/office/powerpoint/2010/main" val="18367493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Chatsworth-House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80</a:t>
            </a:fld>
            <a:endParaRPr lang="es-ES" dirty="0"/>
          </a:p>
        </p:txBody>
      </p:sp>
    </p:spTree>
    <p:extLst>
      <p:ext uri="{BB962C8B-B14F-4D97-AF65-F5344CB8AC3E}">
        <p14:creationId xmlns:p14="http://schemas.microsoft.com/office/powerpoint/2010/main" val="2772172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Chatsworth-House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81</a:t>
            </a:fld>
            <a:endParaRPr lang="es-ES" dirty="0"/>
          </a:p>
        </p:txBody>
      </p:sp>
    </p:spTree>
    <p:extLst>
      <p:ext uri="{BB962C8B-B14F-4D97-AF65-F5344CB8AC3E}">
        <p14:creationId xmlns:p14="http://schemas.microsoft.com/office/powerpoint/2010/main" val="6005495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8D0C79-CD11-4445-B2F0-D655D254CEA2}" type="slidenum">
              <a:rPr lang="es-ES" smtClean="0"/>
              <a:t>82</a:t>
            </a:fld>
            <a:endParaRPr lang="es-ES" dirty="0"/>
          </a:p>
        </p:txBody>
      </p:sp>
    </p:spTree>
    <p:extLst>
      <p:ext uri="{BB962C8B-B14F-4D97-AF65-F5344CB8AC3E}">
        <p14:creationId xmlns:p14="http://schemas.microsoft.com/office/powerpoint/2010/main" val="33904903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Chatsworth-House-.-Grand_Cascad</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83</a:t>
            </a:fld>
            <a:endParaRPr lang="es-ES" dirty="0"/>
          </a:p>
        </p:txBody>
      </p:sp>
    </p:spTree>
    <p:extLst>
      <p:ext uri="{BB962C8B-B14F-4D97-AF65-F5344CB8AC3E}">
        <p14:creationId xmlns:p14="http://schemas.microsoft.com/office/powerpoint/2010/main" val="41320139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Chatsworth.-Derbyshire.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84</a:t>
            </a:fld>
            <a:endParaRPr lang="es-ES" dirty="0"/>
          </a:p>
        </p:txBody>
      </p:sp>
    </p:spTree>
    <p:extLst>
      <p:ext uri="{BB962C8B-B14F-4D97-AF65-F5344CB8AC3E}">
        <p14:creationId xmlns:p14="http://schemas.microsoft.com/office/powerpoint/2010/main" val="21288207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Chatsworth.-Derbyshire.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85</a:t>
            </a:fld>
            <a:endParaRPr lang="es-ES" dirty="0"/>
          </a:p>
        </p:txBody>
      </p:sp>
    </p:spTree>
    <p:extLst>
      <p:ext uri="{BB962C8B-B14F-4D97-AF65-F5344CB8AC3E}">
        <p14:creationId xmlns:p14="http://schemas.microsoft.com/office/powerpoint/2010/main" val="19461611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Chatsworth.-Derbyshire.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86</a:t>
            </a:fld>
            <a:endParaRPr lang="es-ES" dirty="0"/>
          </a:p>
        </p:txBody>
      </p:sp>
    </p:spTree>
    <p:extLst>
      <p:ext uri="{BB962C8B-B14F-4D97-AF65-F5344CB8AC3E}">
        <p14:creationId xmlns:p14="http://schemas.microsoft.com/office/powerpoint/2010/main" val="24926579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Chatsworth.-Derbyshire.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87</a:t>
            </a:fld>
            <a:endParaRPr lang="es-ES" dirty="0"/>
          </a:p>
        </p:txBody>
      </p:sp>
    </p:spTree>
    <p:extLst>
      <p:ext uri="{BB962C8B-B14F-4D97-AF65-F5344CB8AC3E}">
        <p14:creationId xmlns:p14="http://schemas.microsoft.com/office/powerpoint/2010/main" val="8305600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Chatsworth.-Derbyshire.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88</a:t>
            </a:fld>
            <a:endParaRPr lang="es-ES" dirty="0"/>
          </a:p>
        </p:txBody>
      </p:sp>
    </p:spTree>
    <p:extLst>
      <p:ext uri="{BB962C8B-B14F-4D97-AF65-F5344CB8AC3E}">
        <p14:creationId xmlns:p14="http://schemas.microsoft.com/office/powerpoint/2010/main" val="17106447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Chatsworth.-Derbyshire.</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89</a:t>
            </a:fld>
            <a:endParaRPr lang="es-ES" dirty="0"/>
          </a:p>
        </p:txBody>
      </p:sp>
    </p:spTree>
    <p:extLst>
      <p:ext uri="{BB962C8B-B14F-4D97-AF65-F5344CB8AC3E}">
        <p14:creationId xmlns:p14="http://schemas.microsoft.com/office/powerpoint/2010/main" val="10323641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 Kitchen Garden y Maze_</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90</a:t>
            </a:fld>
            <a:endParaRPr lang="es-ES" dirty="0"/>
          </a:p>
        </p:txBody>
      </p:sp>
    </p:spTree>
    <p:extLst>
      <p:ext uri="{BB962C8B-B14F-4D97-AF65-F5344CB8AC3E}">
        <p14:creationId xmlns:p14="http://schemas.microsoft.com/office/powerpoint/2010/main" val="2843284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Blenheim.Palace Garden</a:t>
            </a:r>
          </a:p>
          <a:p>
            <a:endParaRPr lang="es-ES" dirty="0"/>
          </a:p>
        </p:txBody>
      </p:sp>
      <p:sp>
        <p:nvSpPr>
          <p:cNvPr id="4" name="3 Marcador de número de diapositiva"/>
          <p:cNvSpPr>
            <a:spLocks noGrp="1"/>
          </p:cNvSpPr>
          <p:nvPr>
            <p:ph type="sldNum" sz="quarter" idx="10"/>
          </p:nvPr>
        </p:nvSpPr>
        <p:spPr/>
        <p:txBody>
          <a:bodyPr/>
          <a:lstStyle/>
          <a:p>
            <a:fld id="{978D0C79-CD11-4445-B2F0-D655D254CEA2}" type="slidenum">
              <a:rPr lang="es-ES" smtClean="0"/>
              <a:t>92</a:t>
            </a:fld>
            <a:endParaRPr lang="es-ES" dirty="0"/>
          </a:p>
        </p:txBody>
      </p:sp>
    </p:spTree>
    <p:extLst>
      <p:ext uri="{BB962C8B-B14F-4D97-AF65-F5344CB8AC3E}">
        <p14:creationId xmlns:p14="http://schemas.microsoft.com/office/powerpoint/2010/main" val="7233384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Blenheim.Palace Garden</a:t>
            </a:r>
          </a:p>
          <a:p>
            <a:endParaRPr lang="es-ES" dirty="0"/>
          </a:p>
        </p:txBody>
      </p:sp>
      <p:sp>
        <p:nvSpPr>
          <p:cNvPr id="4" name="3 Marcador de número de diapositiva"/>
          <p:cNvSpPr>
            <a:spLocks noGrp="1"/>
          </p:cNvSpPr>
          <p:nvPr>
            <p:ph type="sldNum" sz="quarter" idx="10"/>
          </p:nvPr>
        </p:nvSpPr>
        <p:spPr/>
        <p:txBody>
          <a:bodyPr/>
          <a:lstStyle/>
          <a:p>
            <a:fld id="{978D0C79-CD11-4445-B2F0-D655D254CEA2}" type="slidenum">
              <a:rPr lang="es-ES" smtClean="0"/>
              <a:t>93</a:t>
            </a:fld>
            <a:endParaRPr lang="es-ES" dirty="0"/>
          </a:p>
        </p:txBody>
      </p:sp>
    </p:spTree>
    <p:extLst>
      <p:ext uri="{BB962C8B-B14F-4D97-AF65-F5344CB8AC3E}">
        <p14:creationId xmlns:p14="http://schemas.microsoft.com/office/powerpoint/2010/main" val="35977232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Blenheim.Palace Garden</a:t>
            </a:r>
          </a:p>
          <a:p>
            <a:endParaRPr lang="es-ES" dirty="0"/>
          </a:p>
        </p:txBody>
      </p:sp>
      <p:sp>
        <p:nvSpPr>
          <p:cNvPr id="4" name="3 Marcador de número de diapositiva"/>
          <p:cNvSpPr>
            <a:spLocks noGrp="1"/>
          </p:cNvSpPr>
          <p:nvPr>
            <p:ph type="sldNum" sz="quarter" idx="10"/>
          </p:nvPr>
        </p:nvSpPr>
        <p:spPr/>
        <p:txBody>
          <a:bodyPr/>
          <a:lstStyle/>
          <a:p>
            <a:fld id="{978D0C79-CD11-4445-B2F0-D655D254CEA2}" type="slidenum">
              <a:rPr lang="es-ES" smtClean="0"/>
              <a:t>94</a:t>
            </a:fld>
            <a:endParaRPr lang="es-ES" dirty="0"/>
          </a:p>
        </p:txBody>
      </p:sp>
    </p:spTree>
    <p:extLst>
      <p:ext uri="{BB962C8B-B14F-4D97-AF65-F5344CB8AC3E}">
        <p14:creationId xmlns:p14="http://schemas.microsoft.com/office/powerpoint/2010/main" val="13016672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Bleiheim Gardens</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95</a:t>
            </a:fld>
            <a:endParaRPr lang="es-ES" dirty="0"/>
          </a:p>
        </p:txBody>
      </p:sp>
    </p:spTree>
    <p:extLst>
      <p:ext uri="{BB962C8B-B14F-4D97-AF65-F5344CB8AC3E}">
        <p14:creationId xmlns:p14="http://schemas.microsoft.com/office/powerpoint/2010/main" val="26163184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 .-</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96</a:t>
            </a:fld>
            <a:endParaRPr lang="es-ES" dirty="0"/>
          </a:p>
        </p:txBody>
      </p:sp>
    </p:spTree>
    <p:extLst>
      <p:ext uri="{BB962C8B-B14F-4D97-AF65-F5344CB8AC3E}">
        <p14:creationId xmlns:p14="http://schemas.microsoft.com/office/powerpoint/2010/main" val="38936059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Bleiheim Gardens</a:t>
            </a:r>
          </a:p>
          <a:p>
            <a:endParaRPr lang="es-ES" dirty="0"/>
          </a:p>
        </p:txBody>
      </p:sp>
      <p:sp>
        <p:nvSpPr>
          <p:cNvPr id="4" name="3 Marcador de número de diapositiva"/>
          <p:cNvSpPr>
            <a:spLocks noGrp="1"/>
          </p:cNvSpPr>
          <p:nvPr>
            <p:ph type="sldNum" sz="quarter" idx="10"/>
          </p:nvPr>
        </p:nvSpPr>
        <p:spPr/>
        <p:txBody>
          <a:bodyPr/>
          <a:lstStyle/>
          <a:p>
            <a:fld id="{978D0C79-CD11-4445-B2F0-D655D254CEA2}" type="slidenum">
              <a:rPr lang="es-ES" smtClean="0"/>
              <a:t>97</a:t>
            </a:fld>
            <a:endParaRPr lang="es-ES" dirty="0"/>
          </a:p>
        </p:txBody>
      </p:sp>
    </p:spTree>
    <p:extLst>
      <p:ext uri="{BB962C8B-B14F-4D97-AF65-F5344CB8AC3E}">
        <p14:creationId xmlns:p14="http://schemas.microsoft.com/office/powerpoint/2010/main" val="1556013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Bleiheim Gardens</a:t>
            </a:r>
          </a:p>
          <a:p>
            <a:endParaRPr lang="es-ES" dirty="0"/>
          </a:p>
        </p:txBody>
      </p:sp>
      <p:sp>
        <p:nvSpPr>
          <p:cNvPr id="4" name="3 Marcador de número de diapositiva"/>
          <p:cNvSpPr>
            <a:spLocks noGrp="1"/>
          </p:cNvSpPr>
          <p:nvPr>
            <p:ph type="sldNum" sz="quarter" idx="10"/>
          </p:nvPr>
        </p:nvSpPr>
        <p:spPr/>
        <p:txBody>
          <a:bodyPr/>
          <a:lstStyle/>
          <a:p>
            <a:fld id="{978D0C79-CD11-4445-B2F0-D655D254CEA2}" type="slidenum">
              <a:rPr lang="es-ES" smtClean="0"/>
              <a:t>98</a:t>
            </a:fld>
            <a:endParaRPr lang="es-ES" dirty="0"/>
          </a:p>
        </p:txBody>
      </p:sp>
    </p:spTree>
    <p:extLst>
      <p:ext uri="{BB962C8B-B14F-4D97-AF65-F5344CB8AC3E}">
        <p14:creationId xmlns:p14="http://schemas.microsoft.com/office/powerpoint/2010/main" val="36973678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 .-nj</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99</a:t>
            </a:fld>
            <a:endParaRPr lang="es-ES" dirty="0"/>
          </a:p>
        </p:txBody>
      </p:sp>
    </p:spTree>
    <p:extLst>
      <p:ext uri="{BB962C8B-B14F-4D97-AF65-F5344CB8AC3E}">
        <p14:creationId xmlns:p14="http://schemas.microsoft.com/office/powerpoint/2010/main" val="62642113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 .</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100</a:t>
            </a:fld>
            <a:endParaRPr lang="es-ES" dirty="0"/>
          </a:p>
        </p:txBody>
      </p:sp>
    </p:spTree>
    <p:extLst>
      <p:ext uri="{BB962C8B-B14F-4D97-AF65-F5344CB8AC3E}">
        <p14:creationId xmlns:p14="http://schemas.microsoft.com/office/powerpoint/2010/main" val="33752931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 .-</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101</a:t>
            </a:fld>
            <a:endParaRPr lang="es-ES" dirty="0"/>
          </a:p>
        </p:txBody>
      </p:sp>
    </p:spTree>
    <p:extLst>
      <p:ext uri="{BB962C8B-B14F-4D97-AF65-F5344CB8AC3E}">
        <p14:creationId xmlns:p14="http://schemas.microsoft.com/office/powerpoint/2010/main" val="42361385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 .-nj</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102</a:t>
            </a:fld>
            <a:endParaRPr lang="es-ES" dirty="0"/>
          </a:p>
        </p:txBody>
      </p:sp>
    </p:spTree>
    <p:extLst>
      <p:ext uri="{BB962C8B-B14F-4D97-AF65-F5344CB8AC3E}">
        <p14:creationId xmlns:p14="http://schemas.microsoft.com/office/powerpoint/2010/main" val="10063343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Bleiheim Gardens</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103</a:t>
            </a:fld>
            <a:endParaRPr lang="es-ES" dirty="0"/>
          </a:p>
        </p:txBody>
      </p:sp>
    </p:spTree>
    <p:extLst>
      <p:ext uri="{BB962C8B-B14F-4D97-AF65-F5344CB8AC3E}">
        <p14:creationId xmlns:p14="http://schemas.microsoft.com/office/powerpoint/2010/main" val="17055643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Bleiheim Gardens</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104</a:t>
            </a:fld>
            <a:endParaRPr lang="es-ES" dirty="0"/>
          </a:p>
        </p:txBody>
      </p:sp>
    </p:spTree>
    <p:extLst>
      <p:ext uri="{BB962C8B-B14F-4D97-AF65-F5344CB8AC3E}">
        <p14:creationId xmlns:p14="http://schemas.microsoft.com/office/powerpoint/2010/main" val="25254269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Bleiheim Gardens</a:t>
            </a:r>
          </a:p>
          <a:p>
            <a:endParaRPr lang="es-ES" dirty="0"/>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105</a:t>
            </a:fld>
            <a:endParaRPr lang="es-ES" dirty="0"/>
          </a:p>
        </p:txBody>
      </p:sp>
    </p:spTree>
    <p:extLst>
      <p:ext uri="{BB962C8B-B14F-4D97-AF65-F5344CB8AC3E}">
        <p14:creationId xmlns:p14="http://schemas.microsoft.com/office/powerpoint/2010/main" val="32632695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 .-</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106</a:t>
            </a:fld>
            <a:endParaRPr lang="es-ES" dirty="0"/>
          </a:p>
        </p:txBody>
      </p:sp>
    </p:spTree>
    <p:extLst>
      <p:ext uri="{BB962C8B-B14F-4D97-AF65-F5344CB8AC3E}">
        <p14:creationId xmlns:p14="http://schemas.microsoft.com/office/powerpoint/2010/main" val="2237839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Bleiheim Gardens</a:t>
            </a:r>
          </a:p>
          <a:p>
            <a:endParaRPr lang="es-ES" dirty="0"/>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107</a:t>
            </a:fld>
            <a:endParaRPr lang="es-ES" dirty="0"/>
          </a:p>
        </p:txBody>
      </p:sp>
    </p:spTree>
    <p:extLst>
      <p:ext uri="{BB962C8B-B14F-4D97-AF65-F5344CB8AC3E}">
        <p14:creationId xmlns:p14="http://schemas.microsoft.com/office/powerpoint/2010/main" val="11895102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Blenheim.-Rose Garden</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108</a:t>
            </a:fld>
            <a:endParaRPr lang="es-ES" dirty="0"/>
          </a:p>
        </p:txBody>
      </p:sp>
    </p:spTree>
    <p:extLst>
      <p:ext uri="{BB962C8B-B14F-4D97-AF65-F5344CB8AC3E}">
        <p14:creationId xmlns:p14="http://schemas.microsoft.com/office/powerpoint/2010/main" val="78719876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Blenheim.Palace Garden</a:t>
            </a:r>
          </a:p>
          <a:p>
            <a:endParaRPr lang="es-ES" dirty="0"/>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109</a:t>
            </a:fld>
            <a:endParaRPr lang="es-ES" dirty="0"/>
          </a:p>
        </p:txBody>
      </p:sp>
    </p:spTree>
    <p:extLst>
      <p:ext uri="{BB962C8B-B14F-4D97-AF65-F5344CB8AC3E}">
        <p14:creationId xmlns:p14="http://schemas.microsoft.com/office/powerpoint/2010/main" val="241181821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 .</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110</a:t>
            </a:fld>
            <a:endParaRPr lang="es-ES" dirty="0"/>
          </a:p>
        </p:txBody>
      </p:sp>
    </p:spTree>
    <p:extLst>
      <p:ext uri="{BB962C8B-B14F-4D97-AF65-F5344CB8AC3E}">
        <p14:creationId xmlns:p14="http://schemas.microsoft.com/office/powerpoint/2010/main" val="15523073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 .-</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111</a:t>
            </a:fld>
            <a:endParaRPr lang="es-ES" dirty="0"/>
          </a:p>
        </p:txBody>
      </p:sp>
    </p:spTree>
    <p:extLst>
      <p:ext uri="{BB962C8B-B14F-4D97-AF65-F5344CB8AC3E}">
        <p14:creationId xmlns:p14="http://schemas.microsoft.com/office/powerpoint/2010/main" val="39097087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 .-nj</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112</a:t>
            </a:fld>
            <a:endParaRPr lang="es-ES" dirty="0"/>
          </a:p>
        </p:txBody>
      </p:sp>
    </p:spTree>
    <p:extLst>
      <p:ext uri="{BB962C8B-B14F-4D97-AF65-F5344CB8AC3E}">
        <p14:creationId xmlns:p14="http://schemas.microsoft.com/office/powerpoint/2010/main" val="384566151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Blenheim.Palace</a:t>
            </a:r>
            <a:r>
              <a:rPr lang="es-ES" baseline="0" dirty="0"/>
              <a:t> </a:t>
            </a:r>
            <a:r>
              <a:rPr lang="es-ES" dirty="0"/>
              <a:t>Garden</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113</a:t>
            </a:fld>
            <a:endParaRPr lang="es-ES" dirty="0"/>
          </a:p>
        </p:txBody>
      </p:sp>
    </p:spTree>
    <p:extLst>
      <p:ext uri="{BB962C8B-B14F-4D97-AF65-F5344CB8AC3E}">
        <p14:creationId xmlns:p14="http://schemas.microsoft.com/office/powerpoint/2010/main" val="168003527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 .-nj</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114</a:t>
            </a:fld>
            <a:endParaRPr lang="es-ES" dirty="0"/>
          </a:p>
        </p:txBody>
      </p:sp>
    </p:spTree>
    <p:extLst>
      <p:ext uri="{BB962C8B-B14F-4D97-AF65-F5344CB8AC3E}">
        <p14:creationId xmlns:p14="http://schemas.microsoft.com/office/powerpoint/2010/main" val="88010023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 .-</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115</a:t>
            </a:fld>
            <a:endParaRPr lang="es-ES" dirty="0"/>
          </a:p>
        </p:txBody>
      </p:sp>
    </p:spTree>
    <p:extLst>
      <p:ext uri="{BB962C8B-B14F-4D97-AF65-F5344CB8AC3E}">
        <p14:creationId xmlns:p14="http://schemas.microsoft.com/office/powerpoint/2010/main" val="35557826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 .-nj</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116</a:t>
            </a:fld>
            <a:endParaRPr lang="es-ES" dirty="0"/>
          </a:p>
        </p:txBody>
      </p:sp>
    </p:spTree>
    <p:extLst>
      <p:ext uri="{BB962C8B-B14F-4D97-AF65-F5344CB8AC3E}">
        <p14:creationId xmlns:p14="http://schemas.microsoft.com/office/powerpoint/2010/main" val="63360934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 .-nj</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117</a:t>
            </a:fld>
            <a:endParaRPr lang="es-ES" dirty="0"/>
          </a:p>
        </p:txBody>
      </p:sp>
    </p:spTree>
    <p:extLst>
      <p:ext uri="{BB962C8B-B14F-4D97-AF65-F5344CB8AC3E}">
        <p14:creationId xmlns:p14="http://schemas.microsoft.com/office/powerpoint/2010/main" val="31225461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 .-nj</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118</a:t>
            </a:fld>
            <a:endParaRPr lang="es-ES" dirty="0"/>
          </a:p>
        </p:txBody>
      </p:sp>
    </p:spTree>
    <p:extLst>
      <p:ext uri="{BB962C8B-B14F-4D97-AF65-F5344CB8AC3E}">
        <p14:creationId xmlns:p14="http://schemas.microsoft.com/office/powerpoint/2010/main" val="192755171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Blenheim Palace .-nj</a:t>
            </a:r>
          </a:p>
        </p:txBody>
      </p:sp>
      <p:sp>
        <p:nvSpPr>
          <p:cNvPr id="4" name="3 Marcador de número de diapositiva"/>
          <p:cNvSpPr>
            <a:spLocks noGrp="1"/>
          </p:cNvSpPr>
          <p:nvPr>
            <p:ph type="sldNum" sz="quarter" idx="10"/>
          </p:nvPr>
        </p:nvSpPr>
        <p:spPr/>
        <p:txBody>
          <a:bodyPr/>
          <a:lstStyle/>
          <a:p>
            <a:fld id="{978D0C79-CD11-4445-B2F0-D655D254CEA2}" type="slidenum">
              <a:rPr lang="es-ES" smtClean="0"/>
              <a:t>119</a:t>
            </a:fld>
            <a:endParaRPr lang="es-ES" dirty="0"/>
          </a:p>
        </p:txBody>
      </p:sp>
    </p:spTree>
    <p:extLst>
      <p:ext uri="{BB962C8B-B14F-4D97-AF65-F5344CB8AC3E}">
        <p14:creationId xmlns:p14="http://schemas.microsoft.com/office/powerpoint/2010/main" val="835816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CFA8CC52-1A0C-421A-8DCA-2702C0708AF5}" type="datetimeFigureOut">
              <a:rPr lang="es-ES" smtClean="0"/>
              <a:t>23/03/2018</a:t>
            </a:fld>
            <a:endParaRPr lang="es-E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s-E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23E184AA-5E5E-4497-8E52-34A99E2B5A7C}" type="slidenum">
              <a:rPr lang="es-ES" smtClean="0"/>
              <a:t>‹Nº›</a:t>
            </a:fld>
            <a:endParaRPr lang="es-E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95055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FA8CC52-1A0C-421A-8DCA-2702C0708AF5}"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23E184AA-5E5E-4497-8E52-34A99E2B5A7C}" type="slidenum">
              <a:rPr lang="es-ES" smtClean="0"/>
              <a:t>‹Nº›</a:t>
            </a:fld>
            <a:endParaRPr lang="es-ES" dirty="0"/>
          </a:p>
        </p:txBody>
      </p:sp>
    </p:spTree>
    <p:extLst>
      <p:ext uri="{BB962C8B-B14F-4D97-AF65-F5344CB8AC3E}">
        <p14:creationId xmlns:p14="http://schemas.microsoft.com/office/powerpoint/2010/main" val="4238478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CFA8CC52-1A0C-421A-8DCA-2702C0708AF5}" type="datetimeFigureOut">
              <a:rPr lang="es-ES" smtClean="0"/>
              <a:t>23/03/2018</a:t>
            </a:fld>
            <a:endParaRPr lang="es-E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s-E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23E184AA-5E5E-4497-8E52-34A99E2B5A7C}" type="slidenum">
              <a:rPr lang="es-ES" smtClean="0"/>
              <a:t>‹Nº›</a:t>
            </a:fld>
            <a:endParaRPr lang="es-E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11999228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FA8CC52-1A0C-421A-8DCA-2702C0708AF5}" type="datetimeFigureOut">
              <a:rPr lang="es-ES" smtClean="0"/>
              <a:t>23/03/2018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23E184AA-5E5E-4497-8E52-34A99E2B5A7C}" type="slidenum">
              <a:rPr lang="es-ES" smtClean="0"/>
              <a:t>‹Nº›</a:t>
            </a:fld>
            <a:endParaRPr lang="es-ES" dirty="0"/>
          </a:p>
        </p:txBody>
      </p:sp>
    </p:spTree>
    <p:extLst>
      <p:ext uri="{BB962C8B-B14F-4D97-AF65-F5344CB8AC3E}">
        <p14:creationId xmlns:p14="http://schemas.microsoft.com/office/powerpoint/2010/main" val="973207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FA8CC52-1A0C-421A-8DCA-2702C0708AF5}" type="datetimeFigureOut">
              <a:rPr lang="es-ES" smtClean="0"/>
              <a:t>23/03/2018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23E184AA-5E5E-4497-8E52-34A99E2B5A7C}" type="slidenum">
              <a:rPr lang="es-ES" smtClean="0"/>
              <a:t>‹Nº›</a:t>
            </a:fld>
            <a:endParaRPr lang="es-ES" dirty="0"/>
          </a:p>
        </p:txBody>
      </p:sp>
    </p:spTree>
    <p:extLst>
      <p:ext uri="{BB962C8B-B14F-4D97-AF65-F5344CB8AC3E}">
        <p14:creationId xmlns:p14="http://schemas.microsoft.com/office/powerpoint/2010/main" val="1090097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FA8CC52-1A0C-421A-8DCA-2702C0708AF5}" type="datetimeFigureOut">
              <a:rPr lang="es-ES" smtClean="0"/>
              <a:t>23/03/2018</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23E184AA-5E5E-4497-8E52-34A99E2B5A7C}" type="slidenum">
              <a:rPr lang="es-ES" smtClean="0"/>
              <a:t>‹Nº›</a:t>
            </a:fld>
            <a:endParaRPr lang="es-ES" dirty="0"/>
          </a:p>
        </p:txBody>
      </p:sp>
    </p:spTree>
    <p:extLst>
      <p:ext uri="{BB962C8B-B14F-4D97-AF65-F5344CB8AC3E}">
        <p14:creationId xmlns:p14="http://schemas.microsoft.com/office/powerpoint/2010/main" val="1742528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A8CC52-1A0C-421A-8DCA-2702C0708AF5}" type="datetimeFigureOut">
              <a:rPr lang="es-ES" smtClean="0"/>
              <a:t>23/03/2018</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23E184AA-5E5E-4497-8E52-34A99E2B5A7C}" type="slidenum">
              <a:rPr lang="es-ES" smtClean="0"/>
              <a:t>‹Nº›</a:t>
            </a:fld>
            <a:endParaRPr lang="es-ES" dirty="0"/>
          </a:p>
        </p:txBody>
      </p:sp>
    </p:spTree>
    <p:extLst>
      <p:ext uri="{BB962C8B-B14F-4D97-AF65-F5344CB8AC3E}">
        <p14:creationId xmlns:p14="http://schemas.microsoft.com/office/powerpoint/2010/main" val="3041850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CFA8CC52-1A0C-421A-8DCA-2702C0708AF5}" type="datetimeFigureOut">
              <a:rPr lang="es-ES" smtClean="0"/>
              <a:t>23/03/2018</a:t>
            </a:fld>
            <a:endParaRPr lang="es-E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s-E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23E184AA-5E5E-4497-8E52-34A99E2B5A7C}" type="slidenum">
              <a:rPr lang="es-ES" smtClean="0"/>
              <a:t>‹Nº›</a:t>
            </a:fld>
            <a:endParaRPr lang="es-E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06065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CFA8CC52-1A0C-421A-8DCA-2702C0708AF5}" type="datetimeFigureOut">
              <a:rPr lang="es-ES" smtClean="0"/>
              <a:t>23/03/2018</a:t>
            </a:fld>
            <a:endParaRPr lang="es-E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s-E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23E184AA-5E5E-4497-8E52-34A99E2B5A7C}" type="slidenum">
              <a:rPr lang="es-ES" smtClean="0"/>
              <a:t>‹Nº›</a:t>
            </a:fld>
            <a:endParaRPr lang="es-E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54079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FA8CC52-1A0C-421A-8DCA-2702C0708AF5}"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23E184AA-5E5E-4497-8E52-34A99E2B5A7C}" type="slidenum">
              <a:rPr lang="es-ES" smtClean="0"/>
              <a:t>‹Nº›</a:t>
            </a:fld>
            <a:endParaRPr lang="es-ES" dirty="0"/>
          </a:p>
        </p:txBody>
      </p:sp>
    </p:spTree>
    <p:extLst>
      <p:ext uri="{BB962C8B-B14F-4D97-AF65-F5344CB8AC3E}">
        <p14:creationId xmlns:p14="http://schemas.microsoft.com/office/powerpoint/2010/main" val="807256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FA8CC52-1A0C-421A-8DCA-2702C0708AF5}"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23E184AA-5E5E-4497-8E52-34A99E2B5A7C}" type="slidenum">
              <a:rPr lang="es-ES" smtClean="0"/>
              <a:t>‹Nº›</a:t>
            </a:fld>
            <a:endParaRPr lang="es-ES" dirty="0"/>
          </a:p>
        </p:txBody>
      </p:sp>
    </p:spTree>
    <p:extLst>
      <p:ext uri="{BB962C8B-B14F-4D97-AF65-F5344CB8AC3E}">
        <p14:creationId xmlns:p14="http://schemas.microsoft.com/office/powerpoint/2010/main" val="1792087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CFA8CC52-1A0C-421A-8DCA-2702C0708AF5}" type="datetimeFigureOut">
              <a:rPr lang="es-ES" smtClean="0"/>
              <a:t>23/03/2018</a:t>
            </a:fld>
            <a:endParaRPr lang="es-E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s-E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23E184AA-5E5E-4497-8E52-34A99E2B5A7C}" type="slidenum">
              <a:rPr lang="es-ES" smtClean="0"/>
              <a:t>‹Nº›</a:t>
            </a:fld>
            <a:endParaRPr lang="es-E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789078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8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JARDIN PAISAJISTA INGLES</a:t>
            </a:r>
          </a:p>
        </p:txBody>
      </p:sp>
      <p:sp>
        <p:nvSpPr>
          <p:cNvPr id="3" name="2 Subtítulo"/>
          <p:cNvSpPr>
            <a:spLocks noGrp="1"/>
          </p:cNvSpPr>
          <p:nvPr>
            <p:ph type="subTitle" idx="1"/>
          </p:nvPr>
        </p:nvSpPr>
        <p:spPr>
          <a:xfrm>
            <a:off x="2286000" y="5003322"/>
            <a:ext cx="5886400" cy="1371600"/>
          </a:xfrm>
        </p:spPr>
        <p:txBody>
          <a:bodyPr/>
          <a:lstStyle/>
          <a:p>
            <a:r>
              <a:rPr lang="es-ES" dirty="0"/>
              <a:t>SELECCION DE TEXTOS Y FOTOGRAFIAS POR</a:t>
            </a:r>
          </a:p>
          <a:p>
            <a:r>
              <a:rPr lang="es-ES" dirty="0"/>
              <a:t>JOSE ELIAS BONELLS</a:t>
            </a:r>
          </a:p>
          <a:p>
            <a:endParaRPr lang="es-ES" dirty="0"/>
          </a:p>
        </p:txBody>
      </p:sp>
    </p:spTree>
    <p:extLst>
      <p:ext uri="{BB962C8B-B14F-4D97-AF65-F5344CB8AC3E}">
        <p14:creationId xmlns:p14="http://schemas.microsoft.com/office/powerpoint/2010/main" val="573231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paisajista Inglés </a:t>
            </a:r>
          </a:p>
        </p:txBody>
      </p:sp>
      <p:sp>
        <p:nvSpPr>
          <p:cNvPr id="3" name="2 Marcador de contenido"/>
          <p:cNvSpPr>
            <a:spLocks noGrp="1"/>
          </p:cNvSpPr>
          <p:nvPr>
            <p:ph idx="1"/>
          </p:nvPr>
        </p:nvSpPr>
        <p:spPr/>
        <p:txBody>
          <a:bodyPr/>
          <a:lstStyle/>
          <a:p>
            <a:r>
              <a:rPr lang="es-ES" dirty="0"/>
              <a:t>El jardín paisajista  inglés, también llamado paisaje  inglés o simplemente el Jardín inglés ( francés : Jardín angles, italiano : Giordano all'inglese, alemán : Englischer Landschaftsgarten, portugués : Jardim Inglés, español : Jardín Inglés), es un estilo de jardín Landscape que surgió en Inglaterra en el siglo XVIII, y se extendió a través de Europa , en sustitución del más formal y simétrico jardín a la francesa del siglo XVII como el estilo de jardinería principal de Europa.</a:t>
            </a:r>
          </a:p>
          <a:p>
            <a:r>
              <a:rPr lang="es-ES" dirty="0"/>
              <a:t> El Jardín paisajista inglés presenta una visión idealizada de la naturaleza.</a:t>
            </a:r>
          </a:p>
        </p:txBody>
      </p:sp>
    </p:spTree>
    <p:extLst>
      <p:ext uri="{BB962C8B-B14F-4D97-AF65-F5344CB8AC3E}">
        <p14:creationId xmlns:p14="http://schemas.microsoft.com/office/powerpoint/2010/main" val="1007490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7467600" cy="5709248"/>
          </a:xfrm>
        </p:spPr>
        <p:txBody>
          <a:bodyPr>
            <a:normAutofit/>
          </a:bodyPr>
          <a:lstStyle/>
          <a:p>
            <a:r>
              <a:rPr lang="es-ES" dirty="0"/>
              <a:t>Se inspiraron a menudo en las pinturas de paisajes de Claude Lorena y Nicolas Poussin , y algunos fueron influenciados por los clásicos jardines chinos de Oriente,  que había sido recientemente descrita por viajeros europeos. </a:t>
            </a:r>
          </a:p>
          <a:p>
            <a:r>
              <a:rPr lang="es-ES" dirty="0"/>
              <a:t>El Jardín paisajista inglés normalmente incluye un lago , barridos de césped suavemente rodantes contra plantaciones de árboles, y recreaciones de clásicos templos, ruinas góticas, puentes y otra arquitectura pintoresca, diseñada para recrear un paisaje pastoral idílico. </a:t>
            </a:r>
          </a:p>
          <a:p>
            <a:r>
              <a:rPr lang="es-ES" dirty="0"/>
              <a:t>El trabajo de Lancelot 'Capability' Brown fue particularmente influyente. </a:t>
            </a:r>
          </a:p>
        </p:txBody>
      </p:sp>
    </p:spTree>
    <p:extLst>
      <p:ext uri="{BB962C8B-B14F-4D97-AF65-F5344CB8AC3E}">
        <p14:creationId xmlns:p14="http://schemas.microsoft.com/office/powerpoint/2010/main" val="2941803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A finales del siglo XVIII, el jardín inglés estaba siendo imitado por el jardín paisajista francés , y tan lejos como San Petersburgo, Rusia, en Pavlovsk , los jardines del futuro emperador Pablo . También tuvo una gran influencia en la forma de los parques públicos y jardines que aparecieron en todo el mundo en el siglo XIX. </a:t>
            </a:r>
          </a:p>
          <a:p>
            <a:endParaRPr lang="es-ES" dirty="0"/>
          </a:p>
        </p:txBody>
      </p:sp>
    </p:spTree>
    <p:extLst>
      <p:ext uri="{BB962C8B-B14F-4D97-AF65-F5344CB8AC3E}">
        <p14:creationId xmlns:p14="http://schemas.microsoft.com/office/powerpoint/2010/main" val="423289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63668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246021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6554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Historia del Jardín Paisajista Inglés </a:t>
            </a:r>
          </a:p>
        </p:txBody>
      </p:sp>
      <p:sp>
        <p:nvSpPr>
          <p:cNvPr id="3" name="2 Marcador de contenido"/>
          <p:cNvSpPr>
            <a:spLocks noGrp="1"/>
          </p:cNvSpPr>
          <p:nvPr>
            <p:ph idx="1"/>
          </p:nvPr>
        </p:nvSpPr>
        <p:spPr>
          <a:xfrm>
            <a:off x="457200" y="1988840"/>
            <a:ext cx="7467600" cy="4485112"/>
          </a:xfrm>
        </p:spPr>
        <p:txBody>
          <a:bodyPr/>
          <a:lstStyle/>
          <a:p>
            <a:r>
              <a:rPr lang="es-ES" dirty="0"/>
              <a:t>Los predecesores del jardín del paisaje en Inglaterra eran los grandes parques creados por Sir John Vanbrugh (1664-1726) y Nicholas Hawksmoor en Castle Howard (1699-1712), el Palacio de Blenheim (1705-1722), y el Jardín Paisaje Claremont en Claremont House (1715/27). </a:t>
            </a:r>
          </a:p>
          <a:p>
            <a:r>
              <a:rPr lang="es-ES" dirty="0"/>
              <a:t>Estos parques ofrecían amplias zonas de céspedes, bosques, y piezas de arquitectura, como el mausoleo clásico diseñado por Hawksmoor en el Castillo de Howard. </a:t>
            </a:r>
          </a:p>
        </p:txBody>
      </p:sp>
    </p:spTree>
    <p:extLst>
      <p:ext uri="{BB962C8B-B14F-4D97-AF65-F5344CB8AC3E}">
        <p14:creationId xmlns:p14="http://schemas.microsoft.com/office/powerpoint/2010/main" val="3486643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En el centro de la composición estaba la casa, detrás de la cual había jardines formales y simétricos en el estilo del jardín a la francesa , con alfombras ornamentales de diseños florales y paredes de setos, decorados con estatuas y fuentes. </a:t>
            </a:r>
          </a:p>
          <a:p>
            <a:r>
              <a:rPr lang="es-ES" dirty="0"/>
              <a:t>Estos jardines, siguiendo el modelo del jardín de Versalles , fueron diseñados para impresionar a los visitantes por su tamaño y grandeza. </a:t>
            </a:r>
          </a:p>
        </p:txBody>
      </p:sp>
    </p:spTree>
    <p:extLst>
      <p:ext uri="{BB962C8B-B14F-4D97-AF65-F5344CB8AC3E}">
        <p14:creationId xmlns:p14="http://schemas.microsoft.com/office/powerpoint/2010/main" val="2310867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William Kent y Charles Bridgeman </a:t>
            </a:r>
          </a:p>
        </p:txBody>
      </p:sp>
      <p:sp>
        <p:nvSpPr>
          <p:cNvPr id="3" name="2 Marcador de contenido"/>
          <p:cNvSpPr>
            <a:spLocks noGrp="1"/>
          </p:cNvSpPr>
          <p:nvPr>
            <p:ph idx="1"/>
          </p:nvPr>
        </p:nvSpPr>
        <p:spPr/>
        <p:txBody>
          <a:bodyPr/>
          <a:lstStyle/>
          <a:p>
            <a:r>
              <a:rPr lang="es-ES" dirty="0"/>
              <a:t>El nuevo estilo que llegó a ser conocido como el jardín paisajista inglés fue inventado por los diseñadores de paisaje William Kent y Charles Bridgeman , trabajando para clientes adinerados, entre ellos Richard Temple, 1r vizconde Cobham , Richard Boyle, 3ro conde de Burlington , y el banquero Henry Hoare , los hombres que tenían grandes haciendas del país, eran miembros de la anti-monárquico Whig Party, tenía educación clásica, fueron mecenas de las artes, y habían tomado el Grand tour a Italia, donde habían visto las ruinas romanas y paisajes italianos que se reproducen en sus jardines.</a:t>
            </a:r>
          </a:p>
        </p:txBody>
      </p:sp>
    </p:spTree>
    <p:extLst>
      <p:ext uri="{BB962C8B-B14F-4D97-AF65-F5344CB8AC3E}">
        <p14:creationId xmlns:p14="http://schemas.microsoft.com/office/powerpoint/2010/main" val="814561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408712"/>
          </a:xfrm>
        </p:spPr>
        <p:txBody>
          <a:bodyPr>
            <a:normAutofit/>
          </a:bodyPr>
          <a:lstStyle/>
          <a:p>
            <a:r>
              <a:rPr lang="es-ES" dirty="0"/>
              <a:t>William Kent (1685-1738) fue un diseñador  arquitecto, pintor y muebles que introdujo el estilo de la arquitectura Palladian en Inglaterra. </a:t>
            </a:r>
          </a:p>
          <a:p>
            <a:r>
              <a:rPr lang="es-ES" dirty="0"/>
              <a:t>La inspiración de Kent vino de los edificios de Palladio  en el Veneto y los paisajes y ruinas cerca de Roma - vivió en Italia desde 1709 hasta 1719, y trajo muchos dibujos de arquitectura antigua y paisajes. </a:t>
            </a:r>
          </a:p>
          <a:p>
            <a:r>
              <a:rPr lang="es-ES" dirty="0"/>
              <a:t>Sus jardines fueron diseñados para complementar la arquitectura de Palladio de las casas que construyó.  </a:t>
            </a:r>
          </a:p>
          <a:p>
            <a:r>
              <a:rPr lang="es-ES" dirty="0"/>
              <a:t>Charles Bridgeman (1690-1738) era hijo de un jardinero y  horticultor experimentado, que se convirtió en el jardinero real por Queen Anne y George Príncipe de Dinamarca , responsable de cuidar y el rediseño de los jardines reales de Windsor , el Palacio de Kensington , Hampton Court , St. James Park y Hyde Park . </a:t>
            </a:r>
          </a:p>
        </p:txBody>
      </p:sp>
    </p:spTree>
    <p:extLst>
      <p:ext uri="{BB962C8B-B14F-4D97-AF65-F5344CB8AC3E}">
        <p14:creationId xmlns:p14="http://schemas.microsoft.com/office/powerpoint/2010/main" val="3119391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643192" cy="6069288"/>
          </a:xfrm>
        </p:spPr>
        <p:txBody>
          <a:bodyPr/>
          <a:lstStyle/>
          <a:p>
            <a:r>
              <a:rPr lang="es-ES" dirty="0"/>
              <a:t> Él colaboró ​​con Kent en varios jardines principales, proporcionando los conocimientos botánicos que permitió a Kent para realizar sus visiones arquitectónicas. </a:t>
            </a:r>
          </a:p>
          <a:p>
            <a:endParaRPr lang="es-ES" dirty="0"/>
          </a:p>
        </p:txBody>
      </p:sp>
    </p:spTree>
    <p:extLst>
      <p:ext uri="{BB962C8B-B14F-4D97-AF65-F5344CB8AC3E}">
        <p14:creationId xmlns:p14="http://schemas.microsoft.com/office/powerpoint/2010/main" val="1122387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850106"/>
          </a:xfrm>
        </p:spPr>
        <p:txBody>
          <a:bodyPr/>
          <a:lstStyle/>
          <a:p>
            <a:r>
              <a:rPr lang="es-ES" dirty="0"/>
              <a:t>Chiswick House </a:t>
            </a:r>
          </a:p>
        </p:txBody>
      </p:sp>
      <p:sp>
        <p:nvSpPr>
          <p:cNvPr id="3" name="2 Marcador de contenido"/>
          <p:cNvSpPr>
            <a:spLocks noGrp="1"/>
          </p:cNvSpPr>
          <p:nvPr>
            <p:ph idx="1"/>
          </p:nvPr>
        </p:nvSpPr>
        <p:spPr>
          <a:xfrm>
            <a:off x="457200" y="1268760"/>
            <a:ext cx="7467600" cy="5205192"/>
          </a:xfrm>
        </p:spPr>
        <p:txBody>
          <a:bodyPr>
            <a:normAutofit/>
          </a:bodyPr>
          <a:lstStyle/>
          <a:p>
            <a:r>
              <a:rPr lang="es-ES" dirty="0"/>
              <a:t>Kent creó uno de los primeros jardines paisajistas ingleses verdaderos en Chiswick House de Richard Boyle, 3ro Earl de Burlington . </a:t>
            </a:r>
          </a:p>
          <a:p>
            <a:r>
              <a:rPr lang="es-ES" dirty="0"/>
              <a:t>Los primeros jardines que él estableció entre 1724 y 1733 tuvieron muchos elementos formales de un jardín a la francesa , entre callejones que forman un tridente y canales, pero tenían algo nuevo – pintoresco, la recreación de un templo jónico situado en un teatro de árboles.</a:t>
            </a:r>
          </a:p>
          <a:p>
            <a:r>
              <a:rPr lang="es-ES" dirty="0"/>
              <a:t> Entre 1733 y 1736, se rediseñó el jardín de nuevo, añadiendo los jardines que descienden hasta el borde del río y una cascada pequeña. Por primera vez la forma de un jardín no se inspira en la arquitectura, sino por una versión idealizada de la naturaleza. </a:t>
            </a:r>
          </a:p>
        </p:txBody>
      </p:sp>
    </p:spTree>
    <p:extLst>
      <p:ext uri="{BB962C8B-B14F-4D97-AF65-F5344CB8AC3E}">
        <p14:creationId xmlns:p14="http://schemas.microsoft.com/office/powerpoint/2010/main" val="4290333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5154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19" cy="6857999"/>
          </a:xfrm>
          <a:prstGeom prst="rect">
            <a:avLst/>
          </a:prstGeom>
        </p:spPr>
      </p:pic>
    </p:spTree>
    <p:extLst>
      <p:ext uri="{BB962C8B-B14F-4D97-AF65-F5344CB8AC3E}">
        <p14:creationId xmlns:p14="http://schemas.microsoft.com/office/powerpoint/2010/main" val="3098052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8096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0858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8884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Rousham </a:t>
            </a:r>
          </a:p>
        </p:txBody>
      </p:sp>
      <p:sp>
        <p:nvSpPr>
          <p:cNvPr id="3" name="2 Marcador de contenido"/>
          <p:cNvSpPr>
            <a:spLocks noGrp="1"/>
          </p:cNvSpPr>
          <p:nvPr>
            <p:ph idx="1"/>
          </p:nvPr>
        </p:nvSpPr>
        <p:spPr/>
        <p:txBody>
          <a:bodyPr>
            <a:normAutofit lnSpcReduction="10000"/>
          </a:bodyPr>
          <a:lstStyle/>
          <a:p>
            <a:r>
              <a:rPr lang="es-ES" dirty="0"/>
              <a:t>Rousham House en Oxfordshire es considerado por algunos como el más completo y significativo de la obra de William Kent. </a:t>
            </a:r>
          </a:p>
          <a:p>
            <a:r>
              <a:rPr lang="es-ES" dirty="0"/>
              <a:t> El patrón era el general Dormer, quien encargó Bridgeman para comenzar el jardín en 1727, y trajo a Kent para recrearlo en 1737. </a:t>
            </a:r>
          </a:p>
          <a:p>
            <a:r>
              <a:rPr lang="es-ES" dirty="0"/>
              <a:t>Bridgeman había construido una serie de jardines, incluyendo una gruta de Venus, en la ladera a lo largo del río Cherwell, conectada por calles rectas. Kent lo convirtió en callejones y caminos sinuosos  construyó una corriente girando suavemente y utilizó las características naturales del paisaje y las pendientes del terreno.. </a:t>
            </a:r>
          </a:p>
        </p:txBody>
      </p:sp>
    </p:spTree>
    <p:extLst>
      <p:ext uri="{BB962C8B-B14F-4D97-AF65-F5344CB8AC3E}">
        <p14:creationId xmlns:p14="http://schemas.microsoft.com/office/powerpoint/2010/main" val="2316176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4465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Y creo una serie de puntos de vista y retablos decorados con estatuas alegóricas de Apolo, un gladiador herido, un león atacando a un caballo, y otros temas .</a:t>
            </a:r>
          </a:p>
          <a:p>
            <a:r>
              <a:rPr lang="es-ES" dirty="0"/>
              <a:t>Colocó "eye-catchers", piezas de la arquitectura clásica, para decorar el paisaje, e hizo uso de la " ja-ja ", una zanja utilizada para ocultar las cercas para el jardín parecía ir en la distancia.</a:t>
            </a:r>
          </a:p>
          <a:p>
            <a:r>
              <a:rPr lang="es-ES" dirty="0"/>
              <a:t> Por último, añadió a semejanza de las cascadas del jardín de Aldobrandini y Pratolino en Italia, para añadir movimiento y drama la jardín.</a:t>
            </a:r>
          </a:p>
        </p:txBody>
      </p:sp>
    </p:spTree>
    <p:extLst>
      <p:ext uri="{BB962C8B-B14F-4D97-AF65-F5344CB8AC3E}">
        <p14:creationId xmlns:p14="http://schemas.microsoft.com/office/powerpoint/2010/main" val="1429284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Stowe House </a:t>
            </a:r>
          </a:p>
        </p:txBody>
      </p:sp>
      <p:sp>
        <p:nvSpPr>
          <p:cNvPr id="3" name="2 Marcador de contenido"/>
          <p:cNvSpPr>
            <a:spLocks noGrp="1"/>
          </p:cNvSpPr>
          <p:nvPr>
            <p:ph idx="1"/>
          </p:nvPr>
        </p:nvSpPr>
        <p:spPr/>
        <p:txBody>
          <a:bodyPr>
            <a:normAutofit lnSpcReduction="10000"/>
          </a:bodyPr>
          <a:lstStyle/>
          <a:p>
            <a:r>
              <a:rPr lang="es-ES" dirty="0"/>
              <a:t>Stowe , en Buckinghamshire , (1730-1738), fue una salida aún más radical desde el jardín francés formal. En el siglo XVIII, Richard Temple, 1r vizconde Cobham , Charles Bridgeman había encargado el diseño de un jardín formal, con decoraciones arquitectónicas de John Vanbrugh .</a:t>
            </a:r>
          </a:p>
          <a:p>
            <a:r>
              <a:rPr lang="es-ES" dirty="0"/>
              <a:t> Bridgeman diseño e incluyó un lago octogonal y una Rotonda (1720-1721), diseñada por Vanbrugh. </a:t>
            </a:r>
          </a:p>
          <a:p>
            <a:r>
              <a:rPr lang="es-ES" dirty="0"/>
              <a:t>En la década de 1730, William Kent y James Gibbs fueron designados para trabajar con Bridgeman, que murió en 1738. Kent rehízo el lago en una forma más natural, y  creo un nuevo tipo de jardín, que llevaba a los visitantes en un recorrido por paisajes pintorescos.</a:t>
            </a:r>
          </a:p>
          <a:p>
            <a:endParaRPr lang="es-ES" dirty="0"/>
          </a:p>
        </p:txBody>
      </p:sp>
    </p:spTree>
    <p:extLst>
      <p:ext uri="{BB962C8B-B14F-4D97-AF65-F5344CB8AC3E}">
        <p14:creationId xmlns:p14="http://schemas.microsoft.com/office/powerpoint/2010/main" val="2526989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Con el tiempo, incluyo un puente Palladio (1738), un templo de Venus (1731), en la forma de una villa de Palladio, un templo de antiguas virtudes (1737), con estatuas de famosos griegos y  romanos, un templo de Worthies británicos (1734 -1735), con las estatuas de los héroes británicos, y un templo de virtudes modernas, que se dejó deliberadamente en ruinas, que contenía una estatua sin cabeza de Robert Walpole , rival político Cobham. </a:t>
            </a:r>
          </a:p>
          <a:p>
            <a:r>
              <a:rPr lang="es-ES" dirty="0"/>
              <a:t>El jardín atrae a visitantes de toda Europa, incluyendo a Jean-Jacques Rousseau . </a:t>
            </a:r>
          </a:p>
          <a:p>
            <a:r>
              <a:rPr lang="es-ES" dirty="0"/>
              <a:t>Se convirtió en la inspiración para los jardines paisajistas en Gran Bretaña y en el continente. </a:t>
            </a:r>
          </a:p>
          <a:p>
            <a:endParaRPr lang="es-ES" dirty="0"/>
          </a:p>
        </p:txBody>
      </p:sp>
    </p:spTree>
    <p:extLst>
      <p:ext uri="{BB962C8B-B14F-4D97-AF65-F5344CB8AC3E}">
        <p14:creationId xmlns:p14="http://schemas.microsoft.com/office/powerpoint/2010/main" val="1743064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1596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93884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1312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95648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638715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2746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1016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34363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Stourhead </a:t>
            </a:r>
          </a:p>
        </p:txBody>
      </p:sp>
      <p:sp>
        <p:nvSpPr>
          <p:cNvPr id="3" name="2 Marcador de contenido"/>
          <p:cNvSpPr>
            <a:spLocks noGrp="1"/>
          </p:cNvSpPr>
          <p:nvPr>
            <p:ph idx="1"/>
          </p:nvPr>
        </p:nvSpPr>
        <p:spPr/>
        <p:txBody>
          <a:bodyPr/>
          <a:lstStyle/>
          <a:p>
            <a:r>
              <a:rPr lang="es-ES" dirty="0"/>
              <a:t>Stourhead , en Wiltshire (1741-1780), creado por el banquero Henry Hoare , fue uno de los primeros jardines "pintorescos", inspirados a parecerse a las pinturas de Claude Lorrain. </a:t>
            </a:r>
          </a:p>
          <a:p>
            <a:r>
              <a:rPr lang="es-ES" dirty="0"/>
              <a:t>Hoare había viajado a Italia en el Grand Tour y había regresado con una pintura de Claude Lorrain. Hoare represo un arroyo en su finca, creó un lago, y lo rodeo de paisajes y construcciones arquitectónicas que representan las diferentes etapas del viaje de Eneas en la Eneida de Virgilio .</a:t>
            </a:r>
          </a:p>
        </p:txBody>
      </p:sp>
    </p:spTree>
    <p:extLst>
      <p:ext uri="{BB962C8B-B14F-4D97-AF65-F5344CB8AC3E}">
        <p14:creationId xmlns:p14="http://schemas.microsoft.com/office/powerpoint/2010/main" val="1684797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37886528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925252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51671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594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241943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3463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58953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1504" cy="6858000"/>
          </a:xfrm>
          <a:prstGeom prst="rect">
            <a:avLst/>
          </a:prstGeom>
        </p:spPr>
      </p:pic>
    </p:spTree>
    <p:extLst>
      <p:ext uri="{BB962C8B-B14F-4D97-AF65-F5344CB8AC3E}">
        <p14:creationId xmlns:p14="http://schemas.microsoft.com/office/powerpoint/2010/main" val="33842447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Gran Era del Jardín Inglés </a:t>
            </a:r>
          </a:p>
        </p:txBody>
      </p:sp>
      <p:sp>
        <p:nvSpPr>
          <p:cNvPr id="3" name="2 Marcador de contenido"/>
          <p:cNvSpPr>
            <a:spLocks noGrp="1"/>
          </p:cNvSpPr>
          <p:nvPr>
            <p:ph idx="1"/>
          </p:nvPr>
        </p:nvSpPr>
        <p:spPr/>
        <p:txBody>
          <a:bodyPr>
            <a:normAutofit/>
          </a:bodyPr>
          <a:lstStyle/>
          <a:p>
            <a:r>
              <a:rPr lang="es-ES" dirty="0"/>
              <a:t>Capability Brown </a:t>
            </a:r>
          </a:p>
          <a:p>
            <a:r>
              <a:rPr lang="es-ES" dirty="0"/>
              <a:t>La figura más influyente en el desarrollo posterior del jardín paisajista inglés fue Lancelot "Capability" Brown (1716-1783) quien comenzó su carrera en 1740 como jardinero en Stowe bajo Charles Bridgeman , y luego siguió con William Kent en 1748. </a:t>
            </a:r>
          </a:p>
          <a:p>
            <a:r>
              <a:rPr lang="es-ES" dirty="0"/>
              <a:t>La contribución de Brown era simplificar el jardín mediante la eliminación de las estructuras geométricas, callejones y parterres cerca de la casa y su sustitución por césped y amplias vistas a los grupos aislados de árboles, para que el paisaje pareciera aún más grande. </a:t>
            </a:r>
          </a:p>
        </p:txBody>
      </p:sp>
    </p:spTree>
    <p:extLst>
      <p:ext uri="{BB962C8B-B14F-4D97-AF65-F5344CB8AC3E}">
        <p14:creationId xmlns:p14="http://schemas.microsoft.com/office/powerpoint/2010/main" val="27665550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"Él trató de crear un paisaje ideal de la campiña Inglés". </a:t>
            </a:r>
          </a:p>
          <a:p>
            <a:r>
              <a:rPr lang="es-ES" dirty="0"/>
              <a:t> Él creó los lagos artificiales y  utilizo presas y canales para transformar arroyos o manantiales en la ilusión de que un río fluía a través del jardín.</a:t>
            </a:r>
          </a:p>
          <a:p>
            <a:r>
              <a:rPr lang="es-ES" dirty="0"/>
              <a:t>Comparó su propio papel como un diseñador de jardines a la de un poeta o compositor.</a:t>
            </a:r>
          </a:p>
          <a:p>
            <a:r>
              <a:rPr lang="es-ES" dirty="0"/>
              <a:t> </a:t>
            </a:r>
            <a:r>
              <a:rPr lang="es-ES" b="1" dirty="0"/>
              <a:t>"Aquí pongo una coma, cuando es necesario cortar la vista, pongo un paréntesis, Hay que terminar con un punto y empezar en otro tema</a:t>
            </a:r>
            <a:r>
              <a:rPr lang="es-ES" dirty="0"/>
              <a:t>"</a:t>
            </a:r>
          </a:p>
          <a:p>
            <a:r>
              <a:rPr lang="es-ES" dirty="0"/>
              <a:t>Brown diseño 170  jardines. Los más importantes fueron los siguientes: </a:t>
            </a:r>
          </a:p>
          <a:p>
            <a:r>
              <a:rPr lang="es-ES" dirty="0"/>
              <a:t>Petworth ( West Sussex ) en 1752; </a:t>
            </a:r>
          </a:p>
          <a:p>
            <a:r>
              <a:rPr lang="es-ES" dirty="0"/>
              <a:t>Chatsworth ( Derbyshire ) en 1761; </a:t>
            </a:r>
          </a:p>
          <a:p>
            <a:r>
              <a:rPr lang="es-ES" dirty="0"/>
              <a:t>Bowood ( Wiltshire ) en 1763; </a:t>
            </a:r>
          </a:p>
          <a:p>
            <a:r>
              <a:rPr lang="es-ES" dirty="0"/>
              <a:t>Palacio de Blenheim ( Oxfordshire ) en 1764. </a:t>
            </a:r>
          </a:p>
          <a:p>
            <a:endParaRPr lang="es-ES" dirty="0"/>
          </a:p>
        </p:txBody>
      </p:sp>
    </p:spTree>
    <p:extLst>
      <p:ext uri="{BB962C8B-B14F-4D97-AF65-F5344CB8AC3E}">
        <p14:creationId xmlns:p14="http://schemas.microsoft.com/office/powerpoint/2010/main" val="12787481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8399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1610858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62270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603130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Humphry Repton </a:t>
            </a:r>
          </a:p>
        </p:txBody>
      </p:sp>
      <p:sp>
        <p:nvSpPr>
          <p:cNvPr id="3" name="2 Marcador de contenido"/>
          <p:cNvSpPr>
            <a:spLocks noGrp="1"/>
          </p:cNvSpPr>
          <p:nvPr>
            <p:ph idx="1"/>
          </p:nvPr>
        </p:nvSpPr>
        <p:spPr/>
        <p:txBody>
          <a:bodyPr>
            <a:normAutofit/>
          </a:bodyPr>
          <a:lstStyle/>
          <a:p>
            <a:r>
              <a:rPr lang="es-ES" dirty="0"/>
              <a:t>Humphry Repton (21 abril 1752 hasta 24 marzo 1818) fue el último gran diseñador paisaje Inglés del siglo XVIII, a menudo considerado como el sucesor de Capability Brown.</a:t>
            </a:r>
          </a:p>
          <a:p>
            <a:r>
              <a:rPr lang="es-ES" dirty="0"/>
              <a:t> Repton se le ocurrió la idea de convertirse en un "jardinero" (un término que él mismo acuñó), después de fracasar en diversas empresas y, percibiendo una oportunidad después de la muerte de Brown, tenía la ambición de llenar el vacío y se envían circulares alrededor de sus contactos en la publicidad de las clases altas sus servicios. </a:t>
            </a:r>
          </a:p>
        </p:txBody>
      </p:sp>
    </p:spTree>
    <p:extLst>
      <p:ext uri="{BB962C8B-B14F-4D97-AF65-F5344CB8AC3E}">
        <p14:creationId xmlns:p14="http://schemas.microsoft.com/office/powerpoint/2010/main" val="18351906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Para ayudar a los clientes visualizar sus diseños, Repton produjo "Libros Rojos" (llamado así por su unión) con texto explicativo y acuarelas con un sistema de plantillas para mostrar "antes" y "después de“ los  puntos de vista.</a:t>
            </a:r>
          </a:p>
          <a:p>
            <a:r>
              <a:rPr lang="es-ES" dirty="0"/>
              <a:t>En 1794 Caballero de Richard Payne y Price Uvedale  han publicado simultáneamente ataques viciosos en el 'genio pobre del desnudo y calvo ", criticando a Brown, curvas serpenteantes como diseños robustos y complejos suaves y poco natural y la defensa, compuesta de acuerdo con' pintoresca teoría "que diseñó paisajes debe estar compuesto como pinturas de paisajes, con un primer plano, un punto medio y un fondo. </a:t>
            </a:r>
          </a:p>
          <a:p>
            <a:r>
              <a:rPr lang="es-ES" dirty="0"/>
              <a:t>Al principio de su carrera, Repton defendió la reputación de Brown durante la "controversia a lo pintoresco”.</a:t>
            </a:r>
          </a:p>
        </p:txBody>
      </p:sp>
    </p:spTree>
    <p:extLst>
      <p:ext uri="{BB962C8B-B14F-4D97-AF65-F5344CB8AC3E}">
        <p14:creationId xmlns:p14="http://schemas.microsoft.com/office/powerpoint/2010/main" val="22198626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Sin embargo, como su carrera progresó Repton llegó a aplicar la teoría a la práctica del  diseño del paisaje pintoresco.</a:t>
            </a:r>
          </a:p>
          <a:p>
            <a:r>
              <a:rPr lang="es-ES" dirty="0"/>
              <a:t> Él creía que el primer plano debía ser el reino del arte (con geometría formal y la plantación ornamental), que el plano medio debía tener un carácter zonas verdes del tipo creado por Brown y que el fondo debía tener una  tratamiento salvaje y "natural". </a:t>
            </a:r>
          </a:p>
          <a:p>
            <a:r>
              <a:rPr lang="es-ES" dirty="0"/>
              <a:t>Repton reintrodujo terrazas formales, balaustradas, trabajos de enrejado y jardines de flores alrededor de la casa de una manera que se convirtió en práctica común en el siglo XIX. </a:t>
            </a:r>
          </a:p>
          <a:p>
            <a:pPr marL="0" indent="0">
              <a:buNone/>
            </a:pPr>
            <a:r>
              <a:rPr lang="es-ES" dirty="0"/>
              <a:t>. </a:t>
            </a:r>
          </a:p>
          <a:p>
            <a:endParaRPr lang="es-ES" dirty="0"/>
          </a:p>
        </p:txBody>
      </p:sp>
    </p:spTree>
    <p:extLst>
      <p:ext uri="{BB962C8B-B14F-4D97-AF65-F5344CB8AC3E}">
        <p14:creationId xmlns:p14="http://schemas.microsoft.com/office/powerpoint/2010/main" val="24238558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Repton publicado tres libros importantes sobre el diseño del jardín: Apuntes y consejos sobre jardinería Landscape (1795), Observaciones sobre la teoría y la práctica de Paisajismo (1803), y fragmentos sobre la teoría y práctica de Paisajismo (1816). Éstas se basaron en materiales y técnicas utilizadas en los Libros Rojos. </a:t>
            </a:r>
          </a:p>
          <a:p>
            <a:endParaRPr lang="es-ES" dirty="0"/>
          </a:p>
        </p:txBody>
      </p:sp>
    </p:spTree>
    <p:extLst>
      <p:ext uri="{BB962C8B-B14F-4D97-AF65-F5344CB8AC3E}">
        <p14:creationId xmlns:p14="http://schemas.microsoft.com/office/powerpoint/2010/main" val="16870113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jardín anglo-chino </a:t>
            </a:r>
          </a:p>
        </p:txBody>
      </p:sp>
      <p:sp>
        <p:nvSpPr>
          <p:cNvPr id="3" name="2 Marcador de contenido"/>
          <p:cNvSpPr>
            <a:spLocks noGrp="1"/>
          </p:cNvSpPr>
          <p:nvPr>
            <p:ph idx="1"/>
          </p:nvPr>
        </p:nvSpPr>
        <p:spPr>
          <a:xfrm>
            <a:off x="457200" y="1600200"/>
            <a:ext cx="7787208" cy="5069160"/>
          </a:xfrm>
        </p:spPr>
        <p:txBody>
          <a:bodyPr>
            <a:normAutofit/>
          </a:bodyPr>
          <a:lstStyle/>
          <a:p>
            <a:r>
              <a:rPr lang="es-ES" dirty="0"/>
              <a:t>La arquitectura china y la estética también influyó en el jardín inglés. </a:t>
            </a:r>
          </a:p>
          <a:p>
            <a:r>
              <a:rPr lang="es-ES" dirty="0"/>
              <a:t>En 1685, el diplomático ingles y escritor Sir William Temple escribió un ensayo sobre el jardín de Epicuro (publicado en 1692), lo que contrastó las teorías europeas de jardines simétricos con composiciones asimétricas de China.</a:t>
            </a:r>
          </a:p>
          <a:p>
            <a:r>
              <a:rPr lang="es-ES" dirty="0"/>
              <a:t> Temple nunca había visitado China, pero había leído las obras de los viajeros europeos allí. </a:t>
            </a:r>
          </a:p>
          <a:p>
            <a:r>
              <a:rPr lang="es-ES" dirty="0"/>
              <a:t>Señaló que los jardines chinos evitan filas formales de árboles y macizos de flores y árboles en vez colocadas, las plantas y otros elementos de jardinería en formas irregulares de huelga a los ojos y crear bellas composiciones.</a:t>
            </a:r>
          </a:p>
        </p:txBody>
      </p:sp>
    </p:spTree>
    <p:extLst>
      <p:ext uri="{BB962C8B-B14F-4D97-AF65-F5344CB8AC3E}">
        <p14:creationId xmlns:p14="http://schemas.microsoft.com/office/powerpoint/2010/main" val="19457407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Sus observaciones sobre el jardín chino fue citado por el ensayista Joseph Addison en un ensayo publicado en 1712, que los utilizó para atacar a los jardineros ingleses que, en lugar de imitar a la naturaleza, trataron de hacer sus jardines a la francesa, en la medida de lo posible .</a:t>
            </a:r>
          </a:p>
          <a:p>
            <a:r>
              <a:rPr lang="es-ES" dirty="0"/>
              <a:t>La novedad y exotismo del arte chino y la arquitectura en Europa condujo en 1738 a la construcción de la primera casa china en un jardín inglés, en el jardín de Stowe House . </a:t>
            </a:r>
          </a:p>
          <a:p>
            <a:r>
              <a:rPr lang="es-ES" dirty="0"/>
              <a:t>El estilo se hizo aún más popular gracias a William Chambers (1723-1796), que vivió en China desde 1745 hasta 1747, y escribió un libro, los dibujos, los edificios, los muebles, los hábitos, las máquinas y los utensilios de los chinos, publicado en 1757. </a:t>
            </a:r>
          </a:p>
        </p:txBody>
      </p:sp>
    </p:spTree>
    <p:extLst>
      <p:ext uri="{BB962C8B-B14F-4D97-AF65-F5344CB8AC3E}">
        <p14:creationId xmlns:p14="http://schemas.microsoft.com/office/powerpoint/2010/main" val="26860107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En 1761 se construyó una pagoda china, la casa y el jardín de Kew, en Londres, como parte de Kew Gardens , un parque con jardines y arquitectura simboliza todas las partes del mundo y todos los estilos arquitectónicos. </a:t>
            </a:r>
          </a:p>
          <a:p>
            <a:r>
              <a:rPr lang="es-ES" dirty="0"/>
              <a:t>A partir de entonces pagodas chinas comenzaron a aparecer en otros jardines inglés, luego en Francia y en otras partes del continente. </a:t>
            </a:r>
          </a:p>
          <a:p>
            <a:r>
              <a:rPr lang="es-ES" dirty="0"/>
              <a:t>Los observadores europeos, franceses y otros acuñaron el término anglo-Jardín Chino (Anglo-Chinese jardín) para este estilo de jardín. </a:t>
            </a:r>
          </a:p>
        </p:txBody>
      </p:sp>
    </p:spTree>
    <p:extLst>
      <p:ext uri="{BB962C8B-B14F-4D97-AF65-F5344CB8AC3E}">
        <p14:creationId xmlns:p14="http://schemas.microsoft.com/office/powerpoint/2010/main" val="28605421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88957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8" y="0"/>
            <a:ext cx="5143500" cy="6858000"/>
          </a:xfrm>
          <a:prstGeom prst="rect">
            <a:avLst/>
          </a:prstGeom>
        </p:spPr>
      </p:pic>
    </p:spTree>
    <p:extLst>
      <p:ext uri="{BB962C8B-B14F-4D97-AF65-F5344CB8AC3E}">
        <p14:creationId xmlns:p14="http://schemas.microsoft.com/office/powerpoint/2010/main" val="2091933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influencia neogótica en jardín paisajista inglés </a:t>
            </a:r>
          </a:p>
        </p:txBody>
      </p:sp>
      <p:sp>
        <p:nvSpPr>
          <p:cNvPr id="3" name="2 Marcador de contenido"/>
          <p:cNvSpPr>
            <a:spLocks noGrp="1"/>
          </p:cNvSpPr>
          <p:nvPr>
            <p:ph idx="1"/>
          </p:nvPr>
        </p:nvSpPr>
        <p:spPr/>
        <p:txBody>
          <a:bodyPr/>
          <a:lstStyle/>
          <a:p>
            <a:r>
              <a:rPr lang="es-ES" dirty="0"/>
              <a:t>En la arquitectura de 1750, la clásica y la arquitectura china se unieron con las ruinas neogóticas en los jardines paisajistas.</a:t>
            </a:r>
          </a:p>
          <a:p>
            <a:r>
              <a:rPr lang="es-ES" dirty="0"/>
              <a:t> Esto fue en gran parte el resultado de Horace Walpole , que introdujo elementos góticos del renacimiento en su casa y jardín en Strawberry Hill en Twickenham . </a:t>
            </a:r>
          </a:p>
          <a:p>
            <a:r>
              <a:rPr lang="es-ES" dirty="0"/>
              <a:t>En Stowe, Capability Brown siguió a la nueva moda entre 1740 y 1753 mediante la adición de una nueva sección del parque, llamado Hawkwelle Hill o el paseo del gótico, con un edificio neogótico.</a:t>
            </a:r>
          </a:p>
          <a:p>
            <a:endParaRPr lang="es-ES" dirty="0"/>
          </a:p>
        </p:txBody>
      </p:sp>
    </p:spTree>
    <p:extLst>
      <p:ext uri="{BB962C8B-B14F-4D97-AF65-F5344CB8AC3E}">
        <p14:creationId xmlns:p14="http://schemas.microsoft.com/office/powerpoint/2010/main" val="20389597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Los Spreads Jardín inglés al continente </a:t>
            </a:r>
          </a:p>
        </p:txBody>
      </p:sp>
      <p:sp>
        <p:nvSpPr>
          <p:cNvPr id="3" name="2 Marcador de contenido"/>
          <p:cNvSpPr>
            <a:spLocks noGrp="1"/>
          </p:cNvSpPr>
          <p:nvPr>
            <p:ph idx="1"/>
          </p:nvPr>
        </p:nvSpPr>
        <p:spPr/>
        <p:txBody>
          <a:bodyPr>
            <a:normAutofit lnSpcReduction="10000"/>
          </a:bodyPr>
          <a:lstStyle/>
          <a:p>
            <a:r>
              <a:rPr lang="es-ES" dirty="0"/>
              <a:t>Las descripciones de jardines ingleses primero fueron traídas a Francia por el abate Le Blanc, quien publicó relatos de su viaje en 1745 y 1751. Un tratado sobre el jardín inglés, Observaciones sobre la jardinería moderna, escrita por Thomas Whately y publicado en Londres en 1770, fue traducido al francés en 1771. </a:t>
            </a:r>
          </a:p>
          <a:p>
            <a:r>
              <a:rPr lang="es-ES" dirty="0"/>
              <a:t>Tras el fin de las Guerra de los Siete Años, en 1763, los nobles franceses pudieron viajar a Inglaterra y ver los jardines por sí mismos, y el estilo comenzó a ser adaptado en los jardines franceses. El nuevo estilo también tenía la ventaja de requerir un menor número de jardineros, y era más fácil de mantener, que el jardín francés</a:t>
            </a:r>
          </a:p>
        </p:txBody>
      </p:sp>
    </p:spTree>
    <p:extLst>
      <p:ext uri="{BB962C8B-B14F-4D97-AF65-F5344CB8AC3E}">
        <p14:creationId xmlns:p14="http://schemas.microsoft.com/office/powerpoint/2010/main" val="8700279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260648"/>
            <a:ext cx="7467600" cy="6097888"/>
          </a:xfrm>
        </p:spPr>
        <p:txBody>
          <a:bodyPr>
            <a:normAutofit/>
          </a:bodyPr>
          <a:lstStyle/>
          <a:p>
            <a:r>
              <a:rPr lang="es-ES" dirty="0"/>
              <a:t>Uno de los primeros jardines ingleses en el continente se encontraba en Ermenonville , en Francia, construido por el marqués René Louis de Girardin 1763 a 1776 y con base en los ideales de Jean Jacques Rousseau , que fue enterrado en el parque. </a:t>
            </a:r>
          </a:p>
          <a:p>
            <a:r>
              <a:rPr lang="es-ES" dirty="0"/>
              <a:t>Rousseau  fundador del jardín había visitado Stowe unos años antes. </a:t>
            </a:r>
          </a:p>
          <a:p>
            <a:r>
              <a:rPr lang="es-ES" dirty="0"/>
              <a:t>Otros ejemplos tempranos eran el Désert de Retz , Yvelines (1774-1782), los Jardines del Château de Bagatelle , en el Bois de Boulogne , al oeste de París (1777-1784), La Folie Saint James , en Neuilly-sur-Seine , (1777-1780), y el Castillo de Méréville , en el Essonne departamento, (1784-1786). </a:t>
            </a:r>
          </a:p>
        </p:txBody>
      </p:sp>
    </p:spTree>
    <p:extLst>
      <p:ext uri="{BB962C8B-B14F-4D97-AF65-F5344CB8AC3E}">
        <p14:creationId xmlns:p14="http://schemas.microsoft.com/office/powerpoint/2010/main" val="39290193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a:t>Incluso en Versalles, el hogar de los más clásicos de todos los jardines a la francesa, un pequeño parque inglés con un paisaje y templo romano  fue construido por el Petit Trianon y una aldea simulada, el Hameau de la reine , Versailles (1783-1789), fue creado para María Antonieta. </a:t>
            </a:r>
          </a:p>
          <a:p>
            <a:r>
              <a:rPr lang="es-ES" dirty="0"/>
              <a:t>El nuevo estilo también se extendió a Alemania.</a:t>
            </a:r>
          </a:p>
          <a:p>
            <a:r>
              <a:rPr lang="es-ES" dirty="0"/>
              <a:t> El central Wörlitzer Park, adyacente a la pequeña ciudad de Wörlitz , fue presentado entre 1769 y 1773 por el duque Leopoldo III , basado en los modelos de Claremont , y Stourhead Garden ,Stowe Landscape .</a:t>
            </a:r>
          </a:p>
          <a:p>
            <a:r>
              <a:rPr lang="es-ES" dirty="0"/>
              <a:t> Otro ejemplo notable fue el Englischer Garten en Munich , Alemania , creado en 1789 por Sir Benjamin Thompson (1753-1814). </a:t>
            </a:r>
          </a:p>
          <a:p>
            <a:endParaRPr lang="es-ES" dirty="0"/>
          </a:p>
        </p:txBody>
      </p:sp>
    </p:spTree>
    <p:extLst>
      <p:ext uri="{BB962C8B-B14F-4D97-AF65-F5344CB8AC3E}">
        <p14:creationId xmlns:p14="http://schemas.microsoft.com/office/powerpoint/2010/main" val="29522839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a:t>En Holanda el arquitecto paisajista Lucas Pieters Roodbaard (1782-1851) diseñó varios jardines y parques en este estilo. </a:t>
            </a:r>
          </a:p>
          <a:p>
            <a:r>
              <a:rPr lang="es-ES" dirty="0"/>
              <a:t>El estilo también se extendió rápidamente a Rusia, donde en 1774 Catalina la Grande adapto al nuevo estilo en el parque de su palacio de Tsarskoe Selo , con un simulacro de pueblo chino y un puente de Palladian, modelado después que el de Wilton House .</a:t>
            </a:r>
          </a:p>
          <a:p>
            <a:endParaRPr lang="es-ES" dirty="0"/>
          </a:p>
        </p:txBody>
      </p:sp>
    </p:spTree>
    <p:extLst>
      <p:ext uri="{BB962C8B-B14F-4D97-AF65-F5344CB8AC3E}">
        <p14:creationId xmlns:p14="http://schemas.microsoft.com/office/powerpoint/2010/main" val="26055956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38696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Características del Jardín Inglés </a:t>
            </a:r>
          </a:p>
        </p:txBody>
      </p:sp>
      <p:sp>
        <p:nvSpPr>
          <p:cNvPr id="3" name="2 Marcador de contenido"/>
          <p:cNvSpPr>
            <a:spLocks noGrp="1"/>
          </p:cNvSpPr>
          <p:nvPr>
            <p:ph idx="1"/>
          </p:nvPr>
        </p:nvSpPr>
        <p:spPr>
          <a:xfrm>
            <a:off x="457200" y="2204864"/>
            <a:ext cx="7467600" cy="4269088"/>
          </a:xfrm>
        </p:spPr>
        <p:txBody>
          <a:bodyPr>
            <a:normAutofit/>
          </a:bodyPr>
          <a:lstStyle/>
          <a:p>
            <a:r>
              <a:rPr lang="es-ES" dirty="0"/>
              <a:t>El Continental Europeo "Jardín Inglés" es característicamente en una escala más pequeña y más lleno de "llamativos" que la mayoría de los jardines paisajistas ingleses: grutas, templos, casas de té-, miradores, pabellones, ruinas ficticias, puentes y estatuas, aunque el principal ingredientes de los jardines paisajistas de Inglaterra son barridos del terreno suavemente ondulado y el agua, en un entorno arbolado con grupos de árboles y arboledas de valores atípicos. </a:t>
            </a:r>
          </a:p>
        </p:txBody>
      </p:sp>
    </p:spTree>
    <p:extLst>
      <p:ext uri="{BB962C8B-B14F-4D97-AF65-F5344CB8AC3E}">
        <p14:creationId xmlns:p14="http://schemas.microsoft.com/office/powerpoint/2010/main" val="42912078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7467600" cy="5637240"/>
          </a:xfrm>
        </p:spPr>
        <p:txBody>
          <a:bodyPr>
            <a:normAutofit/>
          </a:bodyPr>
          <a:lstStyle/>
          <a:p>
            <a:r>
              <a:rPr lang="es-ES" dirty="0"/>
              <a:t>El nombre no-utilizado en el Reino Unido , donde el " jardín del paisaje "beneficia no se diferencia de la formal barroca de diseño del jardín a la francesa . Uno de los jardines más conocidos Inglés en Europa es el Englischer Garten en Munich. </a:t>
            </a:r>
          </a:p>
          <a:p>
            <a:r>
              <a:rPr lang="es-ES" dirty="0"/>
              <a:t>El estilo predominante fue revisado en el siglo XIX para incluir más características " gardenesques "   incluyendo arbustos con paseos de grava, las plantaciones de árboles para satisfacer la curiosidad botánica, y, sobre todo, el regreso de las flores, en las faldas de amplios lechos plantados . Esta es la versión del jardín del paisaje más imitado en Europa en el siglo XIX. </a:t>
            </a:r>
          </a:p>
        </p:txBody>
      </p:sp>
    </p:spTree>
    <p:extLst>
      <p:ext uri="{BB962C8B-B14F-4D97-AF65-F5344CB8AC3E}">
        <p14:creationId xmlns:p14="http://schemas.microsoft.com/office/powerpoint/2010/main" val="28935059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normAutofit/>
          </a:bodyPr>
          <a:lstStyle/>
          <a:p>
            <a:r>
              <a:rPr lang="es-ES" dirty="0"/>
              <a:t> Las áreas exteriores de la "home park" de las casas de campo inglesas mantienen su conformación naturalista. </a:t>
            </a:r>
          </a:p>
          <a:p>
            <a:r>
              <a:rPr lang="es-ES" dirty="0"/>
              <a:t>La jardinería inglesa desde la década de 1840 ha sido a una escala más limitada, más y más afín a la residencia.</a:t>
            </a:r>
          </a:p>
          <a:p>
            <a:r>
              <a:rPr lang="es-ES" dirty="0"/>
              <a:t> La canónica europea  del parque inglés  contiene una serie de románticos elementos. </a:t>
            </a:r>
          </a:p>
          <a:p>
            <a:r>
              <a:rPr lang="es-ES" dirty="0"/>
              <a:t>Siempre presente hay un estanque o un lago pequeño con un muelle o un puente .</a:t>
            </a:r>
          </a:p>
          <a:p>
            <a:r>
              <a:rPr lang="es-ES" dirty="0"/>
              <a:t> Con vistas a la laguna hay un redondo o hexagonal pabellón , a menudo en la forma de un monópteros , un templo romano.</a:t>
            </a:r>
          </a:p>
          <a:p>
            <a:r>
              <a:rPr lang="es-ES" dirty="0"/>
              <a:t> A veces, el parque también cuenta con un pabellón "chino" </a:t>
            </a:r>
          </a:p>
          <a:p>
            <a:r>
              <a:rPr lang="es-ES" dirty="0"/>
              <a:t>  Otros elementos incluyen una gruta y la imitación de ruinas . </a:t>
            </a:r>
          </a:p>
          <a:p>
            <a:endParaRPr lang="es-ES" dirty="0"/>
          </a:p>
          <a:p>
            <a:endParaRPr lang="es-ES" dirty="0"/>
          </a:p>
        </p:txBody>
      </p:sp>
    </p:spTree>
    <p:extLst>
      <p:ext uri="{BB962C8B-B14F-4D97-AF65-F5344CB8AC3E}">
        <p14:creationId xmlns:p14="http://schemas.microsoft.com/office/powerpoint/2010/main" val="17748588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Diseñadores notables de los prototipos ingleses del Englischer Garten incluyen John Vanbrugh (1664-1726). Stephen Suiza (1682-1745), el poeta Alexander Pope (1688-1744), Charles Bridgeman (1690-1738), William Kent (1685 - 1748). </a:t>
            </a:r>
          </a:p>
          <a:p>
            <a:r>
              <a:rPr lang="es-ES" dirty="0"/>
              <a:t>Un segundo estilo de jardín Inglés, que se hizo popular durante el siglo XX en Francia y el norte de Europa, en el tardío siglo XIX el jardín ingles de la cabaña ( Cottage Garden).</a:t>
            </a:r>
          </a:p>
          <a:p>
            <a:endParaRPr lang="es-ES" dirty="0"/>
          </a:p>
        </p:txBody>
      </p:sp>
    </p:spTree>
    <p:extLst>
      <p:ext uri="{BB962C8B-B14F-4D97-AF65-F5344CB8AC3E}">
        <p14:creationId xmlns:p14="http://schemas.microsoft.com/office/powerpoint/2010/main" val="40761744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58930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56646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75761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9795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418130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063481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13997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43758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217499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16819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79196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18403437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75346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53544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81082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39654866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09180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63" y="-243408"/>
            <a:ext cx="4749879" cy="71014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121704"/>
            <a:ext cx="4427984" cy="6979704"/>
          </a:xfrm>
          <a:prstGeom prst="rect">
            <a:avLst/>
          </a:prstGeom>
        </p:spPr>
      </p:pic>
    </p:spTree>
    <p:extLst>
      <p:ext uri="{BB962C8B-B14F-4D97-AF65-F5344CB8AC3E}">
        <p14:creationId xmlns:p14="http://schemas.microsoft.com/office/powerpoint/2010/main" val="32107949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63272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6559386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682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4596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49574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75826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03440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17164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40310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93822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7189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203741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37702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9270884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07932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41831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9" y="0"/>
            <a:ext cx="9126141" cy="6858000"/>
          </a:xfrm>
          <a:prstGeom prst="rect">
            <a:avLst/>
          </a:prstGeom>
        </p:spPr>
      </p:pic>
    </p:spTree>
    <p:extLst>
      <p:ext uri="{BB962C8B-B14F-4D97-AF65-F5344CB8AC3E}">
        <p14:creationId xmlns:p14="http://schemas.microsoft.com/office/powerpoint/2010/main" val="28469661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9" y="0"/>
            <a:ext cx="9126141" cy="6858000"/>
          </a:xfrm>
          <a:prstGeom prst="rect">
            <a:avLst/>
          </a:prstGeom>
        </p:spPr>
      </p:pic>
    </p:spTree>
    <p:extLst>
      <p:ext uri="{BB962C8B-B14F-4D97-AF65-F5344CB8AC3E}">
        <p14:creationId xmlns:p14="http://schemas.microsoft.com/office/powerpoint/2010/main" val="428972804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285446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182689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649263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1569175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136495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558701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210503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209443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07203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408708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119337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410417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828935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701311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324869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40332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9" y="0"/>
            <a:ext cx="9126141" cy="6858000"/>
          </a:xfrm>
          <a:prstGeom prst="rect">
            <a:avLst/>
          </a:prstGeom>
        </p:spPr>
      </p:pic>
    </p:spTree>
    <p:extLst>
      <p:ext uri="{BB962C8B-B14F-4D97-AF65-F5344CB8AC3E}">
        <p14:creationId xmlns:p14="http://schemas.microsoft.com/office/powerpoint/2010/main" val="18621284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7499796"/>
      </p:ext>
    </p:extLst>
  </p:cSld>
  <p:clrMapOvr>
    <a:masterClrMapping/>
  </p:clrMapOvr>
</p:sld>
</file>

<file path=ppt/theme/theme1.xml><?xml version="1.0" encoding="utf-8"?>
<a:theme xmlns:a="http://schemas.openxmlformats.org/drawingml/2006/main" name="Recorte">
  <a:themeElements>
    <a:clrScheme name="Recorte">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Recorte">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cort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Recorte</Template>
  <TotalTime>148</TotalTime>
  <Words>3623</Words>
  <Application>Microsoft Office PowerPoint</Application>
  <PresentationFormat>Presentación en pantalla (4:3)</PresentationFormat>
  <Paragraphs>274</Paragraphs>
  <Slides>119</Slides>
  <Notes>84</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119</vt:i4>
      </vt:variant>
    </vt:vector>
  </HeadingPairs>
  <TitlesOfParts>
    <vt:vector size="122" baseType="lpstr">
      <vt:lpstr>Calibri</vt:lpstr>
      <vt:lpstr>Franklin Gothic Book</vt:lpstr>
      <vt:lpstr>Recorte</vt:lpstr>
      <vt:lpstr>JARDIN PAISAJISTA INGLES</vt:lpstr>
      <vt:lpstr>Jardín paisajista Inglés </vt:lpstr>
      <vt:lpstr>Presentación de PowerPoint</vt:lpstr>
      <vt:lpstr>Presentación de PowerPoint</vt:lpstr>
      <vt:lpstr>Presentación de PowerPoint</vt:lpstr>
      <vt:lpstr>Presentación de PowerPoint</vt:lpstr>
      <vt:lpstr>Presentación de PowerPoint</vt:lpstr>
      <vt:lpstr>Historia del Jardín Paisajista Inglés </vt:lpstr>
      <vt:lpstr>Presentación de PowerPoint</vt:lpstr>
      <vt:lpstr>William Kent y Charles Bridgeman </vt:lpstr>
      <vt:lpstr>Presentación de PowerPoint</vt:lpstr>
      <vt:lpstr>Presentación de PowerPoint</vt:lpstr>
      <vt:lpstr>Chiswick House </vt:lpstr>
      <vt:lpstr>Presentación de PowerPoint</vt:lpstr>
      <vt:lpstr>Presentación de PowerPoint</vt:lpstr>
      <vt:lpstr>Presentación de PowerPoint</vt:lpstr>
      <vt:lpstr>Presentación de PowerPoint</vt:lpstr>
      <vt:lpstr>Presentación de PowerPoint</vt:lpstr>
      <vt:lpstr>Rousham </vt:lpstr>
      <vt:lpstr>Presentación de PowerPoint</vt:lpstr>
      <vt:lpstr>Presentación de PowerPoint</vt:lpstr>
      <vt:lpstr>Stowe House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Stourhead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Gran Era del Jardín Inglés </vt:lpstr>
      <vt:lpstr>Presentación de PowerPoint</vt:lpstr>
      <vt:lpstr>Presentación de PowerPoint</vt:lpstr>
      <vt:lpstr>Presentación de PowerPoint</vt:lpstr>
      <vt:lpstr>Presentación de PowerPoint</vt:lpstr>
      <vt:lpstr>Presentación de PowerPoint</vt:lpstr>
      <vt:lpstr>Humphry Repton </vt:lpstr>
      <vt:lpstr>Presentación de PowerPoint</vt:lpstr>
      <vt:lpstr>Presentación de PowerPoint</vt:lpstr>
      <vt:lpstr>Presentación de PowerPoint</vt:lpstr>
      <vt:lpstr>El jardín anglo-chino </vt:lpstr>
      <vt:lpstr>Presentación de PowerPoint</vt:lpstr>
      <vt:lpstr>Presentación de PowerPoint</vt:lpstr>
      <vt:lpstr>Presentación de PowerPoint</vt:lpstr>
      <vt:lpstr>Presentación de PowerPoint</vt:lpstr>
      <vt:lpstr>La influencia neogótica en jardín paisajista inglés </vt:lpstr>
      <vt:lpstr>Los Spreads Jardín inglés al continente </vt:lpstr>
      <vt:lpstr>Presentación de PowerPoint</vt:lpstr>
      <vt:lpstr>Presentación de PowerPoint</vt:lpstr>
      <vt:lpstr>Presentación de PowerPoint</vt:lpstr>
      <vt:lpstr>Presentación de PowerPoint</vt:lpstr>
      <vt:lpstr>Características del Jardín Inglés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 PAISAJISTA INGLES</dc:title>
  <dc:creator>Josep</dc:creator>
  <cp:lastModifiedBy>Usuario</cp:lastModifiedBy>
  <cp:revision>19</cp:revision>
  <dcterms:created xsi:type="dcterms:W3CDTF">2013-03-01T06:38:59Z</dcterms:created>
  <dcterms:modified xsi:type="dcterms:W3CDTF">2018-03-23T08:44:26Z</dcterms:modified>
</cp:coreProperties>
</file>