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8"/>
  </p:notesMasterIdLst>
  <p:sldIdLst>
    <p:sldId id="256" r:id="rId2"/>
    <p:sldId id="257" r:id="rId3"/>
    <p:sldId id="258" r:id="rId4"/>
    <p:sldId id="282"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8" r:id="rId22"/>
    <p:sldId id="283" r:id="rId23"/>
    <p:sldId id="284" r:id="rId24"/>
    <p:sldId id="279" r:id="rId25"/>
    <p:sldId id="280" r:id="rId26"/>
    <p:sldId id="281"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1" r:id="rId73"/>
    <p:sldId id="332" r:id="rId74"/>
    <p:sldId id="334" r:id="rId75"/>
    <p:sldId id="335"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9" r:id="rId90"/>
    <p:sldId id="350" r:id="rId91"/>
    <p:sldId id="351" r:id="rId92"/>
    <p:sldId id="352" r:id="rId93"/>
    <p:sldId id="353" r:id="rId94"/>
    <p:sldId id="354" r:id="rId95"/>
    <p:sldId id="355" r:id="rId96"/>
    <p:sldId id="356" r:id="rId9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18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371FBD-787D-4134-975B-BD3A649A997F}" type="datetimeFigureOut">
              <a:rPr lang="es-ES" smtClean="0"/>
              <a:t>21/03/2018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BB47C-E8DB-434B-B408-E0F00AD7F047}" type="slidenum">
              <a:rPr lang="es-ES" smtClean="0"/>
              <a:t>‹Nº›</a:t>
            </a:fld>
            <a:endParaRPr lang="es-ES"/>
          </a:p>
        </p:txBody>
      </p:sp>
    </p:spTree>
    <p:extLst>
      <p:ext uri="{BB962C8B-B14F-4D97-AF65-F5344CB8AC3E}">
        <p14:creationId xmlns:p14="http://schemas.microsoft.com/office/powerpoint/2010/main" val="14277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a:t>
            </a:fld>
            <a:endParaRPr lang="es-ES"/>
          </a:p>
        </p:txBody>
      </p:sp>
    </p:spTree>
    <p:extLst>
      <p:ext uri="{BB962C8B-B14F-4D97-AF65-F5344CB8AC3E}">
        <p14:creationId xmlns:p14="http://schemas.microsoft.com/office/powerpoint/2010/main" val="1869724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a:t>
            </a:fld>
            <a:endParaRPr lang="es-ES"/>
          </a:p>
        </p:txBody>
      </p:sp>
    </p:spTree>
    <p:extLst>
      <p:ext uri="{BB962C8B-B14F-4D97-AF65-F5344CB8AC3E}">
        <p14:creationId xmlns:p14="http://schemas.microsoft.com/office/powerpoint/2010/main" val="282869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a:t>
            </a:fld>
            <a:endParaRPr lang="es-ES"/>
          </a:p>
        </p:txBody>
      </p:sp>
    </p:spTree>
    <p:extLst>
      <p:ext uri="{BB962C8B-B14F-4D97-AF65-F5344CB8AC3E}">
        <p14:creationId xmlns:p14="http://schemas.microsoft.com/office/powerpoint/2010/main" val="3535368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a:t>
            </a:fld>
            <a:endParaRPr lang="es-ES"/>
          </a:p>
        </p:txBody>
      </p:sp>
    </p:spTree>
    <p:extLst>
      <p:ext uri="{BB962C8B-B14F-4D97-AF65-F5344CB8AC3E}">
        <p14:creationId xmlns:p14="http://schemas.microsoft.com/office/powerpoint/2010/main" val="3350095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a:t>
            </a:fld>
            <a:endParaRPr lang="es-ES"/>
          </a:p>
        </p:txBody>
      </p:sp>
    </p:spTree>
    <p:extLst>
      <p:ext uri="{BB962C8B-B14F-4D97-AF65-F5344CB8AC3E}">
        <p14:creationId xmlns:p14="http://schemas.microsoft.com/office/powerpoint/2010/main" val="834172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10</a:t>
            </a:fld>
            <a:endParaRPr lang="es-ES"/>
          </a:p>
        </p:txBody>
      </p:sp>
    </p:spTree>
    <p:extLst>
      <p:ext uri="{BB962C8B-B14F-4D97-AF65-F5344CB8AC3E}">
        <p14:creationId xmlns:p14="http://schemas.microsoft.com/office/powerpoint/2010/main" val="88249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11</a:t>
            </a:fld>
            <a:endParaRPr lang="es-ES"/>
          </a:p>
        </p:txBody>
      </p:sp>
    </p:spTree>
    <p:extLst>
      <p:ext uri="{BB962C8B-B14F-4D97-AF65-F5344CB8AC3E}">
        <p14:creationId xmlns:p14="http://schemas.microsoft.com/office/powerpoint/2010/main" val="3440067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12</a:t>
            </a:fld>
            <a:endParaRPr lang="es-ES"/>
          </a:p>
        </p:txBody>
      </p:sp>
    </p:spTree>
    <p:extLst>
      <p:ext uri="{BB962C8B-B14F-4D97-AF65-F5344CB8AC3E}">
        <p14:creationId xmlns:p14="http://schemas.microsoft.com/office/powerpoint/2010/main" val="1297561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13</a:t>
            </a:fld>
            <a:endParaRPr lang="es-ES"/>
          </a:p>
        </p:txBody>
      </p:sp>
    </p:spTree>
    <p:extLst>
      <p:ext uri="{BB962C8B-B14F-4D97-AF65-F5344CB8AC3E}">
        <p14:creationId xmlns:p14="http://schemas.microsoft.com/office/powerpoint/2010/main" val="100791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14</a:t>
            </a:fld>
            <a:endParaRPr lang="es-ES"/>
          </a:p>
        </p:txBody>
      </p:sp>
    </p:spTree>
    <p:extLst>
      <p:ext uri="{BB962C8B-B14F-4D97-AF65-F5344CB8AC3E}">
        <p14:creationId xmlns:p14="http://schemas.microsoft.com/office/powerpoint/2010/main" val="1502759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15</a:t>
            </a:fld>
            <a:endParaRPr lang="es-ES"/>
          </a:p>
        </p:txBody>
      </p:sp>
    </p:spTree>
    <p:extLst>
      <p:ext uri="{BB962C8B-B14F-4D97-AF65-F5344CB8AC3E}">
        <p14:creationId xmlns:p14="http://schemas.microsoft.com/office/powerpoint/2010/main" val="215658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16</a:t>
            </a:fld>
            <a:endParaRPr lang="es-ES"/>
          </a:p>
        </p:txBody>
      </p:sp>
    </p:spTree>
    <p:extLst>
      <p:ext uri="{BB962C8B-B14F-4D97-AF65-F5344CB8AC3E}">
        <p14:creationId xmlns:p14="http://schemas.microsoft.com/office/powerpoint/2010/main" val="88108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17</a:t>
            </a:fld>
            <a:endParaRPr lang="es-ES"/>
          </a:p>
        </p:txBody>
      </p:sp>
    </p:spTree>
    <p:extLst>
      <p:ext uri="{BB962C8B-B14F-4D97-AF65-F5344CB8AC3E}">
        <p14:creationId xmlns:p14="http://schemas.microsoft.com/office/powerpoint/2010/main" val="2221915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18</a:t>
            </a:fld>
            <a:endParaRPr lang="es-ES"/>
          </a:p>
        </p:txBody>
      </p:sp>
    </p:spTree>
    <p:extLst>
      <p:ext uri="{BB962C8B-B14F-4D97-AF65-F5344CB8AC3E}">
        <p14:creationId xmlns:p14="http://schemas.microsoft.com/office/powerpoint/2010/main" val="2336729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19</a:t>
            </a:fld>
            <a:endParaRPr lang="es-ES"/>
          </a:p>
        </p:txBody>
      </p:sp>
    </p:spTree>
    <p:extLst>
      <p:ext uri="{BB962C8B-B14F-4D97-AF65-F5344CB8AC3E}">
        <p14:creationId xmlns:p14="http://schemas.microsoft.com/office/powerpoint/2010/main" val="489508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Niso</a:t>
            </a:r>
            <a:r>
              <a:rPr lang="es-ES" dirty="0"/>
              <a:t> </a:t>
            </a:r>
            <a:r>
              <a:rPr lang="es-ES" dirty="0" err="1"/>
              <a:t>Fumagalli.Monza</a:t>
            </a:r>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20</a:t>
            </a:fld>
            <a:endParaRPr lang="es-ES"/>
          </a:p>
        </p:txBody>
      </p:sp>
    </p:spTree>
    <p:extLst>
      <p:ext uri="{BB962C8B-B14F-4D97-AF65-F5344CB8AC3E}">
        <p14:creationId xmlns:p14="http://schemas.microsoft.com/office/powerpoint/2010/main" val="1318635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24</a:t>
            </a:fld>
            <a:endParaRPr lang="es-ES"/>
          </a:p>
        </p:txBody>
      </p:sp>
    </p:spTree>
    <p:extLst>
      <p:ext uri="{BB962C8B-B14F-4D97-AF65-F5344CB8AC3E}">
        <p14:creationId xmlns:p14="http://schemas.microsoft.com/office/powerpoint/2010/main" val="3903635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25</a:t>
            </a:fld>
            <a:endParaRPr lang="es-ES"/>
          </a:p>
        </p:txBody>
      </p:sp>
    </p:spTree>
    <p:extLst>
      <p:ext uri="{BB962C8B-B14F-4D97-AF65-F5344CB8AC3E}">
        <p14:creationId xmlns:p14="http://schemas.microsoft.com/office/powerpoint/2010/main" val="365055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26</a:t>
            </a:fld>
            <a:endParaRPr lang="es-ES"/>
          </a:p>
        </p:txBody>
      </p:sp>
    </p:spTree>
    <p:extLst>
      <p:ext uri="{BB962C8B-B14F-4D97-AF65-F5344CB8AC3E}">
        <p14:creationId xmlns:p14="http://schemas.microsoft.com/office/powerpoint/2010/main" val="3167588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27</a:t>
            </a:fld>
            <a:endParaRPr lang="es-ES"/>
          </a:p>
        </p:txBody>
      </p:sp>
    </p:spTree>
    <p:extLst>
      <p:ext uri="{BB962C8B-B14F-4D97-AF65-F5344CB8AC3E}">
        <p14:creationId xmlns:p14="http://schemas.microsoft.com/office/powerpoint/2010/main" val="3077154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28</a:t>
            </a:fld>
            <a:endParaRPr lang="es-ES"/>
          </a:p>
        </p:txBody>
      </p:sp>
    </p:spTree>
    <p:extLst>
      <p:ext uri="{BB962C8B-B14F-4D97-AF65-F5344CB8AC3E}">
        <p14:creationId xmlns:p14="http://schemas.microsoft.com/office/powerpoint/2010/main" val="2976212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29</a:t>
            </a:fld>
            <a:endParaRPr lang="es-ES"/>
          </a:p>
        </p:txBody>
      </p:sp>
    </p:spTree>
    <p:extLst>
      <p:ext uri="{BB962C8B-B14F-4D97-AF65-F5344CB8AC3E}">
        <p14:creationId xmlns:p14="http://schemas.microsoft.com/office/powerpoint/2010/main" val="4072006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30</a:t>
            </a:fld>
            <a:endParaRPr lang="es-ES"/>
          </a:p>
        </p:txBody>
      </p:sp>
    </p:spTree>
    <p:extLst>
      <p:ext uri="{BB962C8B-B14F-4D97-AF65-F5344CB8AC3E}">
        <p14:creationId xmlns:p14="http://schemas.microsoft.com/office/powerpoint/2010/main" val="1221561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31</a:t>
            </a:fld>
            <a:endParaRPr lang="es-ES"/>
          </a:p>
        </p:txBody>
      </p:sp>
    </p:spTree>
    <p:extLst>
      <p:ext uri="{BB962C8B-B14F-4D97-AF65-F5344CB8AC3E}">
        <p14:creationId xmlns:p14="http://schemas.microsoft.com/office/powerpoint/2010/main" val="279034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32</a:t>
            </a:fld>
            <a:endParaRPr lang="es-ES"/>
          </a:p>
        </p:txBody>
      </p:sp>
    </p:spTree>
    <p:extLst>
      <p:ext uri="{BB962C8B-B14F-4D97-AF65-F5344CB8AC3E}">
        <p14:creationId xmlns:p14="http://schemas.microsoft.com/office/powerpoint/2010/main" val="37302316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33</a:t>
            </a:fld>
            <a:endParaRPr lang="es-ES"/>
          </a:p>
        </p:txBody>
      </p:sp>
    </p:spTree>
    <p:extLst>
      <p:ext uri="{BB962C8B-B14F-4D97-AF65-F5344CB8AC3E}">
        <p14:creationId xmlns:p14="http://schemas.microsoft.com/office/powerpoint/2010/main" val="2139280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35</a:t>
            </a:fld>
            <a:endParaRPr lang="es-ES"/>
          </a:p>
        </p:txBody>
      </p:sp>
    </p:spTree>
    <p:extLst>
      <p:ext uri="{BB962C8B-B14F-4D97-AF65-F5344CB8AC3E}">
        <p14:creationId xmlns:p14="http://schemas.microsoft.com/office/powerpoint/2010/main" val="3058613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36</a:t>
            </a:fld>
            <a:endParaRPr lang="es-ES"/>
          </a:p>
        </p:txBody>
      </p:sp>
    </p:spTree>
    <p:extLst>
      <p:ext uri="{BB962C8B-B14F-4D97-AF65-F5344CB8AC3E}">
        <p14:creationId xmlns:p14="http://schemas.microsoft.com/office/powerpoint/2010/main" val="145882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37</a:t>
            </a:fld>
            <a:endParaRPr lang="es-ES"/>
          </a:p>
        </p:txBody>
      </p:sp>
    </p:spTree>
    <p:extLst>
      <p:ext uri="{BB962C8B-B14F-4D97-AF65-F5344CB8AC3E}">
        <p14:creationId xmlns:p14="http://schemas.microsoft.com/office/powerpoint/2010/main" val="43791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38</a:t>
            </a:fld>
            <a:endParaRPr lang="es-ES"/>
          </a:p>
        </p:txBody>
      </p:sp>
    </p:spTree>
    <p:extLst>
      <p:ext uri="{BB962C8B-B14F-4D97-AF65-F5344CB8AC3E}">
        <p14:creationId xmlns:p14="http://schemas.microsoft.com/office/powerpoint/2010/main" val="1378685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39</a:t>
            </a:fld>
            <a:endParaRPr lang="es-ES"/>
          </a:p>
        </p:txBody>
      </p:sp>
    </p:spTree>
    <p:extLst>
      <p:ext uri="{BB962C8B-B14F-4D97-AF65-F5344CB8AC3E}">
        <p14:creationId xmlns:p14="http://schemas.microsoft.com/office/powerpoint/2010/main" val="1138673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40</a:t>
            </a:fld>
            <a:endParaRPr lang="es-ES"/>
          </a:p>
        </p:txBody>
      </p:sp>
    </p:spTree>
    <p:extLst>
      <p:ext uri="{BB962C8B-B14F-4D97-AF65-F5344CB8AC3E}">
        <p14:creationId xmlns:p14="http://schemas.microsoft.com/office/powerpoint/2010/main" val="12715648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41</a:t>
            </a:fld>
            <a:endParaRPr lang="es-ES"/>
          </a:p>
        </p:txBody>
      </p:sp>
    </p:spTree>
    <p:extLst>
      <p:ext uri="{BB962C8B-B14F-4D97-AF65-F5344CB8AC3E}">
        <p14:creationId xmlns:p14="http://schemas.microsoft.com/office/powerpoint/2010/main" val="3751203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42</a:t>
            </a:fld>
            <a:endParaRPr lang="es-ES"/>
          </a:p>
        </p:txBody>
      </p:sp>
    </p:spTree>
    <p:extLst>
      <p:ext uri="{BB962C8B-B14F-4D97-AF65-F5344CB8AC3E}">
        <p14:creationId xmlns:p14="http://schemas.microsoft.com/office/powerpoint/2010/main" val="699640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43</a:t>
            </a:fld>
            <a:endParaRPr lang="es-ES"/>
          </a:p>
        </p:txBody>
      </p:sp>
    </p:spTree>
    <p:extLst>
      <p:ext uri="{BB962C8B-B14F-4D97-AF65-F5344CB8AC3E}">
        <p14:creationId xmlns:p14="http://schemas.microsoft.com/office/powerpoint/2010/main" val="1133960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44</a:t>
            </a:fld>
            <a:endParaRPr lang="es-ES"/>
          </a:p>
        </p:txBody>
      </p:sp>
    </p:spTree>
    <p:extLst>
      <p:ext uri="{BB962C8B-B14F-4D97-AF65-F5344CB8AC3E}">
        <p14:creationId xmlns:p14="http://schemas.microsoft.com/office/powerpoint/2010/main" val="12857224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46</a:t>
            </a:fld>
            <a:endParaRPr lang="es-ES"/>
          </a:p>
        </p:txBody>
      </p:sp>
    </p:spTree>
    <p:extLst>
      <p:ext uri="{BB962C8B-B14F-4D97-AF65-F5344CB8AC3E}">
        <p14:creationId xmlns:p14="http://schemas.microsoft.com/office/powerpoint/2010/main" val="3643439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47</a:t>
            </a:fld>
            <a:endParaRPr lang="es-ES"/>
          </a:p>
        </p:txBody>
      </p:sp>
    </p:spTree>
    <p:extLst>
      <p:ext uri="{BB962C8B-B14F-4D97-AF65-F5344CB8AC3E}">
        <p14:creationId xmlns:p14="http://schemas.microsoft.com/office/powerpoint/2010/main" val="18078058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50</a:t>
            </a:fld>
            <a:endParaRPr lang="es-ES"/>
          </a:p>
        </p:txBody>
      </p:sp>
    </p:spTree>
    <p:extLst>
      <p:ext uri="{BB962C8B-B14F-4D97-AF65-F5344CB8AC3E}">
        <p14:creationId xmlns:p14="http://schemas.microsoft.com/office/powerpoint/2010/main" val="3168166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51</a:t>
            </a:fld>
            <a:endParaRPr lang="es-ES"/>
          </a:p>
        </p:txBody>
      </p:sp>
    </p:spTree>
    <p:extLst>
      <p:ext uri="{BB962C8B-B14F-4D97-AF65-F5344CB8AC3E}">
        <p14:creationId xmlns:p14="http://schemas.microsoft.com/office/powerpoint/2010/main" val="24110962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52</a:t>
            </a:fld>
            <a:endParaRPr lang="es-ES"/>
          </a:p>
        </p:txBody>
      </p:sp>
    </p:spTree>
    <p:extLst>
      <p:ext uri="{BB962C8B-B14F-4D97-AF65-F5344CB8AC3E}">
        <p14:creationId xmlns:p14="http://schemas.microsoft.com/office/powerpoint/2010/main" val="1152160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53</a:t>
            </a:fld>
            <a:endParaRPr lang="es-ES"/>
          </a:p>
        </p:txBody>
      </p:sp>
    </p:spTree>
    <p:extLst>
      <p:ext uri="{BB962C8B-B14F-4D97-AF65-F5344CB8AC3E}">
        <p14:creationId xmlns:p14="http://schemas.microsoft.com/office/powerpoint/2010/main" val="29519512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54</a:t>
            </a:fld>
            <a:endParaRPr lang="es-ES"/>
          </a:p>
        </p:txBody>
      </p:sp>
    </p:spTree>
    <p:extLst>
      <p:ext uri="{BB962C8B-B14F-4D97-AF65-F5344CB8AC3E}">
        <p14:creationId xmlns:p14="http://schemas.microsoft.com/office/powerpoint/2010/main" val="30389513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55</a:t>
            </a:fld>
            <a:endParaRPr lang="es-ES"/>
          </a:p>
        </p:txBody>
      </p:sp>
    </p:spTree>
    <p:extLst>
      <p:ext uri="{BB962C8B-B14F-4D97-AF65-F5344CB8AC3E}">
        <p14:creationId xmlns:p14="http://schemas.microsoft.com/office/powerpoint/2010/main" val="3386096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56</a:t>
            </a:fld>
            <a:endParaRPr lang="es-ES"/>
          </a:p>
        </p:txBody>
      </p:sp>
    </p:spTree>
    <p:extLst>
      <p:ext uri="{BB962C8B-B14F-4D97-AF65-F5344CB8AC3E}">
        <p14:creationId xmlns:p14="http://schemas.microsoft.com/office/powerpoint/2010/main" val="770868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57</a:t>
            </a:fld>
            <a:endParaRPr lang="es-ES"/>
          </a:p>
        </p:txBody>
      </p:sp>
    </p:spTree>
    <p:extLst>
      <p:ext uri="{BB962C8B-B14F-4D97-AF65-F5344CB8AC3E}">
        <p14:creationId xmlns:p14="http://schemas.microsoft.com/office/powerpoint/2010/main" val="512432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58</a:t>
            </a:fld>
            <a:endParaRPr lang="es-ES"/>
          </a:p>
        </p:txBody>
      </p:sp>
    </p:spTree>
    <p:extLst>
      <p:ext uri="{BB962C8B-B14F-4D97-AF65-F5344CB8AC3E}">
        <p14:creationId xmlns:p14="http://schemas.microsoft.com/office/powerpoint/2010/main" val="14851073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59</a:t>
            </a:fld>
            <a:endParaRPr lang="es-ES"/>
          </a:p>
        </p:txBody>
      </p:sp>
    </p:spTree>
    <p:extLst>
      <p:ext uri="{BB962C8B-B14F-4D97-AF65-F5344CB8AC3E}">
        <p14:creationId xmlns:p14="http://schemas.microsoft.com/office/powerpoint/2010/main" val="20738749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60</a:t>
            </a:fld>
            <a:endParaRPr lang="es-ES"/>
          </a:p>
        </p:txBody>
      </p:sp>
    </p:spTree>
    <p:extLst>
      <p:ext uri="{BB962C8B-B14F-4D97-AF65-F5344CB8AC3E}">
        <p14:creationId xmlns:p14="http://schemas.microsoft.com/office/powerpoint/2010/main" val="21273171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61</a:t>
            </a:fld>
            <a:endParaRPr lang="es-ES"/>
          </a:p>
        </p:txBody>
      </p:sp>
    </p:spTree>
    <p:extLst>
      <p:ext uri="{BB962C8B-B14F-4D97-AF65-F5344CB8AC3E}">
        <p14:creationId xmlns:p14="http://schemas.microsoft.com/office/powerpoint/2010/main" val="38547688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62</a:t>
            </a:fld>
            <a:endParaRPr lang="es-ES"/>
          </a:p>
        </p:txBody>
      </p:sp>
    </p:spTree>
    <p:extLst>
      <p:ext uri="{BB962C8B-B14F-4D97-AF65-F5344CB8AC3E}">
        <p14:creationId xmlns:p14="http://schemas.microsoft.com/office/powerpoint/2010/main" val="9728341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63</a:t>
            </a:fld>
            <a:endParaRPr lang="es-ES"/>
          </a:p>
        </p:txBody>
      </p:sp>
    </p:spTree>
    <p:extLst>
      <p:ext uri="{BB962C8B-B14F-4D97-AF65-F5344CB8AC3E}">
        <p14:creationId xmlns:p14="http://schemas.microsoft.com/office/powerpoint/2010/main" val="9693497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64</a:t>
            </a:fld>
            <a:endParaRPr lang="es-ES"/>
          </a:p>
        </p:txBody>
      </p:sp>
    </p:spTree>
    <p:extLst>
      <p:ext uri="{BB962C8B-B14F-4D97-AF65-F5344CB8AC3E}">
        <p14:creationId xmlns:p14="http://schemas.microsoft.com/office/powerpoint/2010/main" val="33028989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65</a:t>
            </a:fld>
            <a:endParaRPr lang="es-ES"/>
          </a:p>
        </p:txBody>
      </p:sp>
    </p:spTree>
    <p:extLst>
      <p:ext uri="{BB962C8B-B14F-4D97-AF65-F5344CB8AC3E}">
        <p14:creationId xmlns:p14="http://schemas.microsoft.com/office/powerpoint/2010/main" val="651737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66</a:t>
            </a:fld>
            <a:endParaRPr lang="es-ES"/>
          </a:p>
        </p:txBody>
      </p:sp>
    </p:spTree>
    <p:extLst>
      <p:ext uri="{BB962C8B-B14F-4D97-AF65-F5344CB8AC3E}">
        <p14:creationId xmlns:p14="http://schemas.microsoft.com/office/powerpoint/2010/main" val="25757947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dirty="0"/>
              <a:t>.</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67</a:t>
            </a:fld>
            <a:endParaRPr lang="es-ES"/>
          </a:p>
        </p:txBody>
      </p:sp>
    </p:spTree>
    <p:extLst>
      <p:ext uri="{BB962C8B-B14F-4D97-AF65-F5344CB8AC3E}">
        <p14:creationId xmlns:p14="http://schemas.microsoft.com/office/powerpoint/2010/main" val="28019313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Rosetto</a:t>
            </a:r>
            <a:r>
              <a:rPr lang="es-ES" dirty="0"/>
              <a:t> Carla </a:t>
            </a:r>
            <a:r>
              <a:rPr lang="es-ES" dirty="0" err="1"/>
              <a:t>Fineschi</a:t>
            </a:r>
            <a:r>
              <a:rPr lang="es-ES"/>
              <a:t>.</a:t>
            </a:r>
          </a:p>
          <a:p>
            <a:endParaRPr lang="es-ES"/>
          </a:p>
        </p:txBody>
      </p:sp>
      <p:sp>
        <p:nvSpPr>
          <p:cNvPr id="4" name="3 Marcador de número de diapositiva"/>
          <p:cNvSpPr>
            <a:spLocks noGrp="1"/>
          </p:cNvSpPr>
          <p:nvPr>
            <p:ph type="sldNum" sz="quarter" idx="10"/>
          </p:nvPr>
        </p:nvSpPr>
        <p:spPr/>
        <p:txBody>
          <a:bodyPr/>
          <a:lstStyle/>
          <a:p>
            <a:fld id="{6B9BB47C-E8DB-434B-B408-E0F00AD7F047}" type="slidenum">
              <a:rPr lang="es-ES" smtClean="0"/>
              <a:t>68</a:t>
            </a:fld>
            <a:endParaRPr lang="es-ES"/>
          </a:p>
        </p:txBody>
      </p:sp>
    </p:spTree>
    <p:extLst>
      <p:ext uri="{BB962C8B-B14F-4D97-AF65-F5344CB8AC3E}">
        <p14:creationId xmlns:p14="http://schemas.microsoft.com/office/powerpoint/2010/main" val="11468983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72</a:t>
            </a:fld>
            <a:endParaRPr lang="es-ES"/>
          </a:p>
        </p:txBody>
      </p:sp>
    </p:spTree>
    <p:extLst>
      <p:ext uri="{BB962C8B-B14F-4D97-AF65-F5344CB8AC3E}">
        <p14:creationId xmlns:p14="http://schemas.microsoft.com/office/powerpoint/2010/main" val="16139849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73</a:t>
            </a:fld>
            <a:endParaRPr lang="es-ES"/>
          </a:p>
        </p:txBody>
      </p:sp>
    </p:spTree>
    <p:extLst>
      <p:ext uri="{BB962C8B-B14F-4D97-AF65-F5344CB8AC3E}">
        <p14:creationId xmlns:p14="http://schemas.microsoft.com/office/powerpoint/2010/main" val="29492138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74</a:t>
            </a:fld>
            <a:endParaRPr lang="es-ES"/>
          </a:p>
        </p:txBody>
      </p:sp>
    </p:spTree>
    <p:extLst>
      <p:ext uri="{BB962C8B-B14F-4D97-AF65-F5344CB8AC3E}">
        <p14:creationId xmlns:p14="http://schemas.microsoft.com/office/powerpoint/2010/main" val="10247038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75</a:t>
            </a:fld>
            <a:endParaRPr lang="es-ES"/>
          </a:p>
        </p:txBody>
      </p:sp>
    </p:spTree>
    <p:extLst>
      <p:ext uri="{BB962C8B-B14F-4D97-AF65-F5344CB8AC3E}">
        <p14:creationId xmlns:p14="http://schemas.microsoft.com/office/powerpoint/2010/main" val="218932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76</a:t>
            </a:fld>
            <a:endParaRPr lang="es-ES"/>
          </a:p>
        </p:txBody>
      </p:sp>
    </p:spTree>
    <p:extLst>
      <p:ext uri="{BB962C8B-B14F-4D97-AF65-F5344CB8AC3E}">
        <p14:creationId xmlns:p14="http://schemas.microsoft.com/office/powerpoint/2010/main" val="36574044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77</a:t>
            </a:fld>
            <a:endParaRPr lang="es-ES"/>
          </a:p>
        </p:txBody>
      </p:sp>
    </p:spTree>
    <p:extLst>
      <p:ext uri="{BB962C8B-B14F-4D97-AF65-F5344CB8AC3E}">
        <p14:creationId xmlns:p14="http://schemas.microsoft.com/office/powerpoint/2010/main" val="17583242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78</a:t>
            </a:fld>
            <a:endParaRPr lang="es-ES"/>
          </a:p>
        </p:txBody>
      </p:sp>
    </p:spTree>
    <p:extLst>
      <p:ext uri="{BB962C8B-B14F-4D97-AF65-F5344CB8AC3E}">
        <p14:creationId xmlns:p14="http://schemas.microsoft.com/office/powerpoint/2010/main" val="5571383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79</a:t>
            </a:fld>
            <a:endParaRPr lang="es-ES"/>
          </a:p>
        </p:txBody>
      </p:sp>
    </p:spTree>
    <p:extLst>
      <p:ext uri="{BB962C8B-B14F-4D97-AF65-F5344CB8AC3E}">
        <p14:creationId xmlns:p14="http://schemas.microsoft.com/office/powerpoint/2010/main" val="34375211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80</a:t>
            </a:fld>
            <a:endParaRPr lang="es-ES"/>
          </a:p>
        </p:txBody>
      </p:sp>
    </p:spTree>
    <p:extLst>
      <p:ext uri="{BB962C8B-B14F-4D97-AF65-F5344CB8AC3E}">
        <p14:creationId xmlns:p14="http://schemas.microsoft.com/office/powerpoint/2010/main" val="36398593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81</a:t>
            </a:fld>
            <a:endParaRPr lang="es-ES"/>
          </a:p>
        </p:txBody>
      </p:sp>
    </p:spTree>
    <p:extLst>
      <p:ext uri="{BB962C8B-B14F-4D97-AF65-F5344CB8AC3E}">
        <p14:creationId xmlns:p14="http://schemas.microsoft.com/office/powerpoint/2010/main" val="5005500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a:t>
            </a:r>
            <a:r>
              <a:rPr lang="es-ES" dirty="0" err="1"/>
              <a:t>Comunale</a:t>
            </a:r>
            <a:r>
              <a:rPr lang="es-ES" dirty="0"/>
              <a:t>  di Roma.</a:t>
            </a:r>
          </a:p>
          <a:p>
            <a:endParaRPr lang="es-ES" dirty="0"/>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82</a:t>
            </a:fld>
            <a:endParaRPr lang="es-ES"/>
          </a:p>
        </p:txBody>
      </p:sp>
    </p:spTree>
    <p:extLst>
      <p:ext uri="{BB962C8B-B14F-4D97-AF65-F5344CB8AC3E}">
        <p14:creationId xmlns:p14="http://schemas.microsoft.com/office/powerpoint/2010/main" val="33412629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83</a:t>
            </a:fld>
            <a:endParaRPr lang="es-ES"/>
          </a:p>
        </p:txBody>
      </p:sp>
    </p:spTree>
    <p:extLst>
      <p:ext uri="{BB962C8B-B14F-4D97-AF65-F5344CB8AC3E}">
        <p14:creationId xmlns:p14="http://schemas.microsoft.com/office/powerpoint/2010/main" val="2274690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84</a:t>
            </a:fld>
            <a:endParaRPr lang="es-ES"/>
          </a:p>
        </p:txBody>
      </p:sp>
    </p:spTree>
    <p:extLst>
      <p:ext uri="{BB962C8B-B14F-4D97-AF65-F5344CB8AC3E}">
        <p14:creationId xmlns:p14="http://schemas.microsoft.com/office/powerpoint/2010/main" val="9422102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85</a:t>
            </a:fld>
            <a:endParaRPr lang="es-ES"/>
          </a:p>
        </p:txBody>
      </p:sp>
    </p:spTree>
    <p:extLst>
      <p:ext uri="{BB962C8B-B14F-4D97-AF65-F5344CB8AC3E}">
        <p14:creationId xmlns:p14="http://schemas.microsoft.com/office/powerpoint/2010/main" val="30061424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86</a:t>
            </a:fld>
            <a:endParaRPr lang="es-ES"/>
          </a:p>
        </p:txBody>
      </p:sp>
    </p:spTree>
    <p:extLst>
      <p:ext uri="{BB962C8B-B14F-4D97-AF65-F5344CB8AC3E}">
        <p14:creationId xmlns:p14="http://schemas.microsoft.com/office/powerpoint/2010/main" val="22422714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87</a:t>
            </a:fld>
            <a:endParaRPr lang="es-ES"/>
          </a:p>
        </p:txBody>
      </p:sp>
    </p:spTree>
    <p:extLst>
      <p:ext uri="{BB962C8B-B14F-4D97-AF65-F5344CB8AC3E}">
        <p14:creationId xmlns:p14="http://schemas.microsoft.com/office/powerpoint/2010/main" val="18709067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88</a:t>
            </a:fld>
            <a:endParaRPr lang="es-ES"/>
          </a:p>
        </p:txBody>
      </p:sp>
    </p:spTree>
    <p:extLst>
      <p:ext uri="{BB962C8B-B14F-4D97-AF65-F5344CB8AC3E}">
        <p14:creationId xmlns:p14="http://schemas.microsoft.com/office/powerpoint/2010/main" val="31663164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89</a:t>
            </a:fld>
            <a:endParaRPr lang="es-ES"/>
          </a:p>
        </p:txBody>
      </p:sp>
    </p:spTree>
    <p:extLst>
      <p:ext uri="{BB962C8B-B14F-4D97-AF65-F5344CB8AC3E}">
        <p14:creationId xmlns:p14="http://schemas.microsoft.com/office/powerpoint/2010/main" val="15994492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90</a:t>
            </a:fld>
            <a:endParaRPr lang="es-ES"/>
          </a:p>
        </p:txBody>
      </p:sp>
    </p:spTree>
    <p:extLst>
      <p:ext uri="{BB962C8B-B14F-4D97-AF65-F5344CB8AC3E}">
        <p14:creationId xmlns:p14="http://schemas.microsoft.com/office/powerpoint/2010/main" val="14915115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91</a:t>
            </a:fld>
            <a:endParaRPr lang="es-ES"/>
          </a:p>
        </p:txBody>
      </p:sp>
    </p:spTree>
    <p:extLst>
      <p:ext uri="{BB962C8B-B14F-4D97-AF65-F5344CB8AC3E}">
        <p14:creationId xmlns:p14="http://schemas.microsoft.com/office/powerpoint/2010/main" val="5524146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92</a:t>
            </a:fld>
            <a:endParaRPr lang="es-ES"/>
          </a:p>
        </p:txBody>
      </p:sp>
    </p:spTree>
    <p:extLst>
      <p:ext uri="{BB962C8B-B14F-4D97-AF65-F5344CB8AC3E}">
        <p14:creationId xmlns:p14="http://schemas.microsoft.com/office/powerpoint/2010/main" val="41641824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93</a:t>
            </a:fld>
            <a:endParaRPr lang="es-ES"/>
          </a:p>
        </p:txBody>
      </p:sp>
    </p:spTree>
    <p:extLst>
      <p:ext uri="{BB962C8B-B14F-4D97-AF65-F5344CB8AC3E}">
        <p14:creationId xmlns:p14="http://schemas.microsoft.com/office/powerpoint/2010/main" val="39665868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94</a:t>
            </a:fld>
            <a:endParaRPr lang="es-ES"/>
          </a:p>
        </p:txBody>
      </p:sp>
    </p:spTree>
    <p:extLst>
      <p:ext uri="{BB962C8B-B14F-4D97-AF65-F5344CB8AC3E}">
        <p14:creationId xmlns:p14="http://schemas.microsoft.com/office/powerpoint/2010/main" val="2910219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Roseto</a:t>
            </a:r>
            <a:r>
              <a:rPr lang="es-ES" dirty="0"/>
              <a:t> di Roma.</a:t>
            </a:r>
          </a:p>
        </p:txBody>
      </p:sp>
      <p:sp>
        <p:nvSpPr>
          <p:cNvPr id="4" name="3 Marcador de número de diapositiva"/>
          <p:cNvSpPr>
            <a:spLocks noGrp="1"/>
          </p:cNvSpPr>
          <p:nvPr>
            <p:ph type="sldNum" sz="quarter" idx="10"/>
          </p:nvPr>
        </p:nvSpPr>
        <p:spPr/>
        <p:txBody>
          <a:bodyPr/>
          <a:lstStyle/>
          <a:p>
            <a:fld id="{6B9BB47C-E8DB-434B-B408-E0F00AD7F047}" type="slidenum">
              <a:rPr lang="es-ES" smtClean="0"/>
              <a:t>95</a:t>
            </a:fld>
            <a:endParaRPr lang="es-ES"/>
          </a:p>
        </p:txBody>
      </p:sp>
    </p:spTree>
    <p:extLst>
      <p:ext uri="{BB962C8B-B14F-4D97-AF65-F5344CB8AC3E}">
        <p14:creationId xmlns:p14="http://schemas.microsoft.com/office/powerpoint/2010/main" val="347846046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kumimoji="0"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8088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a:p>
        </p:txBody>
      </p:sp>
    </p:spTree>
    <p:extLst>
      <p:ext uri="{BB962C8B-B14F-4D97-AF65-F5344CB8AC3E}">
        <p14:creationId xmlns:p14="http://schemas.microsoft.com/office/powerpoint/2010/main" val="239753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eaLnBrk="1" latinLnBrk="0" hangingPunct="1"/>
            <a:fld id="{E6F9B8CD-342D-4579-98EC-A8FD6B7370E1}" type="datetimeFigureOut">
              <a:rPr lang="en-US" smtClean="0"/>
              <a:pPr eaLnBrk="1" latinLnBrk="0" hangingPunct="1"/>
              <a:t>3/21/2018</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kumimoji="0"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3638248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247669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296754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lgn="r" eaLnBrk="1" latinLnBrk="0" hangingPunct="1"/>
            <a:fld id="{E6F9B8CD-342D-4579-98EC-A8FD6B7370E1}" type="datetimeFigureOut">
              <a:rPr lang="en-US" smtClean="0"/>
              <a:pPr algn="r" eaLnBrk="1" latinLnBrk="0" hangingPunct="1"/>
              <a:t>3/21/2018</a:t>
            </a:fld>
            <a:endParaRPr lang="en-US" dirty="0">
              <a:solidFill>
                <a:schemeClr val="tx2"/>
              </a:solidFill>
            </a:endParaRP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79513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308779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dirty="0"/>
          </a:p>
        </p:txBody>
      </p:sp>
      <p:sp>
        <p:nvSpPr>
          <p:cNvPr id="10" name="Footer Placeholder 9"/>
          <p:cNvSpPr>
            <a:spLocks noGrp="1"/>
          </p:cNvSpPr>
          <p:nvPr>
            <p:ph type="ftr" sz="quarter" idx="11"/>
          </p:nvPr>
        </p:nvSpPr>
        <p:spPr/>
        <p:txBody>
          <a:bodyPr/>
          <a:lstStyle/>
          <a:p>
            <a:endParaRPr kumimoji="0" lang="en-US"/>
          </a:p>
        </p:txBody>
      </p:sp>
      <p:sp>
        <p:nvSpPr>
          <p:cNvPr id="11" name="Slide Number Placeholder 10"/>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a:p>
        </p:txBody>
      </p:sp>
    </p:spTree>
    <p:extLst>
      <p:ext uri="{BB962C8B-B14F-4D97-AF65-F5344CB8AC3E}">
        <p14:creationId xmlns:p14="http://schemas.microsoft.com/office/powerpoint/2010/main" val="2768877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a:p>
        </p:txBody>
      </p:sp>
      <p:sp>
        <p:nvSpPr>
          <p:cNvPr id="10" name="Slide Number Placeholder 9"/>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a:p>
        </p:txBody>
      </p:sp>
    </p:spTree>
    <p:extLst>
      <p:ext uri="{BB962C8B-B14F-4D97-AF65-F5344CB8AC3E}">
        <p14:creationId xmlns:p14="http://schemas.microsoft.com/office/powerpoint/2010/main" val="299994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891838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extLst>
      <p:ext uri="{BB962C8B-B14F-4D97-AF65-F5344CB8AC3E}">
        <p14:creationId xmlns:p14="http://schemas.microsoft.com/office/powerpoint/2010/main" val="4174304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lgn="r" eaLnBrk="1" latinLnBrk="0" hangingPunct="1"/>
            <a:fld id="{E6F9B8CD-342D-4579-98EC-A8FD6B7370E1}" type="datetimeFigureOut">
              <a:rPr lang="en-US" smtClean="0"/>
              <a:pPr algn="r" eaLnBrk="1" latinLnBrk="0" hangingPunct="1"/>
              <a:t>3/21/2018</a:t>
            </a:fld>
            <a:endParaRPr lang="en-US" dirty="0">
              <a:solidFill>
                <a:schemeClr val="tx2"/>
              </a:solidFill>
            </a:endParaRP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334301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g"/><Relationship Id="rId4" Type="http://schemas.openxmlformats.org/officeDocument/2006/relationships/image" Target="../media/image78.jpg"/></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4.jpg"/><Relationship Id="rId7" Type="http://schemas.openxmlformats.org/officeDocument/2006/relationships/image" Target="../media/image88.jpe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g"/></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620688"/>
            <a:ext cx="7036296" cy="4032448"/>
          </a:xfrm>
        </p:spPr>
        <p:txBody>
          <a:bodyPr>
            <a:noAutofit/>
          </a:bodyPr>
          <a:lstStyle/>
          <a:p>
            <a:r>
              <a:rPr lang="es-ES" sz="3600" dirty="0"/>
              <a:t>JARDINES DE ROSAS EN EL MUNDO.-</a:t>
            </a:r>
            <a:br>
              <a:rPr lang="es-ES" sz="3600" dirty="0"/>
            </a:br>
            <a:r>
              <a:rPr lang="es-ES" sz="3200" dirty="0"/>
              <a:t>ROSETOS de NINA FUMIGALLI .- CARLA FINESCHI Y ROSETO COMUNALE DI ROMA</a:t>
            </a:r>
          </a:p>
        </p:txBody>
      </p:sp>
      <p:sp>
        <p:nvSpPr>
          <p:cNvPr id="3" name="2 Subtítulo"/>
          <p:cNvSpPr>
            <a:spLocks noGrp="1"/>
          </p:cNvSpPr>
          <p:nvPr>
            <p:ph type="subTitle" idx="1"/>
          </p:nvPr>
        </p:nvSpPr>
        <p:spPr>
          <a:xfrm>
            <a:off x="2987824" y="5003322"/>
            <a:ext cx="4752528" cy="1371600"/>
          </a:xfrm>
        </p:spPr>
        <p:txBody>
          <a:bodyPr>
            <a:normAutofit/>
          </a:bodyPr>
          <a:lstStyle/>
          <a:p>
            <a:r>
              <a:rPr lang="es-ES" dirty="0"/>
              <a:t>Selección de textos y </a:t>
            </a:r>
            <a:r>
              <a:rPr lang="es-ES" dirty="0" err="1"/>
              <a:t>fotografias</a:t>
            </a:r>
            <a:r>
              <a:rPr lang="es-ES" dirty="0"/>
              <a:t> por</a:t>
            </a:r>
          </a:p>
          <a:p>
            <a:r>
              <a:rPr lang="es-ES" sz="2800" dirty="0"/>
              <a:t>JOSE ELIAS BONELLS</a:t>
            </a:r>
          </a:p>
        </p:txBody>
      </p:sp>
    </p:spTree>
    <p:extLst>
      <p:ext uri="{BB962C8B-B14F-4D97-AF65-F5344CB8AC3E}">
        <p14:creationId xmlns:p14="http://schemas.microsoft.com/office/powerpoint/2010/main" val="2781093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Roseto</a:t>
            </a:r>
            <a:r>
              <a:rPr lang="es-ES" dirty="0"/>
              <a:t> </a:t>
            </a:r>
            <a:r>
              <a:rPr lang="es-ES" dirty="0" err="1"/>
              <a:t>Niso</a:t>
            </a:r>
            <a:r>
              <a:rPr lang="es-ES" dirty="0"/>
              <a:t> </a:t>
            </a:r>
            <a:r>
              <a:rPr lang="es-ES" dirty="0" err="1"/>
              <a:t>Fumagalli.Monza</a:t>
            </a:r>
            <a:r>
              <a:rPr lang="es-ES" dirty="0"/>
              <a:t>.</a:t>
            </a:r>
          </a:p>
        </p:txBody>
      </p:sp>
      <p:sp>
        <p:nvSpPr>
          <p:cNvPr id="3" name="2 Marcador de contenido"/>
          <p:cNvSpPr>
            <a:spLocks noGrp="1"/>
          </p:cNvSpPr>
          <p:nvPr>
            <p:ph idx="1"/>
          </p:nvPr>
        </p:nvSpPr>
        <p:spPr/>
        <p:txBody>
          <a:bodyPr>
            <a:normAutofit lnSpcReduction="10000"/>
          </a:bodyPr>
          <a:lstStyle/>
          <a:p>
            <a:r>
              <a:rPr lang="es-ES" dirty="0"/>
              <a:t>En 1964 </a:t>
            </a:r>
            <a:r>
              <a:rPr lang="es-ES" dirty="0" err="1"/>
              <a:t>Niso</a:t>
            </a:r>
            <a:r>
              <a:rPr lang="es-ES" dirty="0"/>
              <a:t> </a:t>
            </a:r>
            <a:r>
              <a:rPr lang="es-ES" dirty="0" err="1"/>
              <a:t>Fumagalli</a:t>
            </a:r>
            <a:r>
              <a:rPr lang="es-ES" dirty="0"/>
              <a:t> persuadió al Municipio de </a:t>
            </a:r>
            <a:r>
              <a:rPr lang="es-ES" dirty="0" err="1"/>
              <a:t>Monza</a:t>
            </a:r>
            <a:r>
              <a:rPr lang="es-ES" dirty="0"/>
              <a:t> para proporcionar la recién formada Asociación Italiana </a:t>
            </a:r>
            <a:r>
              <a:rPr lang="es-ES" dirty="0" err="1"/>
              <a:t>della</a:t>
            </a:r>
            <a:r>
              <a:rPr lang="es-ES" dirty="0"/>
              <a:t> Rosa, con espacio para un jardín "paradisíaco" frente a la abandonada Villa </a:t>
            </a:r>
            <a:r>
              <a:rPr lang="es-ES" dirty="0" err="1"/>
              <a:t>Reale</a:t>
            </a:r>
            <a:r>
              <a:rPr lang="es-ES" dirty="0"/>
              <a:t>, donde una vez </a:t>
            </a:r>
            <a:r>
              <a:rPr lang="es-ES" dirty="0" err="1"/>
              <a:t>Eugéne</a:t>
            </a:r>
            <a:r>
              <a:rPr lang="es-ES" dirty="0"/>
              <a:t> de </a:t>
            </a:r>
            <a:r>
              <a:rPr lang="es-ES" dirty="0" err="1"/>
              <a:t>Beauhernais</a:t>
            </a:r>
            <a:r>
              <a:rPr lang="es-ES" dirty="0"/>
              <a:t>, el hijo de la emperatriz Josefina, había estado en casa de Virrey de Italia. </a:t>
            </a:r>
          </a:p>
          <a:p>
            <a:r>
              <a:rPr lang="es-ES" dirty="0"/>
              <a:t>Desde el principio, </a:t>
            </a:r>
            <a:r>
              <a:rPr lang="es-ES" dirty="0" err="1"/>
              <a:t>Niso</a:t>
            </a:r>
            <a:r>
              <a:rPr lang="es-ES" dirty="0"/>
              <a:t> Fumagalli insistió en la importancia del jardín como un campo de ensayos. </a:t>
            </a:r>
          </a:p>
          <a:p>
            <a:r>
              <a:rPr lang="es-ES" dirty="0"/>
              <a:t>Debido a su creencia en la importancia del perfume de las rosas, el premio perfume, "La Corona </a:t>
            </a:r>
            <a:r>
              <a:rPr lang="es-ES" dirty="0" err="1"/>
              <a:t>della</a:t>
            </a:r>
            <a:r>
              <a:rPr lang="es-ES" dirty="0"/>
              <a:t> Regina Teodolinda" es el premio más importante otorgado a estos ensayos Monza. </a:t>
            </a:r>
          </a:p>
          <a:p>
            <a:r>
              <a:rPr lang="es-ES" dirty="0"/>
              <a:t>Más que un campo de ensayos, </a:t>
            </a:r>
            <a:r>
              <a:rPr lang="es-ES" dirty="0" err="1"/>
              <a:t>Il</a:t>
            </a:r>
            <a:r>
              <a:rPr lang="es-ES" dirty="0"/>
              <a:t> Roseto "</a:t>
            </a:r>
            <a:r>
              <a:rPr lang="es-ES" dirty="0" err="1"/>
              <a:t>Niso</a:t>
            </a:r>
            <a:r>
              <a:rPr lang="es-ES" dirty="0"/>
              <a:t> Fumagalli 'es también un hermoso jardín de la exhibición de las normas, los trepadores, pilares, arbustos y rosas patrimonio</a:t>
            </a:r>
          </a:p>
          <a:p>
            <a:endParaRPr lang="es-ES" dirty="0"/>
          </a:p>
        </p:txBody>
      </p:sp>
    </p:spTree>
    <p:extLst>
      <p:ext uri="{BB962C8B-B14F-4D97-AF65-F5344CB8AC3E}">
        <p14:creationId xmlns:p14="http://schemas.microsoft.com/office/powerpoint/2010/main" val="76222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574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62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3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30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4" y="0"/>
            <a:ext cx="9135035" cy="6974631"/>
          </a:xfrm>
          <a:prstGeom prst="rect">
            <a:avLst/>
          </a:prstGeom>
        </p:spPr>
      </p:pic>
      <p:sp>
        <p:nvSpPr>
          <p:cNvPr id="3" name="2 CuadroTexto"/>
          <p:cNvSpPr txBox="1"/>
          <p:nvPr/>
        </p:nvSpPr>
        <p:spPr>
          <a:xfrm>
            <a:off x="467544" y="332656"/>
            <a:ext cx="2016224" cy="646331"/>
          </a:xfrm>
          <a:prstGeom prst="rect">
            <a:avLst/>
          </a:prstGeom>
          <a:solidFill>
            <a:schemeClr val="bg1"/>
          </a:solidFill>
        </p:spPr>
        <p:txBody>
          <a:bodyPr wrap="square" rtlCol="0">
            <a:spAutoFit/>
          </a:bodyPr>
          <a:lstStyle/>
          <a:p>
            <a:r>
              <a:rPr lang="es-ES" dirty="0" err="1"/>
              <a:t>Roseto</a:t>
            </a:r>
            <a:r>
              <a:rPr lang="es-ES" dirty="0"/>
              <a:t> </a:t>
            </a:r>
            <a:r>
              <a:rPr lang="es-ES" dirty="0" err="1"/>
              <a:t>Niso</a:t>
            </a:r>
            <a:r>
              <a:rPr lang="es-ES" dirty="0"/>
              <a:t> </a:t>
            </a:r>
            <a:r>
              <a:rPr lang="es-ES" dirty="0" err="1"/>
              <a:t>Fumagalli.Monza</a:t>
            </a:r>
            <a:r>
              <a:rPr lang="es-ES" dirty="0"/>
              <a:t>.</a:t>
            </a:r>
          </a:p>
        </p:txBody>
      </p:sp>
    </p:spTree>
    <p:extLst>
      <p:ext uri="{BB962C8B-B14F-4D97-AF65-F5344CB8AC3E}">
        <p14:creationId xmlns:p14="http://schemas.microsoft.com/office/powerpoint/2010/main" val="3136799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39693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980"/>
          <a:stretch/>
        </p:blipFill>
        <p:spPr>
          <a:xfrm>
            <a:off x="0" y="0"/>
            <a:ext cx="9144000" cy="6857999"/>
          </a:xfrm>
          <a:prstGeom prst="rect">
            <a:avLst/>
          </a:prstGeom>
        </p:spPr>
      </p:pic>
    </p:spTree>
    <p:extLst>
      <p:ext uri="{BB962C8B-B14F-4D97-AF65-F5344CB8AC3E}">
        <p14:creationId xmlns:p14="http://schemas.microsoft.com/office/powerpoint/2010/main" val="2177561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40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023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75"/>
            <a:ext cx="9144000" cy="6838391"/>
          </a:xfrm>
          <a:prstGeom prst="rect">
            <a:avLst/>
          </a:prstGeom>
        </p:spPr>
      </p:pic>
    </p:spTree>
    <p:extLst>
      <p:ext uri="{BB962C8B-B14F-4D97-AF65-F5344CB8AC3E}">
        <p14:creationId xmlns:p14="http://schemas.microsoft.com/office/powerpoint/2010/main" val="3471413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97267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465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6353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780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785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73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129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0784"/>
          <a:stretch/>
        </p:blipFill>
        <p:spPr>
          <a:xfrm>
            <a:off x="0" y="0"/>
            <a:ext cx="9291918" cy="6858000"/>
          </a:xfrm>
          <a:prstGeom prst="rect">
            <a:avLst/>
          </a:prstGeom>
        </p:spPr>
      </p:pic>
    </p:spTree>
    <p:extLst>
      <p:ext uri="{BB962C8B-B14F-4D97-AF65-F5344CB8AC3E}">
        <p14:creationId xmlns:p14="http://schemas.microsoft.com/office/powerpoint/2010/main" val="1420184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Rosetto</a:t>
            </a:r>
            <a:r>
              <a:rPr lang="es-ES" dirty="0"/>
              <a:t> Carla </a:t>
            </a:r>
            <a:r>
              <a:rPr lang="es-ES" dirty="0" err="1"/>
              <a:t>Fineschi</a:t>
            </a:r>
            <a:r>
              <a:rPr lang="es-ES" dirty="0"/>
              <a:t>.</a:t>
            </a:r>
          </a:p>
        </p:txBody>
      </p:sp>
      <p:sp>
        <p:nvSpPr>
          <p:cNvPr id="3" name="2 Marcador de contenido"/>
          <p:cNvSpPr>
            <a:spLocks noGrp="1"/>
          </p:cNvSpPr>
          <p:nvPr>
            <p:ph idx="1"/>
          </p:nvPr>
        </p:nvSpPr>
        <p:spPr/>
        <p:txBody>
          <a:bodyPr>
            <a:normAutofit/>
          </a:bodyPr>
          <a:lstStyle/>
          <a:p>
            <a:r>
              <a:rPr lang="es-ES" dirty="0"/>
              <a:t>La Rosaleda Botánica Carla </a:t>
            </a:r>
            <a:r>
              <a:rPr lang="es-ES" dirty="0" err="1"/>
              <a:t>Fineschi</a:t>
            </a:r>
            <a:r>
              <a:rPr lang="es-ES" dirty="0"/>
              <a:t> (en italiano: </a:t>
            </a:r>
            <a:r>
              <a:rPr lang="es-ES" dirty="0" err="1"/>
              <a:t>Roseto</a:t>
            </a:r>
            <a:r>
              <a:rPr lang="es-ES" dirty="0"/>
              <a:t> </a:t>
            </a:r>
            <a:r>
              <a:rPr lang="es-ES" dirty="0" err="1"/>
              <a:t>botanico</a:t>
            </a:r>
            <a:r>
              <a:rPr lang="es-ES" dirty="0"/>
              <a:t> Carla </a:t>
            </a:r>
            <a:r>
              <a:rPr lang="es-ES" dirty="0" err="1"/>
              <a:t>Fineschi</a:t>
            </a:r>
            <a:r>
              <a:rPr lang="es-ES" dirty="0"/>
              <a:t> también denominado como </a:t>
            </a:r>
            <a:r>
              <a:rPr lang="es-ES" dirty="0" err="1"/>
              <a:t>Roseto</a:t>
            </a:r>
            <a:r>
              <a:rPr lang="es-ES" dirty="0"/>
              <a:t> de </a:t>
            </a:r>
            <a:r>
              <a:rPr lang="es-ES" dirty="0" err="1"/>
              <a:t>Cavriglia</a:t>
            </a:r>
            <a:r>
              <a:rPr lang="es-ES" dirty="0"/>
              <a:t>), es un jardín botánico especializado en rosas, situado en la localidad de </a:t>
            </a:r>
            <a:r>
              <a:rPr lang="es-ES" dirty="0" err="1"/>
              <a:t>Casalone</a:t>
            </a:r>
            <a:r>
              <a:rPr lang="es-ES" dirty="0"/>
              <a:t> en el municipio de </a:t>
            </a:r>
            <a:r>
              <a:rPr lang="es-ES" dirty="0" err="1"/>
              <a:t>Cavriglia</a:t>
            </a:r>
            <a:r>
              <a:rPr lang="es-ES" dirty="0"/>
              <a:t>, Italia.</a:t>
            </a:r>
          </a:p>
          <a:p>
            <a:r>
              <a:rPr lang="es-ES" dirty="0"/>
              <a:t>La rosaleda de </a:t>
            </a:r>
            <a:r>
              <a:rPr lang="es-ES" dirty="0" err="1"/>
              <a:t>Cavriglia</a:t>
            </a:r>
            <a:r>
              <a:rPr lang="es-ES" dirty="0"/>
              <a:t> es el resultado de más de treinta años de trabajo del profesor Gianfranco </a:t>
            </a:r>
            <a:r>
              <a:rPr lang="es-ES" dirty="0" err="1"/>
              <a:t>Fineschi</a:t>
            </a:r>
            <a:r>
              <a:rPr lang="es-ES" dirty="0"/>
              <a:t> y lleva el nombre de Carla </a:t>
            </a:r>
            <a:r>
              <a:rPr lang="es-ES" dirty="0" err="1"/>
              <a:t>Fineschi</a:t>
            </a:r>
            <a:r>
              <a:rPr lang="es-ES" dirty="0"/>
              <a:t> en memoria de su compañera que colaboró en el cultivo y en el desarrollo del jardín, gracias a su gran capacidad de organización y a su gran dedicación.</a:t>
            </a:r>
          </a:p>
        </p:txBody>
      </p:sp>
    </p:spTree>
    <p:extLst>
      <p:ext uri="{BB962C8B-B14F-4D97-AF65-F5344CB8AC3E}">
        <p14:creationId xmlns:p14="http://schemas.microsoft.com/office/powerpoint/2010/main" val="3293427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7467600" cy="5205192"/>
          </a:xfrm>
        </p:spPr>
        <p:txBody>
          <a:bodyPr>
            <a:normAutofit/>
          </a:bodyPr>
          <a:lstStyle/>
          <a:p>
            <a:r>
              <a:rPr lang="es-ES" dirty="0"/>
              <a:t>La rosaleda, que ya realiza una gran actividad cultural y científica manteniendo informes con universidades e instituciones a escala mundial, tiende cada vez más a asumir una connotación de laboratorio botánico vivo abierto a todos los organismos de investigación que deseen utilizarlo.</a:t>
            </a:r>
          </a:p>
          <a:p>
            <a:r>
              <a:rPr lang="es-ES" dirty="0"/>
              <a:t>Este jardín alberga una de las más grandes colecciones de variedades de rosas utilizadas con fines de estudio y de investigación.</a:t>
            </a:r>
          </a:p>
          <a:p>
            <a:r>
              <a:rPr lang="es-ES" dirty="0"/>
              <a:t> Este es uno de los raros jardines privados de esta dimensión que existen del mundo. </a:t>
            </a:r>
          </a:p>
          <a:p>
            <a:r>
              <a:rPr lang="es-ES" dirty="0"/>
              <a:t>La Rosaleda incluye actualmente 7.000 variedades diferentes de rosales, incluidas algunas que se pensaba perdidas y es posible afirmar que gracias a esta cantidad de plantas, la colección representa la historia de la rosa con todas sus referencias culturales y científicas.</a:t>
            </a:r>
          </a:p>
          <a:p>
            <a:endParaRPr lang="es-ES" dirty="0"/>
          </a:p>
          <a:p>
            <a:endParaRPr lang="es-ES" dirty="0"/>
          </a:p>
        </p:txBody>
      </p:sp>
    </p:spTree>
    <p:extLst>
      <p:ext uri="{BB962C8B-B14F-4D97-AF65-F5344CB8AC3E}">
        <p14:creationId xmlns:p14="http://schemas.microsoft.com/office/powerpoint/2010/main" val="1790921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a:t>
            </a:r>
          </a:p>
          <a:p>
            <a:r>
              <a:rPr lang="es-ES" dirty="0"/>
              <a:t>El diseño del jardín fue dictado rigurosamente por la estructura botánica tradicional y por lo tanto se establecieron los rosales en espacios separados y subdivididos en secciones, especies, subespecies e híbridos.</a:t>
            </a:r>
          </a:p>
          <a:p>
            <a:r>
              <a:rPr lang="es-ES" dirty="0"/>
              <a:t> Se identifica cada planta con una etiqueta que da la información de definiciones esenciales (el nombre botánico, el año de introducción en Europa, la eventual posibilidad de producir híbridos).</a:t>
            </a:r>
          </a:p>
          <a:p>
            <a:endParaRPr lang="es-ES" dirty="0"/>
          </a:p>
        </p:txBody>
      </p:sp>
    </p:spTree>
    <p:extLst>
      <p:ext uri="{BB962C8B-B14F-4D97-AF65-F5344CB8AC3E}">
        <p14:creationId xmlns:p14="http://schemas.microsoft.com/office/powerpoint/2010/main" val="3296419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149616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9028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79368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474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28"/>
            <a:ext cx="9144000" cy="6840071"/>
          </a:xfrm>
          <a:prstGeom prst="rect">
            <a:avLst/>
          </a:prstGeom>
        </p:spPr>
      </p:pic>
    </p:spTree>
    <p:extLst>
      <p:ext uri="{BB962C8B-B14F-4D97-AF65-F5344CB8AC3E}">
        <p14:creationId xmlns:p14="http://schemas.microsoft.com/office/powerpoint/2010/main" val="1096395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116051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1"/>
            <a:ext cx="9144000" cy="6858001"/>
          </a:xfrm>
          <a:prstGeom prst="rect">
            <a:avLst/>
          </a:prstGeom>
        </p:spPr>
      </p:pic>
    </p:spTree>
    <p:extLst>
      <p:ext uri="{BB962C8B-B14F-4D97-AF65-F5344CB8AC3E}">
        <p14:creationId xmlns:p14="http://schemas.microsoft.com/office/powerpoint/2010/main" val="2046818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7335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66310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896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499758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17291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882"/>
          <a:stretch/>
        </p:blipFill>
        <p:spPr>
          <a:xfrm>
            <a:off x="-1" y="1"/>
            <a:ext cx="9238129" cy="6857999"/>
          </a:xfrm>
          <a:prstGeom prst="rect">
            <a:avLst/>
          </a:prstGeom>
        </p:spPr>
      </p:pic>
    </p:spTree>
    <p:extLst>
      <p:ext uri="{BB962C8B-B14F-4D97-AF65-F5344CB8AC3E}">
        <p14:creationId xmlns:p14="http://schemas.microsoft.com/office/powerpoint/2010/main" val="1136636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64488" cy="6858000"/>
          </a:xfrm>
          <a:prstGeom prst="rect">
            <a:avLst/>
          </a:prstGeom>
        </p:spPr>
      </p:pic>
    </p:spTree>
    <p:extLst>
      <p:ext uri="{BB962C8B-B14F-4D97-AF65-F5344CB8AC3E}">
        <p14:creationId xmlns:p14="http://schemas.microsoft.com/office/powerpoint/2010/main" val="3411673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750336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55738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4482" y="67235"/>
            <a:ext cx="9148482" cy="6790765"/>
          </a:xfrm>
          <a:prstGeom prst="rect">
            <a:avLst/>
          </a:prstGeom>
        </p:spPr>
      </p:pic>
    </p:spTree>
    <p:extLst>
      <p:ext uri="{BB962C8B-B14F-4D97-AF65-F5344CB8AC3E}">
        <p14:creationId xmlns:p14="http://schemas.microsoft.com/office/powerpoint/2010/main" val="3876555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657571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49144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7058"/>
          <a:stretch/>
        </p:blipFill>
        <p:spPr>
          <a:xfrm>
            <a:off x="0" y="0"/>
            <a:ext cx="9291918" cy="6858000"/>
          </a:xfrm>
          <a:prstGeom prst="rect">
            <a:avLst/>
          </a:prstGeom>
        </p:spPr>
      </p:pic>
    </p:spTree>
    <p:extLst>
      <p:ext uri="{BB962C8B-B14F-4D97-AF65-F5344CB8AC3E}">
        <p14:creationId xmlns:p14="http://schemas.microsoft.com/office/powerpoint/2010/main" val="3329696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4047880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18375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485509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60"/>
          <a:stretch/>
        </p:blipFill>
        <p:spPr>
          <a:xfrm>
            <a:off x="0" y="0"/>
            <a:ext cx="9144000" cy="6857999"/>
          </a:xfrm>
          <a:prstGeom prst="rect">
            <a:avLst/>
          </a:prstGeom>
        </p:spPr>
      </p:pic>
    </p:spTree>
    <p:extLst>
      <p:ext uri="{BB962C8B-B14F-4D97-AF65-F5344CB8AC3E}">
        <p14:creationId xmlns:p14="http://schemas.microsoft.com/office/powerpoint/2010/main" val="1669565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667237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5882"/>
          <a:stretch/>
        </p:blipFill>
        <p:spPr>
          <a:xfrm>
            <a:off x="-1" y="0"/>
            <a:ext cx="9238129" cy="6858000"/>
          </a:xfrm>
          <a:prstGeom prst="rect">
            <a:avLst/>
          </a:prstGeom>
        </p:spPr>
      </p:pic>
    </p:spTree>
    <p:extLst>
      <p:ext uri="{BB962C8B-B14F-4D97-AF65-F5344CB8AC3E}">
        <p14:creationId xmlns:p14="http://schemas.microsoft.com/office/powerpoint/2010/main" val="2338431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42076176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1079858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4484637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592725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72892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10"/>
          <a:stretch/>
        </p:blipFill>
        <p:spPr>
          <a:xfrm>
            <a:off x="0" y="0"/>
            <a:ext cx="9144000" cy="6858000"/>
          </a:xfrm>
          <a:prstGeom prst="rect">
            <a:avLst/>
          </a:prstGeom>
        </p:spPr>
      </p:pic>
    </p:spTree>
    <p:extLst>
      <p:ext uri="{BB962C8B-B14F-4D97-AF65-F5344CB8AC3E}">
        <p14:creationId xmlns:p14="http://schemas.microsoft.com/office/powerpoint/2010/main" val="1137607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824384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7" b="7145"/>
          <a:stretch/>
        </p:blipFill>
        <p:spPr>
          <a:xfrm>
            <a:off x="-1" y="0"/>
            <a:ext cx="9144001" cy="6858000"/>
          </a:xfrm>
          <a:prstGeom prst="rect">
            <a:avLst/>
          </a:prstGeom>
        </p:spPr>
      </p:pic>
    </p:spTree>
    <p:extLst>
      <p:ext uri="{BB962C8B-B14F-4D97-AF65-F5344CB8AC3E}">
        <p14:creationId xmlns:p14="http://schemas.microsoft.com/office/powerpoint/2010/main" val="38639359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8900836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4280585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5712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882"/>
          <a:stretch/>
        </p:blipFill>
        <p:spPr>
          <a:xfrm>
            <a:off x="-1" y="0"/>
            <a:ext cx="9238129" cy="6858000"/>
          </a:xfrm>
          <a:prstGeom prst="rect">
            <a:avLst/>
          </a:prstGeom>
        </p:spPr>
      </p:pic>
    </p:spTree>
    <p:extLst>
      <p:ext uri="{BB962C8B-B14F-4D97-AF65-F5344CB8AC3E}">
        <p14:creationId xmlns:p14="http://schemas.microsoft.com/office/powerpoint/2010/main" val="40967565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1620152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6251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0"/>
          <a:stretch/>
        </p:blipFill>
        <p:spPr>
          <a:xfrm>
            <a:off x="0" y="0"/>
            <a:ext cx="9144000" cy="6858000"/>
          </a:xfrm>
          <a:prstGeom prst="rect">
            <a:avLst/>
          </a:prstGeom>
        </p:spPr>
      </p:pic>
    </p:spTree>
    <p:extLst>
      <p:ext uri="{BB962C8B-B14F-4D97-AF65-F5344CB8AC3E}">
        <p14:creationId xmlns:p14="http://schemas.microsoft.com/office/powerpoint/2010/main" val="40096197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25870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8006148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3770611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4540877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Roseto</a:t>
            </a:r>
            <a:r>
              <a:rPr lang="es-ES" dirty="0"/>
              <a:t> </a:t>
            </a:r>
            <a:r>
              <a:rPr lang="es-ES" dirty="0" err="1"/>
              <a:t>Comunale</a:t>
            </a:r>
            <a:r>
              <a:rPr lang="es-ES" dirty="0"/>
              <a:t> di Roma</a:t>
            </a:r>
          </a:p>
        </p:txBody>
      </p:sp>
      <p:sp>
        <p:nvSpPr>
          <p:cNvPr id="3" name="2 Marcador de contenido"/>
          <p:cNvSpPr>
            <a:spLocks noGrp="1"/>
          </p:cNvSpPr>
          <p:nvPr>
            <p:ph idx="1"/>
          </p:nvPr>
        </p:nvSpPr>
        <p:spPr/>
        <p:txBody>
          <a:bodyPr>
            <a:normAutofit/>
          </a:bodyPr>
          <a:lstStyle/>
          <a:p>
            <a:r>
              <a:rPr lang="es-ES" dirty="0"/>
              <a:t>La rosaleda comunal de Roma, en italiano: </a:t>
            </a:r>
            <a:r>
              <a:rPr lang="es-ES" dirty="0" err="1"/>
              <a:t>roseto</a:t>
            </a:r>
            <a:r>
              <a:rPr lang="es-ES" dirty="0"/>
              <a:t> </a:t>
            </a:r>
            <a:r>
              <a:rPr lang="es-ES" dirty="0" err="1"/>
              <a:t>comunale</a:t>
            </a:r>
            <a:r>
              <a:rPr lang="es-ES" dirty="0"/>
              <a:t> di Roma es una rosaleda que se encuentra cerca del Circo Máximo en Roma.</a:t>
            </a:r>
          </a:p>
          <a:p>
            <a:r>
              <a:rPr lang="es-ES" dirty="0"/>
              <a:t>Esta rosaleda fue creada en 1931 en la colina Opio, cerca del Coliseo, aunque fue destruido durante la segunda guerra mundial. </a:t>
            </a:r>
          </a:p>
          <a:p>
            <a:r>
              <a:rPr lang="es-ES" dirty="0"/>
              <a:t>En 1950 el ayuntamiento, con un acuerdo con la comunidad hebraica decidieron de recrear la rosaleda en el área que ocupa actualmente, que había sido en 1645 el cementerio hebraico, trasladado en 1934 a un sector del cementerio del Verano. </a:t>
            </a:r>
          </a:p>
        </p:txBody>
      </p:sp>
    </p:spTree>
    <p:extLst>
      <p:ext uri="{BB962C8B-B14F-4D97-AF65-F5344CB8AC3E}">
        <p14:creationId xmlns:p14="http://schemas.microsoft.com/office/powerpoint/2010/main" val="4724318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Los pasillos que dividen los bancales de siembra en el sector de las colecciones forman el diseño de una </a:t>
            </a:r>
            <a:r>
              <a:rPr lang="es-ES" dirty="0" err="1"/>
              <a:t>menorá</a:t>
            </a:r>
            <a:r>
              <a:rPr lang="es-ES" dirty="0"/>
              <a:t>, el candelabro de siete brazos, y en la entrada se encuentra situada una lápida donde se nos recuerda el destino que este terreno tenía anteriormente.</a:t>
            </a:r>
          </a:p>
          <a:p>
            <a:r>
              <a:rPr lang="es-ES" dirty="0"/>
              <a:t>En un área de unos 10.000 m², dividida en dos secciones por una calle asfaltada, se encuentran cerca de 1.100 especies diversas de Rosas. </a:t>
            </a:r>
          </a:p>
          <a:p>
            <a:r>
              <a:rPr lang="es-ES" dirty="0"/>
              <a:t>En el primer sector se encuentran las variedades que nos permiten conocer la evolución de las rosas desde la antigüedad hasta las actuales. </a:t>
            </a:r>
          </a:p>
          <a:p>
            <a:r>
              <a:rPr lang="es-ES" dirty="0"/>
              <a:t>Se subdivide en las:</a:t>
            </a:r>
          </a:p>
          <a:p>
            <a:r>
              <a:rPr lang="es-ES" dirty="0"/>
              <a:t> Rosas botánicas</a:t>
            </a:r>
          </a:p>
          <a:p>
            <a:r>
              <a:rPr lang="es-ES" dirty="0"/>
              <a:t> Rosas antiguas</a:t>
            </a:r>
          </a:p>
          <a:p>
            <a:r>
              <a:rPr lang="es-ES" dirty="0"/>
              <a:t> Rosas modernas</a:t>
            </a:r>
          </a:p>
          <a:p>
            <a:endParaRPr lang="es-ES" dirty="0"/>
          </a:p>
          <a:p>
            <a:endParaRPr lang="es-ES" dirty="0"/>
          </a:p>
        </p:txBody>
      </p:sp>
    </p:spTree>
    <p:extLst>
      <p:ext uri="{BB962C8B-B14F-4D97-AF65-F5344CB8AC3E}">
        <p14:creationId xmlns:p14="http://schemas.microsoft.com/office/powerpoint/2010/main" val="36714319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Tienen una importancia particular las colecciones de "rosas botánicas" y la de "rosas antiguas", las cuales eran las que existían anteriormente y empezó a declinar su cultivo con el inicio de las hibridaciones con la rosa china, que tuvieron un desarrollo importante desde los inicios del siglo XIX, que dieron lugar al inicio de las numerosísimas variedades que presentan las "rosas modernas".</a:t>
            </a:r>
          </a:p>
          <a:p>
            <a:r>
              <a:rPr lang="es-ES" dirty="0"/>
              <a:t>En la sección segunda, muy pequeña, se están albergando a las nuevas variedades de rosas recién creadas, que proceden de todo el mundo, y permanecen durante dos años, participando en el concurso internacional "Premio Roma" para variedades nuevas</a:t>
            </a:r>
          </a:p>
          <a:p>
            <a:r>
              <a:rPr lang="es-ES" dirty="0"/>
              <a:t>El parque se abre al público durante todo el día de Mayo a Octubre.</a:t>
            </a:r>
          </a:p>
          <a:p>
            <a:endParaRPr lang="es-ES" dirty="0"/>
          </a:p>
        </p:txBody>
      </p:sp>
    </p:spTree>
    <p:extLst>
      <p:ext uri="{BB962C8B-B14F-4D97-AF65-F5344CB8AC3E}">
        <p14:creationId xmlns:p14="http://schemas.microsoft.com/office/powerpoint/2010/main" val="13654846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8564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841515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4197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0047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24064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62247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98"/>
            <a:ext cx="9144000" cy="6822701"/>
          </a:xfrm>
          <a:prstGeom prst="rect">
            <a:avLst/>
          </a:prstGeom>
        </p:spPr>
      </p:pic>
    </p:spTree>
    <p:extLst>
      <p:ext uri="{BB962C8B-B14F-4D97-AF65-F5344CB8AC3E}">
        <p14:creationId xmlns:p14="http://schemas.microsoft.com/office/powerpoint/2010/main" val="36120345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104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9455952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0348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04472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57301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5" y="3573016"/>
            <a:ext cx="4405409" cy="330278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0"/>
            <a:ext cx="4427984" cy="3573016"/>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spTree>
    <p:extLst>
      <p:ext uri="{BB962C8B-B14F-4D97-AF65-F5344CB8AC3E}">
        <p14:creationId xmlns:p14="http://schemas.microsoft.com/office/powerpoint/2010/main" val="937458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2" t="3333" r="1470" b="2745"/>
          <a:stretch/>
        </p:blipFill>
        <p:spPr>
          <a:xfrm>
            <a:off x="0" y="0"/>
            <a:ext cx="9144000" cy="6858000"/>
          </a:xfrm>
          <a:prstGeom prst="rect">
            <a:avLst/>
          </a:prstGeom>
        </p:spPr>
      </p:pic>
    </p:spTree>
    <p:extLst>
      <p:ext uri="{BB962C8B-B14F-4D97-AF65-F5344CB8AC3E}">
        <p14:creationId xmlns:p14="http://schemas.microsoft.com/office/powerpoint/2010/main" val="3345833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92" t="5687" r="3617" b="8627"/>
          <a:stretch/>
        </p:blipFill>
        <p:spPr>
          <a:xfrm>
            <a:off x="0" y="0"/>
            <a:ext cx="9144000" cy="6858000"/>
          </a:xfrm>
          <a:prstGeom prst="rect">
            <a:avLst/>
          </a:prstGeom>
        </p:spPr>
      </p:pic>
    </p:spTree>
    <p:extLst>
      <p:ext uri="{BB962C8B-B14F-4D97-AF65-F5344CB8AC3E}">
        <p14:creationId xmlns:p14="http://schemas.microsoft.com/office/powerpoint/2010/main" val="22867313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504252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71703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2394012" cy="3140968"/>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5224" y="3717032"/>
            <a:ext cx="2496816" cy="3115816"/>
          </a:xfrm>
          <a:prstGeom prst="rect">
            <a:avLst/>
          </a:prstGeom>
        </p:spPr>
      </p:pic>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22494" y="3858017"/>
            <a:ext cx="2457817" cy="2968769"/>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88352" y="3717032"/>
            <a:ext cx="1755648" cy="3140968"/>
          </a:xfrm>
          <a:prstGeom prst="rect">
            <a:avLst/>
          </a:prstGeom>
        </p:spPr>
      </p:pic>
    </p:spTree>
    <p:extLst>
      <p:ext uri="{BB962C8B-B14F-4D97-AF65-F5344CB8AC3E}">
        <p14:creationId xmlns:p14="http://schemas.microsoft.com/office/powerpoint/2010/main" val="20470504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415078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7900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73570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31776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3194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342183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65522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9472394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76892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Madera</Template>
  <TotalTime>131</TotalTime>
  <Words>1235</Words>
  <Application>Microsoft Office PowerPoint</Application>
  <PresentationFormat>Presentación en pantalla (4:3)</PresentationFormat>
  <Paragraphs>193</Paragraphs>
  <Slides>96</Slides>
  <Notes>81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96</vt:i4>
      </vt:variant>
    </vt:vector>
  </HeadingPairs>
  <TitlesOfParts>
    <vt:vector size="101" baseType="lpstr">
      <vt:lpstr>Calibri</vt:lpstr>
      <vt:lpstr>Rockwell</vt:lpstr>
      <vt:lpstr>Rockwell Condensed</vt:lpstr>
      <vt:lpstr>Wingdings</vt:lpstr>
      <vt:lpstr>Letras en madera</vt:lpstr>
      <vt:lpstr>JARDINES DE ROSAS EN EL MUNDO.- ROSETOS de NINA FUMIGALLI .- CARLA FINESCHI Y ROSETO COMUNALE DI ROMA</vt:lpstr>
      <vt:lpstr>Roseto Niso Fumagalli.Monza.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Rosetto Carla Fineschi.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Roseto Comunale di 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ROSETOS  de  NINA FUMIGALLI  y CARLA FINESCHI</dc:title>
  <dc:creator>Josep</dc:creator>
  <cp:lastModifiedBy>Usuario</cp:lastModifiedBy>
  <cp:revision>12</cp:revision>
  <dcterms:created xsi:type="dcterms:W3CDTF">2013-07-27T07:40:13Z</dcterms:created>
  <dcterms:modified xsi:type="dcterms:W3CDTF">2018-03-21T07:19:13Z</dcterms:modified>
</cp:coreProperties>
</file>