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1"/>
  </p:notesMasterIdLst>
  <p:sldIdLst>
    <p:sldId id="256" r:id="rId2"/>
    <p:sldId id="348" r:id="rId3"/>
    <p:sldId id="257" r:id="rId4"/>
    <p:sldId id="258" r:id="rId5"/>
    <p:sldId id="260" r:id="rId6"/>
    <p:sldId id="261" r:id="rId7"/>
    <p:sldId id="349" r:id="rId8"/>
    <p:sldId id="350" r:id="rId9"/>
    <p:sldId id="351" r:id="rId10"/>
    <p:sldId id="352" r:id="rId11"/>
    <p:sldId id="353" r:id="rId12"/>
    <p:sldId id="354" r:id="rId13"/>
    <p:sldId id="355" r:id="rId14"/>
    <p:sldId id="263" r:id="rId15"/>
    <p:sldId id="264" r:id="rId16"/>
    <p:sldId id="266" r:id="rId17"/>
    <p:sldId id="267" r:id="rId18"/>
    <p:sldId id="312" r:id="rId19"/>
    <p:sldId id="313" r:id="rId20"/>
    <p:sldId id="337" r:id="rId21"/>
    <p:sldId id="338" r:id="rId22"/>
    <p:sldId id="315" r:id="rId23"/>
    <p:sldId id="330" r:id="rId24"/>
    <p:sldId id="339" r:id="rId25"/>
    <p:sldId id="340" r:id="rId26"/>
    <p:sldId id="341" r:id="rId27"/>
    <p:sldId id="268" r:id="rId28"/>
    <p:sldId id="269" r:id="rId29"/>
    <p:sldId id="270" r:id="rId30"/>
    <p:sldId id="271" r:id="rId31"/>
    <p:sldId id="356" r:id="rId32"/>
    <p:sldId id="357" r:id="rId33"/>
    <p:sldId id="358" r:id="rId34"/>
    <p:sldId id="359" r:id="rId35"/>
    <p:sldId id="360" r:id="rId36"/>
    <p:sldId id="273" r:id="rId37"/>
    <p:sldId id="274" r:id="rId38"/>
    <p:sldId id="361" r:id="rId39"/>
    <p:sldId id="362" r:id="rId40"/>
    <p:sldId id="363" r:id="rId41"/>
    <p:sldId id="364" r:id="rId42"/>
    <p:sldId id="276" r:id="rId43"/>
    <p:sldId id="365" r:id="rId44"/>
    <p:sldId id="366" r:id="rId45"/>
    <p:sldId id="277" r:id="rId46"/>
    <p:sldId id="278" r:id="rId47"/>
    <p:sldId id="367" r:id="rId48"/>
    <p:sldId id="368" r:id="rId49"/>
    <p:sldId id="279" r:id="rId50"/>
    <p:sldId id="280" r:id="rId51"/>
    <p:sldId id="281" r:id="rId52"/>
    <p:sldId id="369" r:id="rId53"/>
    <p:sldId id="282" r:id="rId54"/>
    <p:sldId id="283" r:id="rId55"/>
    <p:sldId id="285" r:id="rId56"/>
    <p:sldId id="286" r:id="rId57"/>
    <p:sldId id="287" r:id="rId58"/>
    <p:sldId id="346" r:id="rId59"/>
    <p:sldId id="347" r:id="rId60"/>
    <p:sldId id="288" r:id="rId61"/>
    <p:sldId id="289" r:id="rId62"/>
    <p:sldId id="370" r:id="rId63"/>
    <p:sldId id="290" r:id="rId64"/>
    <p:sldId id="344" r:id="rId65"/>
    <p:sldId id="371" r:id="rId66"/>
    <p:sldId id="292" r:id="rId67"/>
    <p:sldId id="374" r:id="rId68"/>
    <p:sldId id="376" r:id="rId69"/>
    <p:sldId id="373" r:id="rId70"/>
    <p:sldId id="294" r:id="rId71"/>
    <p:sldId id="295" r:id="rId72"/>
    <p:sldId id="296" r:id="rId73"/>
    <p:sldId id="297" r:id="rId74"/>
    <p:sldId id="298" r:id="rId75"/>
    <p:sldId id="300" r:id="rId76"/>
    <p:sldId id="378" r:id="rId77"/>
    <p:sldId id="301" r:id="rId78"/>
    <p:sldId id="303" r:id="rId79"/>
    <p:sldId id="304" r:id="rId80"/>
    <p:sldId id="305" r:id="rId81"/>
    <p:sldId id="306" r:id="rId82"/>
    <p:sldId id="328" r:id="rId83"/>
    <p:sldId id="329" r:id="rId84"/>
    <p:sldId id="334" r:id="rId85"/>
    <p:sldId id="307" r:id="rId86"/>
    <p:sldId id="308" r:id="rId87"/>
    <p:sldId id="326" r:id="rId88"/>
    <p:sldId id="327" r:id="rId89"/>
    <p:sldId id="309" r:id="rId90"/>
    <p:sldId id="310" r:id="rId91"/>
    <p:sldId id="311" r:id="rId92"/>
    <p:sldId id="317" r:id="rId93"/>
    <p:sldId id="322" r:id="rId94"/>
    <p:sldId id="316" r:id="rId95"/>
    <p:sldId id="318" r:id="rId96"/>
    <p:sldId id="323" r:id="rId97"/>
    <p:sldId id="319" r:id="rId98"/>
    <p:sldId id="324" r:id="rId99"/>
    <p:sldId id="320" r:id="rId100"/>
    <p:sldId id="321" r:id="rId101"/>
    <p:sldId id="325" r:id="rId102"/>
    <p:sldId id="331" r:id="rId103"/>
    <p:sldId id="342" r:id="rId104"/>
    <p:sldId id="332" r:id="rId105"/>
    <p:sldId id="343" r:id="rId106"/>
    <p:sldId id="345" r:id="rId107"/>
    <p:sldId id="333" r:id="rId108"/>
    <p:sldId id="335" r:id="rId109"/>
    <p:sldId id="336" r:id="rId1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655" autoAdjust="0"/>
  </p:normalViewPr>
  <p:slideViewPr>
    <p:cSldViewPr>
      <p:cViewPr varScale="1">
        <p:scale>
          <a:sx n="105" d="100"/>
          <a:sy n="105" d="100"/>
        </p:scale>
        <p:origin x="1716"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A4DE46-C995-4AA8-B830-C864E1667964}" type="datetimeFigureOut">
              <a:rPr lang="es-ES" smtClean="0"/>
              <a:t>24/03/2018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539F3C-3700-4B7F-890A-8D83B4790AB6}" type="slidenum">
              <a:rPr lang="es-ES" smtClean="0"/>
              <a:t>‹Nº›</a:t>
            </a:fld>
            <a:endParaRPr lang="es-ES" dirty="0"/>
          </a:p>
        </p:txBody>
      </p:sp>
    </p:spTree>
    <p:extLst>
      <p:ext uri="{BB962C8B-B14F-4D97-AF65-F5344CB8AC3E}">
        <p14:creationId xmlns:p14="http://schemas.microsoft.com/office/powerpoint/2010/main" val="3724877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Greek-cultural-garden</a:t>
            </a:r>
          </a:p>
          <a:p>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7</a:t>
            </a:fld>
            <a:endParaRPr lang="es-ES" dirty="0"/>
          </a:p>
        </p:txBody>
      </p:sp>
    </p:spTree>
    <p:extLst>
      <p:ext uri="{BB962C8B-B14F-4D97-AF65-F5344CB8AC3E}">
        <p14:creationId xmlns:p14="http://schemas.microsoft.com/office/powerpoint/2010/main" val="708991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Grecia.-Jardín-botánico-de-Kos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8</a:t>
            </a:fld>
            <a:endParaRPr lang="es-ES" dirty="0"/>
          </a:p>
        </p:txBody>
      </p:sp>
    </p:spTree>
    <p:extLst>
      <p:ext uri="{BB962C8B-B14F-4D97-AF65-F5344CB8AC3E}">
        <p14:creationId xmlns:p14="http://schemas.microsoft.com/office/powerpoint/2010/main" val="2226631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Greek Gardens.-columnas dóricas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9</a:t>
            </a:fld>
            <a:endParaRPr lang="es-ES" dirty="0"/>
          </a:p>
        </p:txBody>
      </p:sp>
    </p:spTree>
    <p:extLst>
      <p:ext uri="{BB962C8B-B14F-4D97-AF65-F5344CB8AC3E}">
        <p14:creationId xmlns:p14="http://schemas.microsoft.com/office/powerpoint/2010/main" val="412574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Greek-cultural-garden</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a:t>
            </a:fld>
            <a:endParaRPr lang="es-ES" dirty="0"/>
          </a:p>
        </p:txBody>
      </p:sp>
    </p:spTree>
    <p:extLst>
      <p:ext uri="{BB962C8B-B14F-4D97-AF65-F5344CB8AC3E}">
        <p14:creationId xmlns:p14="http://schemas.microsoft.com/office/powerpoint/2010/main" val="2907235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Greek</a:t>
            </a:r>
            <a:r>
              <a:rPr lang="es-ES" baseline="0" dirty="0"/>
              <a:t> </a:t>
            </a:r>
            <a:r>
              <a:rPr lang="es-ES" dirty="0"/>
              <a:t>garden</a:t>
            </a:r>
          </a:p>
          <a:p>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11</a:t>
            </a:fld>
            <a:endParaRPr lang="es-ES" dirty="0"/>
          </a:p>
        </p:txBody>
      </p:sp>
    </p:spTree>
    <p:extLst>
      <p:ext uri="{BB962C8B-B14F-4D97-AF65-F5344CB8AC3E}">
        <p14:creationId xmlns:p14="http://schemas.microsoft.com/office/powerpoint/2010/main" val="265423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Greek</a:t>
            </a:r>
            <a:r>
              <a:rPr lang="es-ES" baseline="0" dirty="0"/>
              <a:t> </a:t>
            </a:r>
            <a:r>
              <a:rPr lang="es-ES" dirty="0"/>
              <a:t>garden Temple</a:t>
            </a:r>
          </a:p>
          <a:p>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12</a:t>
            </a:fld>
            <a:endParaRPr lang="es-ES" dirty="0"/>
          </a:p>
        </p:txBody>
      </p:sp>
    </p:spTree>
    <p:extLst>
      <p:ext uri="{BB962C8B-B14F-4D97-AF65-F5344CB8AC3E}">
        <p14:creationId xmlns:p14="http://schemas.microsoft.com/office/powerpoint/2010/main" val="848082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Greek Garden Memorial</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13</a:t>
            </a:fld>
            <a:endParaRPr lang="es-ES" dirty="0"/>
          </a:p>
        </p:txBody>
      </p:sp>
    </p:spTree>
    <p:extLst>
      <p:ext uri="{BB962C8B-B14F-4D97-AF65-F5344CB8AC3E}">
        <p14:creationId xmlns:p14="http://schemas.microsoft.com/office/powerpoint/2010/main" val="201203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Hércules en el Jardín de las Hespérides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20</a:t>
            </a:fld>
            <a:endParaRPr lang="es-ES" dirty="0"/>
          </a:p>
        </p:txBody>
      </p:sp>
    </p:spTree>
    <p:extLst>
      <p:ext uri="{BB962C8B-B14F-4D97-AF65-F5344CB8AC3E}">
        <p14:creationId xmlns:p14="http://schemas.microsoft.com/office/powerpoint/2010/main" val="846280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las Hespérides.-Valencia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24</a:t>
            </a:fld>
            <a:endParaRPr lang="es-ES" dirty="0"/>
          </a:p>
        </p:txBody>
      </p:sp>
    </p:spTree>
    <p:extLst>
      <p:ext uri="{BB962C8B-B14F-4D97-AF65-F5344CB8AC3E}">
        <p14:creationId xmlns:p14="http://schemas.microsoft.com/office/powerpoint/2010/main" val="1456697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las Hespérides.-Valencia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25</a:t>
            </a:fld>
            <a:endParaRPr lang="es-ES" dirty="0"/>
          </a:p>
        </p:txBody>
      </p:sp>
    </p:spTree>
    <p:extLst>
      <p:ext uri="{BB962C8B-B14F-4D97-AF65-F5344CB8AC3E}">
        <p14:creationId xmlns:p14="http://schemas.microsoft.com/office/powerpoint/2010/main" val="2852191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las Hespérides.-Valencia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26</a:t>
            </a:fld>
            <a:endParaRPr lang="es-ES" dirty="0"/>
          </a:p>
        </p:txBody>
      </p:sp>
    </p:spTree>
    <p:extLst>
      <p:ext uri="{BB962C8B-B14F-4D97-AF65-F5344CB8AC3E}">
        <p14:creationId xmlns:p14="http://schemas.microsoft.com/office/powerpoint/2010/main" val="2552714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Achilleion Gardens.- Corfu</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31</a:t>
            </a:fld>
            <a:endParaRPr lang="es-ES" dirty="0"/>
          </a:p>
        </p:txBody>
      </p:sp>
    </p:spTree>
    <p:extLst>
      <p:ext uri="{BB962C8B-B14F-4D97-AF65-F5344CB8AC3E}">
        <p14:creationId xmlns:p14="http://schemas.microsoft.com/office/powerpoint/2010/main" val="4089324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Achilleion Gardens.- Corfu</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32</a:t>
            </a:fld>
            <a:endParaRPr lang="es-ES" dirty="0"/>
          </a:p>
        </p:txBody>
      </p:sp>
    </p:spTree>
    <p:extLst>
      <p:ext uri="{BB962C8B-B14F-4D97-AF65-F5344CB8AC3E}">
        <p14:creationId xmlns:p14="http://schemas.microsoft.com/office/powerpoint/2010/main" val="1163997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Achilleion Gardens.- Corfu</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33</a:t>
            </a:fld>
            <a:endParaRPr lang="es-ES" dirty="0"/>
          </a:p>
        </p:txBody>
      </p:sp>
    </p:spTree>
    <p:extLst>
      <p:ext uri="{BB962C8B-B14F-4D97-AF65-F5344CB8AC3E}">
        <p14:creationId xmlns:p14="http://schemas.microsoft.com/office/powerpoint/2010/main" val="3100514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Achilleion Gardens.- Corfu</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34</a:t>
            </a:fld>
            <a:endParaRPr lang="es-ES" dirty="0"/>
          </a:p>
        </p:txBody>
      </p:sp>
    </p:spTree>
    <p:extLst>
      <p:ext uri="{BB962C8B-B14F-4D97-AF65-F5344CB8AC3E}">
        <p14:creationId xmlns:p14="http://schemas.microsoft.com/office/powerpoint/2010/main" val="1059370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Achilleion Gardens.- Corfu</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35</a:t>
            </a:fld>
            <a:endParaRPr lang="es-ES" dirty="0"/>
          </a:p>
        </p:txBody>
      </p:sp>
    </p:spTree>
    <p:extLst>
      <p:ext uri="{BB962C8B-B14F-4D97-AF65-F5344CB8AC3E}">
        <p14:creationId xmlns:p14="http://schemas.microsoft.com/office/powerpoint/2010/main" val="3635848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Knossos</a:t>
            </a:r>
          </a:p>
          <a:p>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38</a:t>
            </a:fld>
            <a:endParaRPr lang="es-ES" dirty="0"/>
          </a:p>
        </p:txBody>
      </p:sp>
    </p:spTree>
    <p:extLst>
      <p:ext uri="{BB962C8B-B14F-4D97-AF65-F5344CB8AC3E}">
        <p14:creationId xmlns:p14="http://schemas.microsoft.com/office/powerpoint/2010/main" val="965083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Knossos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39</a:t>
            </a:fld>
            <a:endParaRPr lang="es-ES" dirty="0"/>
          </a:p>
        </p:txBody>
      </p:sp>
    </p:spTree>
    <p:extLst>
      <p:ext uri="{BB962C8B-B14F-4D97-AF65-F5344CB8AC3E}">
        <p14:creationId xmlns:p14="http://schemas.microsoft.com/office/powerpoint/2010/main" val="1051650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Objetos Palacio de Cnossos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40</a:t>
            </a:fld>
            <a:endParaRPr lang="es-ES" dirty="0"/>
          </a:p>
        </p:txBody>
      </p:sp>
    </p:spTree>
    <p:extLst>
      <p:ext uri="{BB962C8B-B14F-4D97-AF65-F5344CB8AC3E}">
        <p14:creationId xmlns:p14="http://schemas.microsoft.com/office/powerpoint/2010/main" val="3511206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de Knossos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41</a:t>
            </a:fld>
            <a:endParaRPr lang="es-ES" dirty="0"/>
          </a:p>
        </p:txBody>
      </p:sp>
    </p:spTree>
    <p:extLst>
      <p:ext uri="{BB962C8B-B14F-4D97-AF65-F5344CB8AC3E}">
        <p14:creationId xmlns:p14="http://schemas.microsoft.com/office/powerpoint/2010/main" val="1403985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43</a:t>
            </a:fld>
            <a:endParaRPr lang="es-ES" dirty="0"/>
          </a:p>
        </p:txBody>
      </p:sp>
    </p:spTree>
    <p:extLst>
      <p:ext uri="{BB962C8B-B14F-4D97-AF65-F5344CB8AC3E}">
        <p14:creationId xmlns:p14="http://schemas.microsoft.com/office/powerpoint/2010/main" val="1523163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 de Papiros y Detalle de monos</a:t>
            </a:r>
            <a:r>
              <a:rPr lang="es-ES" baseline="0" dirty="0"/>
              <a:t> azules</a:t>
            </a:r>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44</a:t>
            </a:fld>
            <a:endParaRPr lang="es-ES" dirty="0"/>
          </a:p>
        </p:txBody>
      </p:sp>
    </p:spTree>
    <p:extLst>
      <p:ext uri="{BB962C8B-B14F-4D97-AF65-F5344CB8AC3E}">
        <p14:creationId xmlns:p14="http://schemas.microsoft.com/office/powerpoint/2010/main" val="1496811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Ciudad de Priene</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47</a:t>
            </a:fld>
            <a:endParaRPr lang="es-ES" dirty="0"/>
          </a:p>
        </p:txBody>
      </p:sp>
    </p:spTree>
    <p:extLst>
      <p:ext uri="{BB962C8B-B14F-4D97-AF65-F5344CB8AC3E}">
        <p14:creationId xmlns:p14="http://schemas.microsoft.com/office/powerpoint/2010/main" val="231810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Antigua ciudad de Priene</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48</a:t>
            </a:fld>
            <a:endParaRPr lang="es-ES" dirty="0"/>
          </a:p>
        </p:txBody>
      </p:sp>
    </p:spTree>
    <p:extLst>
      <p:ext uri="{BB962C8B-B14F-4D97-AF65-F5344CB8AC3E}">
        <p14:creationId xmlns:p14="http://schemas.microsoft.com/office/powerpoint/2010/main" val="606909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Academia</a:t>
            </a:r>
            <a:r>
              <a:rPr lang="es-ES" baseline="0" dirty="0"/>
              <a:t> de Platón.-Partenón</a:t>
            </a:r>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52</a:t>
            </a:fld>
            <a:endParaRPr lang="es-ES" dirty="0"/>
          </a:p>
        </p:txBody>
      </p:sp>
    </p:spTree>
    <p:extLst>
      <p:ext uri="{BB962C8B-B14F-4D97-AF65-F5344CB8AC3E}">
        <p14:creationId xmlns:p14="http://schemas.microsoft.com/office/powerpoint/2010/main" val="483150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Casas griegas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58</a:t>
            </a:fld>
            <a:endParaRPr lang="es-ES" dirty="0"/>
          </a:p>
        </p:txBody>
      </p:sp>
    </p:spTree>
    <p:extLst>
      <p:ext uri="{BB962C8B-B14F-4D97-AF65-F5344CB8AC3E}">
        <p14:creationId xmlns:p14="http://schemas.microsoft.com/office/powerpoint/2010/main" val="19522579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Odiseo en la corte de Alcinoo</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59</a:t>
            </a:fld>
            <a:endParaRPr lang="es-ES" dirty="0"/>
          </a:p>
        </p:txBody>
      </p:sp>
    </p:spTree>
    <p:extLst>
      <p:ext uri="{BB962C8B-B14F-4D97-AF65-F5344CB8AC3E}">
        <p14:creationId xmlns:p14="http://schemas.microsoft.com/office/powerpoint/2010/main" val="1788431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 griegas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62</a:t>
            </a:fld>
            <a:endParaRPr lang="es-ES" dirty="0"/>
          </a:p>
        </p:txBody>
      </p:sp>
    </p:spTree>
    <p:extLst>
      <p:ext uri="{BB962C8B-B14F-4D97-AF65-F5344CB8AC3E}">
        <p14:creationId xmlns:p14="http://schemas.microsoft.com/office/powerpoint/2010/main" val="3807689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Academia de Platón</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64</a:t>
            </a:fld>
            <a:endParaRPr lang="es-ES" dirty="0"/>
          </a:p>
        </p:txBody>
      </p:sp>
    </p:spTree>
    <p:extLst>
      <p:ext uri="{BB962C8B-B14F-4D97-AF65-F5344CB8AC3E}">
        <p14:creationId xmlns:p14="http://schemas.microsoft.com/office/powerpoint/2010/main" val="2423841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Arboles sagrados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65</a:t>
            </a:fld>
            <a:endParaRPr lang="es-ES" dirty="0"/>
          </a:p>
        </p:txBody>
      </p:sp>
    </p:spTree>
    <p:extLst>
      <p:ext uri="{BB962C8B-B14F-4D97-AF65-F5344CB8AC3E}">
        <p14:creationId xmlns:p14="http://schemas.microsoft.com/office/powerpoint/2010/main" val="477210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Muerte de Adonis de Rubens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69</a:t>
            </a:fld>
            <a:endParaRPr lang="es-ES" dirty="0"/>
          </a:p>
        </p:txBody>
      </p:sp>
    </p:spTree>
    <p:extLst>
      <p:ext uri="{BB962C8B-B14F-4D97-AF65-F5344CB8AC3E}">
        <p14:creationId xmlns:p14="http://schemas.microsoft.com/office/powerpoint/2010/main" val="2083851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Ancient Greek Gods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82</a:t>
            </a:fld>
            <a:endParaRPr lang="es-ES" dirty="0"/>
          </a:p>
        </p:txBody>
      </p:sp>
    </p:spTree>
    <p:extLst>
      <p:ext uri="{BB962C8B-B14F-4D97-AF65-F5344CB8AC3E}">
        <p14:creationId xmlns:p14="http://schemas.microsoft.com/office/powerpoint/2010/main" val="471115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Dioses griegos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83</a:t>
            </a:fld>
            <a:endParaRPr lang="es-ES" dirty="0"/>
          </a:p>
        </p:txBody>
      </p:sp>
    </p:spTree>
    <p:extLst>
      <p:ext uri="{BB962C8B-B14F-4D97-AF65-F5344CB8AC3E}">
        <p14:creationId xmlns:p14="http://schemas.microsoft.com/office/powerpoint/2010/main" val="3161843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Acis y Galatea en los Jardines de Luxemburgo</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84</a:t>
            </a:fld>
            <a:endParaRPr lang="es-ES" dirty="0"/>
          </a:p>
        </p:txBody>
      </p:sp>
    </p:spTree>
    <p:extLst>
      <p:ext uri="{BB962C8B-B14F-4D97-AF65-F5344CB8AC3E}">
        <p14:creationId xmlns:p14="http://schemas.microsoft.com/office/powerpoint/2010/main" val="15989774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Dioses mitologicos griegos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87</a:t>
            </a:fld>
            <a:endParaRPr lang="es-ES" dirty="0"/>
          </a:p>
        </p:txBody>
      </p:sp>
    </p:spTree>
    <p:extLst>
      <p:ext uri="{BB962C8B-B14F-4D97-AF65-F5344CB8AC3E}">
        <p14:creationId xmlns:p14="http://schemas.microsoft.com/office/powerpoint/2010/main" val="6687933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Babilonia.-pintura del siglo XVI</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93</a:t>
            </a:fld>
            <a:endParaRPr lang="es-ES" dirty="0"/>
          </a:p>
        </p:txBody>
      </p:sp>
    </p:spTree>
    <p:extLst>
      <p:ext uri="{BB962C8B-B14F-4D97-AF65-F5344CB8AC3E}">
        <p14:creationId xmlns:p14="http://schemas.microsoft.com/office/powerpoint/2010/main" val="5928577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96</a:t>
            </a:fld>
            <a:endParaRPr lang="es-ES" dirty="0"/>
          </a:p>
        </p:txBody>
      </p:sp>
    </p:spTree>
    <p:extLst>
      <p:ext uri="{BB962C8B-B14F-4D97-AF65-F5344CB8AC3E}">
        <p14:creationId xmlns:p14="http://schemas.microsoft.com/office/powerpoint/2010/main" val="5377832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98</a:t>
            </a:fld>
            <a:endParaRPr lang="es-ES" dirty="0"/>
          </a:p>
        </p:txBody>
      </p:sp>
    </p:spTree>
    <p:extLst>
      <p:ext uri="{BB962C8B-B14F-4D97-AF65-F5344CB8AC3E}">
        <p14:creationId xmlns:p14="http://schemas.microsoft.com/office/powerpoint/2010/main" val="15689452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101</a:t>
            </a:fld>
            <a:endParaRPr lang="es-ES" dirty="0"/>
          </a:p>
        </p:txBody>
      </p:sp>
    </p:spTree>
    <p:extLst>
      <p:ext uri="{BB962C8B-B14F-4D97-AF65-F5344CB8AC3E}">
        <p14:creationId xmlns:p14="http://schemas.microsoft.com/office/powerpoint/2010/main" val="2420961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Enna Valley.-Japan .-Sicilia</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103</a:t>
            </a:fld>
            <a:endParaRPr lang="es-ES" dirty="0"/>
          </a:p>
        </p:txBody>
      </p:sp>
    </p:spTree>
    <p:extLst>
      <p:ext uri="{BB962C8B-B14F-4D97-AF65-F5344CB8AC3E}">
        <p14:creationId xmlns:p14="http://schemas.microsoft.com/office/powerpoint/2010/main" val="30826271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Dionisio</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105</a:t>
            </a:fld>
            <a:endParaRPr lang="es-ES" dirty="0"/>
          </a:p>
        </p:txBody>
      </p:sp>
    </p:spTree>
    <p:extLst>
      <p:ext uri="{BB962C8B-B14F-4D97-AF65-F5344CB8AC3E}">
        <p14:creationId xmlns:p14="http://schemas.microsoft.com/office/powerpoint/2010/main" val="17410465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Teatro</a:t>
            </a:r>
            <a:r>
              <a:rPr lang="es-ES" baseline="0" dirty="0"/>
              <a:t> de Dionisio</a:t>
            </a:r>
            <a:endParaRPr lang="es-ES" dirty="0"/>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106</a:t>
            </a:fld>
            <a:endParaRPr lang="es-ES" dirty="0"/>
          </a:p>
        </p:txBody>
      </p:sp>
    </p:spTree>
    <p:extLst>
      <p:ext uri="{BB962C8B-B14F-4D97-AF65-F5344CB8AC3E}">
        <p14:creationId xmlns:p14="http://schemas.microsoft.com/office/powerpoint/2010/main" val="1633352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Tres Gracias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108</a:t>
            </a:fld>
            <a:endParaRPr lang="es-ES" dirty="0"/>
          </a:p>
        </p:txBody>
      </p:sp>
    </p:spTree>
    <p:extLst>
      <p:ext uri="{BB962C8B-B14F-4D97-AF65-F5344CB8AC3E}">
        <p14:creationId xmlns:p14="http://schemas.microsoft.com/office/powerpoint/2010/main" val="15230903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 Tres Gracias de Rubens</a:t>
            </a:r>
          </a:p>
        </p:txBody>
      </p:sp>
      <p:sp>
        <p:nvSpPr>
          <p:cNvPr id="4" name="3 Marcador de número de diapositiva"/>
          <p:cNvSpPr>
            <a:spLocks noGrp="1"/>
          </p:cNvSpPr>
          <p:nvPr>
            <p:ph type="sldNum" sz="quarter" idx="10"/>
          </p:nvPr>
        </p:nvSpPr>
        <p:spPr/>
        <p:txBody>
          <a:bodyPr/>
          <a:lstStyle/>
          <a:p>
            <a:fld id="{AF539F3C-3700-4B7F-890A-8D83B4790AB6}" type="slidenum">
              <a:rPr lang="es-ES" smtClean="0"/>
              <a:t>109</a:t>
            </a:fld>
            <a:endParaRPr lang="es-ES" dirty="0"/>
          </a:p>
        </p:txBody>
      </p:sp>
    </p:spTree>
    <p:extLst>
      <p:ext uri="{BB962C8B-B14F-4D97-AF65-F5344CB8AC3E}">
        <p14:creationId xmlns:p14="http://schemas.microsoft.com/office/powerpoint/2010/main" val="1111600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C2B8F4DF-B27A-4715-AAF0-932B1B6AED60}" type="datetimeFigureOut">
              <a:rPr lang="es-ES" smtClean="0"/>
              <a:t>24/03/2018</a:t>
            </a:fld>
            <a:endParaRPr lang="es-E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s-E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98FCB3FD-7D9D-483D-A70B-1F8FD0E6F805}" type="slidenum">
              <a:rPr lang="es-ES" smtClean="0"/>
              <a:t>‹Nº›</a:t>
            </a:fld>
            <a:endParaRPr lang="es-ES" dirty="0"/>
          </a:p>
        </p:txBody>
      </p:sp>
    </p:spTree>
    <p:extLst>
      <p:ext uri="{BB962C8B-B14F-4D97-AF65-F5344CB8AC3E}">
        <p14:creationId xmlns:p14="http://schemas.microsoft.com/office/powerpoint/2010/main" val="375898989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306587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C2B8F4DF-B27A-4715-AAF0-932B1B6AED60}" type="datetimeFigureOut">
              <a:rPr lang="es-ES" smtClean="0"/>
              <a:t>24/03/2018</a:t>
            </a:fld>
            <a:endParaRPr lang="es-E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s-ES" dirty="0"/>
          </a:p>
        </p:txBody>
      </p:sp>
      <p:sp>
        <p:nvSpPr>
          <p:cNvPr id="6" name="Slide Number Placeholder 5"/>
          <p:cNvSpPr>
            <a:spLocks noGrp="1"/>
          </p:cNvSpPr>
          <p:nvPr>
            <p:ph type="sldNum" sz="quarter" idx="12"/>
          </p:nvPr>
        </p:nvSpPr>
        <p:spPr>
          <a:xfrm>
            <a:off x="6453378" y="5211060"/>
            <a:ext cx="1584198" cy="228600"/>
          </a:xfrm>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167279856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1289085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2802770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3371068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153363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9" name="Footer Placeholder 8"/>
          <p:cNvSpPr>
            <a:spLocks noGrp="1"/>
          </p:cNvSpPr>
          <p:nvPr>
            <p:ph type="ftr" sz="quarter" idx="11"/>
          </p:nvPr>
        </p:nvSpPr>
        <p:spPr/>
        <p:txBody>
          <a:bodyPr/>
          <a:lstStyle>
            <a:lvl1pPr algn="r">
              <a:defRPr/>
            </a:lvl1pPr>
          </a:lstStyle>
          <a:p>
            <a:endParaRPr lang="es-E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98FCB3FD-7D9D-483D-A70B-1F8FD0E6F805}" type="slidenum">
              <a:rPr lang="es-ES" smtClean="0"/>
              <a:t>‹Nº›</a:t>
            </a:fld>
            <a:endParaRPr lang="es-E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32463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C2B8F4DF-B27A-4715-AAF0-932B1B6AED60}" type="datetimeFigureOut">
              <a:rPr lang="es-ES" smtClean="0"/>
              <a:t>24/03/2018</a:t>
            </a:fld>
            <a:endParaRPr lang="es-E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s-E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98FCB3FD-7D9D-483D-A70B-1F8FD0E6F805}" type="slidenum">
              <a:rPr lang="es-ES" smtClean="0"/>
              <a:t>‹Nº›</a:t>
            </a:fld>
            <a:endParaRPr lang="es-E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8224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1235132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2B8F4DF-B27A-4715-AAF0-932B1B6AED6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98FCB3FD-7D9D-483D-A70B-1F8FD0E6F805}" type="slidenum">
              <a:rPr lang="es-ES" smtClean="0"/>
              <a:t>‹Nº›</a:t>
            </a:fld>
            <a:endParaRPr lang="es-ES" dirty="0"/>
          </a:p>
        </p:txBody>
      </p:sp>
    </p:spTree>
    <p:extLst>
      <p:ext uri="{BB962C8B-B14F-4D97-AF65-F5344CB8AC3E}">
        <p14:creationId xmlns:p14="http://schemas.microsoft.com/office/powerpoint/2010/main" val="323669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C2B8F4DF-B27A-4715-AAF0-932B1B6AED60}" type="datetimeFigureOut">
              <a:rPr lang="es-ES" smtClean="0"/>
              <a:t>24/03/2018</a:t>
            </a:fld>
            <a:endParaRPr lang="es-E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s-E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98FCB3FD-7D9D-483D-A70B-1F8FD0E6F805}" type="slidenum">
              <a:rPr lang="es-ES" smtClean="0"/>
              <a:t>‹Nº›</a:t>
            </a:fld>
            <a:endParaRPr lang="es-ES" dirty="0"/>
          </a:p>
        </p:txBody>
      </p:sp>
    </p:spTree>
    <p:extLst>
      <p:ext uri="{BB962C8B-B14F-4D97-AF65-F5344CB8AC3E}">
        <p14:creationId xmlns:p14="http://schemas.microsoft.com/office/powerpoint/2010/main" val="24687340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commons/f/ff/Cnossos6.pn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hyperlink" Target="//upload.wikimedia.org/wikipedia/commons/1/11/Cnossos1.pn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7/70/Cnossos2.png" TargetMode="External"/><Relationship Id="rId7"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upload.wikimedia.org/wikipedia/commons/9/95/Cnossos4.png" TargetMode="Externa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upload.wikimedia.org/wikipedia/commons/c/c0/Akrotiri_spring.jp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hyperlink" Target="//upload.wikimedia.org/wikipedia/commons/6/67/Akrotiri_papyrus.jpg"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hyperlink" Target="//upload.wikimedia.org/wikipedia/commons/1/11/Akrotiri_blue_monkeys.jpg" TargetMode="External"/><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0.gif"/><Relationship Id="rId5" Type="http://schemas.openxmlformats.org/officeDocument/2006/relationships/image" Target="../media/image39.jpeg"/><Relationship Id="rId4" Type="http://schemas.openxmlformats.org/officeDocument/2006/relationships/image" Target="../media/image38.jpeg"/></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8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jpeg"/><Relationship Id="rId9" Type="http://schemas.openxmlformats.org/officeDocument/2006/relationships/image" Target="../media/image67.png"/></Relationships>
</file>

<file path=ppt/slides/_rels/slide8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8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upload.wikimedia.org/wikipedia/commons/a/ae/Hanging_Gardens_of_Babylon.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96.jpeg"/><Relationship Id="rId4" Type="http://schemas.openxmlformats.org/officeDocument/2006/relationships/image" Target="../media/image95.jpeg"/></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9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sz="4400" dirty="0"/>
              <a:t>JARDINES GRIEGOS</a:t>
            </a:r>
          </a:p>
        </p:txBody>
      </p:sp>
      <p:sp>
        <p:nvSpPr>
          <p:cNvPr id="3" name="2 Subtítulo"/>
          <p:cNvSpPr>
            <a:spLocks noGrp="1"/>
          </p:cNvSpPr>
          <p:nvPr>
            <p:ph type="subTitle" idx="1"/>
          </p:nvPr>
        </p:nvSpPr>
        <p:spPr>
          <a:xfrm>
            <a:off x="2286000" y="4682063"/>
            <a:ext cx="5670376" cy="1692859"/>
          </a:xfrm>
        </p:spPr>
        <p:txBody>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733064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413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GRIEGOS.-</a:t>
            </a:r>
          </a:p>
        </p:txBody>
      </p:sp>
      <p:sp>
        <p:nvSpPr>
          <p:cNvPr id="3" name="2 Marcador de contenido"/>
          <p:cNvSpPr>
            <a:spLocks noGrp="1"/>
          </p:cNvSpPr>
          <p:nvPr>
            <p:ph idx="1"/>
          </p:nvPr>
        </p:nvSpPr>
        <p:spPr>
          <a:xfrm>
            <a:off x="457200" y="2060848"/>
            <a:ext cx="8229600" cy="4065315"/>
          </a:xfrm>
        </p:spPr>
        <p:txBody>
          <a:bodyPr>
            <a:normAutofit lnSpcReduction="10000"/>
          </a:bodyPr>
          <a:lstStyle/>
          <a:p>
            <a:r>
              <a:rPr lang="es-ES" dirty="0"/>
              <a:t>Los jardines griegos se caracterizan por contar, en lo que refiere a sus diseños y sus formas, con elementos singulares en la relación a los diferentes estilos de jardines existentes. </a:t>
            </a:r>
          </a:p>
          <a:p>
            <a:r>
              <a:rPr lang="es-ES" dirty="0"/>
              <a:t>En los jardines griegos, frecuentemente se evoca, mediante estatuas o fuentes, a la misma naturaleza. </a:t>
            </a:r>
          </a:p>
          <a:p>
            <a:r>
              <a:rPr lang="es-ES" dirty="0"/>
              <a:t>En sus parques y estructuras, se destaca la belleza y concepción de la naturaleza en si. </a:t>
            </a:r>
          </a:p>
          <a:p>
            <a:r>
              <a:rPr lang="es-ES" dirty="0"/>
              <a:t>En muchas ocasiones, los jardines griegos se consideran sagrados, con significados religiosos o, inclusive, funerarios. </a:t>
            </a:r>
          </a:p>
          <a:p>
            <a:r>
              <a:rPr lang="es-ES" dirty="0"/>
              <a:t>De esta manera es que el Jardín Griego no se elaboraba ni destinaba al descanso o al esparcimiento, sino que mediante el simbolismo, los jardines contaban con una fuerte influencia cultural, y su significado era trascendente. </a:t>
            </a:r>
          </a:p>
          <a:p>
            <a:endParaRPr lang="es-ES" dirty="0"/>
          </a:p>
        </p:txBody>
      </p:sp>
    </p:spTree>
    <p:extLst>
      <p:ext uri="{BB962C8B-B14F-4D97-AF65-F5344CB8AC3E}">
        <p14:creationId xmlns:p14="http://schemas.microsoft.com/office/powerpoint/2010/main" val="1063362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p:spPr>
        <p:txBody>
          <a:bodyPr/>
          <a:lstStyle/>
          <a:p>
            <a:r>
              <a:rPr lang="es-ES" dirty="0"/>
              <a:t>Habitualmente, los jardines propios de Grecia se erigían y confeccionaban como formas de culto.</a:t>
            </a:r>
          </a:p>
          <a:p>
            <a:r>
              <a:rPr lang="es-ES" dirty="0"/>
              <a:t>Cada lugar entre los griegos es una manifestación de una multitud de fuerzas manifestaciones vitales y divinos protegido por el genius loci, el espíritu del lugar.</a:t>
            </a:r>
          </a:p>
          <a:p>
            <a:r>
              <a:rPr lang="es-ES" dirty="0"/>
              <a:t> El raro ejemplo viene de la civilización minoica, donde el jardín es una representación reducida de la naturaleza que pone al hombre en relación con lo sobrenatural. </a:t>
            </a:r>
          </a:p>
          <a:p>
            <a:r>
              <a:rPr lang="es-ES" dirty="0"/>
              <a:t>"El territorio en su totalidad lleva una huella de lo sagrado que a su vez se convierte en una fuente de inspiración para el poeta y el filósofo. </a:t>
            </a:r>
          </a:p>
          <a:p>
            <a:r>
              <a:rPr lang="es-ES" dirty="0"/>
              <a:t>Todo lo que es natural es divino." Bruno escribió Marmiroli.</a:t>
            </a:r>
          </a:p>
          <a:p>
            <a:r>
              <a:rPr lang="es-ES" dirty="0"/>
              <a:t>Las ciudades fueron construidas a menudo en un tablero de ajedrez con las casas y jardines.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786262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p:spPr>
        <p:txBody>
          <a:bodyPr>
            <a:normAutofit/>
          </a:bodyPr>
          <a:lstStyle/>
          <a:p>
            <a:pPr marL="0" indent="0">
              <a:buNone/>
            </a:pPr>
            <a:endParaRPr lang="es-ES" dirty="0"/>
          </a:p>
          <a:p>
            <a:r>
              <a:rPr lang="es-ES" dirty="0"/>
              <a:t>Fuera de las ciudades, la tierra fue asignada al agricultor por mucho que compartir en tres partes: una para cereales con barbecho, y la otra en el viñedo y en la tercera plantación de higueras , olivos , nogales, moreras, manzanas, peras, castañas . </a:t>
            </a:r>
          </a:p>
          <a:p>
            <a:r>
              <a:rPr lang="es-ES" dirty="0"/>
              <a:t>El acceso a la ciudadanía está condicionada por la posesión y el desarrollo de una parte del territorio nacional. </a:t>
            </a:r>
          </a:p>
          <a:p>
            <a:r>
              <a:rPr lang="es-ES" dirty="0"/>
              <a:t>Al parecer, lo principal de la tierra dieron de comer a los griegos como los vegetales eran pocos: ha habido sólo ensaladas, frijoles , repollo , rábano, calabaza y cebollas . </a:t>
            </a:r>
          </a:p>
          <a:p>
            <a:r>
              <a:rPr lang="es-ES" dirty="0"/>
              <a:t>Tal vez ha habido una descripción de un jardín de Homero  que describe de Alcínoo, aunque se trata de un jardín mítico y un jardín maravilloso .</a:t>
            </a:r>
          </a:p>
          <a:p>
            <a:endParaRPr lang="es-ES" dirty="0"/>
          </a:p>
        </p:txBody>
      </p:sp>
    </p:spTree>
    <p:extLst>
      <p:ext uri="{BB962C8B-B14F-4D97-AF65-F5344CB8AC3E}">
        <p14:creationId xmlns:p14="http://schemas.microsoft.com/office/powerpoint/2010/main" val="1074958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normAutofit/>
          </a:bodyPr>
          <a:lstStyle/>
          <a:p>
            <a:r>
              <a:rPr lang="es-ES" dirty="0"/>
              <a:t>«Y más allá de la cancha, con las puertas, había un gran jardín de cuatro hectáreas, rodeado por todos lados por una cerca de [...] Y había dos fuentes, una de ellas corría a lo largo del jardín, mientras otro pasaba por debajo del umbral de la pista, se mantenían altos, y los ciudadanos podían sacar agua ..» </a:t>
            </a:r>
          </a:p>
          <a:p>
            <a:r>
              <a:rPr lang="es-ES" dirty="0"/>
              <a:t>Sin embargo, en el jardín, sólo había árboles frutales. </a:t>
            </a:r>
          </a:p>
          <a:p>
            <a:r>
              <a:rPr lang="es-ES" dirty="0"/>
              <a:t>Pero la antigua Grecia con su agricultura en crisis, tal vez a causa de la dureza y el agotamiento del suelo, dando lugar a un éxodo masivo de personas hacia el Mar Negro y el Mediterráneo dimensiones y por lo tanto los griegos aprendieron de los galos, según Justinius ,la cultura de la vid y el olivo. </a:t>
            </a:r>
          </a:p>
          <a:p>
            <a:r>
              <a:rPr lang="es-ES" dirty="0"/>
              <a:t>Un siglo después de Estrabón, Petrarca describió la desolación de la tierra griega.</a:t>
            </a:r>
          </a:p>
          <a:p>
            <a:endParaRPr lang="es-ES" dirty="0"/>
          </a:p>
        </p:txBody>
      </p:sp>
    </p:spTree>
    <p:extLst>
      <p:ext uri="{BB962C8B-B14F-4D97-AF65-F5344CB8AC3E}">
        <p14:creationId xmlns:p14="http://schemas.microsoft.com/office/powerpoint/2010/main" val="733054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3983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1436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33143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136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715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850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950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387424"/>
            <a:ext cx="8229600" cy="2232248"/>
          </a:xfrm>
        </p:spPr>
        <p:txBody>
          <a:bodyPr/>
          <a:lstStyle/>
          <a:p>
            <a:r>
              <a:rPr lang="es-ES" sz="4000" dirty="0"/>
              <a:t>El jardín de las Hespérides </a:t>
            </a:r>
          </a:p>
        </p:txBody>
      </p:sp>
      <p:sp>
        <p:nvSpPr>
          <p:cNvPr id="3" name="2 Marcador de contenido"/>
          <p:cNvSpPr>
            <a:spLocks noGrp="1"/>
          </p:cNvSpPr>
          <p:nvPr>
            <p:ph idx="1"/>
          </p:nvPr>
        </p:nvSpPr>
        <p:spPr>
          <a:xfrm>
            <a:off x="457200" y="1844824"/>
            <a:ext cx="8229600" cy="4608512"/>
          </a:xfrm>
        </p:spPr>
        <p:txBody>
          <a:bodyPr>
            <a:normAutofit/>
          </a:bodyPr>
          <a:lstStyle/>
          <a:p>
            <a:r>
              <a:rPr lang="es-ES" dirty="0"/>
              <a:t>El jardín de las Hespérides , Hesperia, Egle, y Erythie, las ninfas nacidas de la unión de Hesperis y Atlas, es el huerto que Gaia dio a Hera en su matrimonio con Zeus. </a:t>
            </a:r>
          </a:p>
          <a:p>
            <a:r>
              <a:rPr lang="es-ES" dirty="0"/>
              <a:t>En este huerto crece un árbol con manzanas de oro custodiadas por el Ladon monstruo  con expresión de serpiente que fue muerto por Heracles. </a:t>
            </a:r>
          </a:p>
          <a:p>
            <a:r>
              <a:rPr lang="es-ES" dirty="0"/>
              <a:t>No estamos de acuerdo en donde estaba este jardín, algunos en el monte Atlas en Marruecos, entre Tánger y Larache otros en la costa atlántica marroquí o incluso en las Islas Canarias. </a:t>
            </a:r>
          </a:p>
          <a:p>
            <a:r>
              <a:rPr lang="es-ES" dirty="0"/>
              <a:t>Estas hipótesis se apoyan en el hecho de que el Hespérides son ninfas  y las manzanas  naranjas.</a:t>
            </a:r>
          </a:p>
        </p:txBody>
      </p:sp>
    </p:spTree>
    <p:extLst>
      <p:ext uri="{BB962C8B-B14F-4D97-AF65-F5344CB8AC3E}">
        <p14:creationId xmlns:p14="http://schemas.microsoft.com/office/powerpoint/2010/main" val="722203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r>
              <a:rPr lang="es-ES" dirty="0"/>
              <a:t>Scylax, antiguo navegador, ha hecho, una descripción y se encuentra en Libia, lo cual es consistente con el camino tomado por Heracles. </a:t>
            </a:r>
          </a:p>
          <a:p>
            <a:r>
              <a:rPr lang="es-ES" dirty="0"/>
              <a:t> «</a:t>
            </a:r>
            <a:r>
              <a:rPr lang="es-ES" b="1" dirty="0"/>
              <a:t>Dónde ... es el jardín de las Hespérides.» </a:t>
            </a:r>
          </a:p>
          <a:p>
            <a:r>
              <a:rPr lang="es-ES" b="1" dirty="0"/>
              <a:t> «Este lugar tiene dieciocho profundidad orgys.»  «Escaleras en todos los lados en ninguna parte presenta un fácil acceso y tiene una forma cuadrada, y su extensión en todas direcciones es de dos etapas.» </a:t>
            </a:r>
          </a:p>
          <a:p>
            <a:r>
              <a:rPr lang="es-ES" b="1" dirty="0"/>
              <a:t>«Este jardín está cubierto de árboles frondosos y entrelazados entre sí y las principales son las manzanas de todo tipo, granadas, peras, madroños , moras, uvas, mirto, laurel, hiedra, aceituna, acebuche, la almendra y la nuez</a:t>
            </a:r>
            <a:r>
              <a:rPr lang="es-ES" dirty="0"/>
              <a:t>.».</a:t>
            </a:r>
          </a:p>
          <a:p>
            <a:r>
              <a:rPr lang="es-ES" dirty="0"/>
              <a:t>«Además de los diferentes lugares que he mencionado y que son desde el jardín, hay Ampelos, lejos de Apis treinta estadios Quersoneso, notable por su variedad de jardines Zenertes, Tauchira, Caucalos el pueblo y la ciudad y el puerto de las Hespérides, cuyas paredes están bañadas por los ríos Ecceios.»</a:t>
            </a:r>
          </a:p>
          <a:p>
            <a:r>
              <a:rPr lang="es-ES" dirty="0"/>
              <a:t>«Estos se encuentran dispersos en varios lugares a orillas del mar, un lado de Aulides Quersoneso, y la otra en frente de Cyrènes, y terminan en el Hespérides.» </a:t>
            </a:r>
          </a:p>
          <a:p>
            <a:endParaRPr lang="es-ES" dirty="0"/>
          </a:p>
        </p:txBody>
      </p:sp>
    </p:spTree>
    <p:extLst>
      <p:ext uri="{BB962C8B-B14F-4D97-AF65-F5344CB8AC3E}">
        <p14:creationId xmlns:p14="http://schemas.microsoft.com/office/powerpoint/2010/main" val="3466770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001419"/>
          </a:xfrm>
        </p:spPr>
        <p:txBody>
          <a:bodyPr>
            <a:noAutofit/>
          </a:bodyPr>
          <a:lstStyle/>
          <a:p>
            <a:r>
              <a:rPr lang="es-ES" dirty="0"/>
              <a:t>A Paccho naturalista, buscó establecer un posición exacta real del jardín y en Cirenaica, señaló el promontorio como lugar Thycus probable para un jardín. </a:t>
            </a:r>
          </a:p>
          <a:p>
            <a:r>
              <a:rPr lang="es-ES" dirty="0"/>
              <a:t>- Este promontorio ofrece un refugio que los fenicios frecuentaban y donde los argonautas podría aterrizar.</a:t>
            </a:r>
          </a:p>
          <a:p>
            <a:r>
              <a:rPr lang="es-ES" dirty="0"/>
              <a:t>- Sobre eso, todas las plantas que crecen en la lista Scylax; </a:t>
            </a:r>
          </a:p>
          <a:p>
            <a:r>
              <a:rPr lang="es-ES" dirty="0"/>
              <a:t>- Ofrece una pendiente alta y Scylax rápido como se describe. </a:t>
            </a:r>
          </a:p>
        </p:txBody>
      </p:sp>
    </p:spTree>
    <p:extLst>
      <p:ext uri="{BB962C8B-B14F-4D97-AF65-F5344CB8AC3E}">
        <p14:creationId xmlns:p14="http://schemas.microsoft.com/office/powerpoint/2010/main" val="642813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lstStyle/>
          <a:p>
            <a:r>
              <a:rPr lang="es-ES" dirty="0"/>
              <a:t>Sin embargo, a menudo se considera que las manzanas de las Hespérides eran en realidad las naranjas no se pueden encontrar rastros de naranja en este lugar ... salvo error de Scylax debido al hecho de que los griegos no conocían el árbol en ese momento y él tomó la manzana por la  naranja, o no se si realmente eran manzanas.</a:t>
            </a:r>
          </a:p>
          <a:p>
            <a:endParaRPr lang="es-ES" dirty="0"/>
          </a:p>
        </p:txBody>
      </p:sp>
      <p:pic>
        <p:nvPicPr>
          <p:cNvPr id="1026" name="Picture 2" descr="m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5628" y="3212976"/>
            <a:ext cx="2828925" cy="2857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708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Hespérides</a:t>
            </a:r>
          </a:p>
        </p:txBody>
      </p:sp>
      <p:sp>
        <p:nvSpPr>
          <p:cNvPr id="3" name="2 Marcador de contenido"/>
          <p:cNvSpPr>
            <a:spLocks noGrp="1"/>
          </p:cNvSpPr>
          <p:nvPr>
            <p:ph idx="1"/>
          </p:nvPr>
        </p:nvSpPr>
        <p:spPr/>
        <p:txBody>
          <a:bodyPr>
            <a:normAutofit/>
          </a:bodyPr>
          <a:lstStyle/>
          <a:p>
            <a:r>
              <a:rPr lang="es-ES" dirty="0"/>
              <a:t>En la mitología griega , las Hespérides ( griego antiguo : Ἑσπερίδες) son ninfas que tienden un jardín maravilloso en un rincón occidental del mundo, situado cerca del barrio de Cirene  o Benghazi  en Libia o las montañas del Atlas en el norte de África en el borde de las rodean Océano, el océano mundial .</a:t>
            </a:r>
          </a:p>
          <a:p>
            <a:r>
              <a:rPr lang="es-ES" dirty="0"/>
              <a:t>Según el poeta griego siciliano Estesícoro , en su poema "Canción de Gerión ", y el geógrafo griego Estrabón , en su libro Geographika (volumen III), las Hespérides están en Tartessos , un lugar situado en el sur de la península Ibérica . </a:t>
            </a:r>
          </a:p>
          <a:p>
            <a:endParaRPr lang="es-ES" dirty="0"/>
          </a:p>
        </p:txBody>
      </p:sp>
    </p:spTree>
    <p:extLst>
      <p:ext uri="{BB962C8B-B14F-4D97-AF65-F5344CB8AC3E}">
        <p14:creationId xmlns:p14="http://schemas.microsoft.com/office/powerpoint/2010/main" val="3085635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r>
              <a:rPr lang="es-ES" dirty="0"/>
              <a:t>Por antiguos romanos , el jardín de las Hespérides había perdido su lugar arcaico en la religión y se había reducido a una convención poética, en cuya forma fue revivido en  la poesía del Renacimiento, para referirse tanto al jardín ya las ninfas que se establecieron allí.</a:t>
            </a:r>
          </a:p>
          <a:p>
            <a:r>
              <a:rPr lang="es-ES" dirty="0"/>
              <a:t>El Jardín de las Hespérides era  el huerto de Hera en el oeste, donde cualquiera de los dos un solo árbol creció o una arboleda de la inmortalidad que daba  manzanas de oro . </a:t>
            </a:r>
          </a:p>
          <a:p>
            <a:r>
              <a:rPr lang="es-ES" dirty="0"/>
              <a:t>Las manzanas fueron plantados de las ramas con frutos que Gaia dio a ella como un regalo de bodas cuando Hera  había aceptado  a Zeus.</a:t>
            </a:r>
          </a:p>
        </p:txBody>
      </p:sp>
    </p:spTree>
    <p:extLst>
      <p:ext uri="{BB962C8B-B14F-4D97-AF65-F5344CB8AC3E}">
        <p14:creationId xmlns:p14="http://schemas.microsoft.com/office/powerpoint/2010/main" val="2650980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perseus.tufts.edu/Herakles/Hpix/1990.14.0210.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355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webtenerife.com/es/sobre-tenerife/historia/leyendas/documents/f2a5c43a5097403790136ec0ad6c86ddjardinhesperid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24744"/>
            <a:ext cx="53340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663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a:bodyPr>
          <a:lstStyle/>
          <a:p>
            <a:r>
              <a:rPr lang="es-ES" dirty="0"/>
              <a:t>Las Hespérides se les dio la tarea de atender a la arboleda, pero de vez en cuando no de fiaba de ellos mismos. Al no confiar en ellos, Hera también  coloca en el jardín de nunca dormir, cien cabezas de dragón llamado Ladón ,como una garantía adicional.</a:t>
            </a:r>
          </a:p>
          <a:p>
            <a:r>
              <a:rPr lang="es-ES" dirty="0"/>
              <a:t> Sin embargo, en la mitología que rodea el juicio de Paris , la Diosa de la Discordia Eris logró entrar en el jardín, arrancar una manzana de oro , se inscriben "Para la más bella" (en griego antiguo: Kallistei) y rodar en la fiesta de la boda (que no había sido invitada )en efecto haciendo que las guerras de Troya . </a:t>
            </a:r>
          </a:p>
          <a:p>
            <a:r>
              <a:rPr lang="es-ES" dirty="0"/>
              <a:t>En los últimos años se pensó que las "manzanas de oro" podría haber sido en realidad naranjas , una fruta desconocida para Europa y el Mediterráneo antes de las Edades Media . </a:t>
            </a:r>
          </a:p>
        </p:txBody>
      </p:sp>
    </p:spTree>
    <p:extLst>
      <p:ext uri="{BB962C8B-B14F-4D97-AF65-F5344CB8AC3E}">
        <p14:creationId xmlns:p14="http://schemas.microsoft.com/office/powerpoint/2010/main" val="3972182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052736"/>
          </a:xfrm>
        </p:spPr>
        <p:txBody>
          <a:bodyPr/>
          <a:lstStyle/>
          <a:p>
            <a:r>
              <a:rPr lang="es-ES" sz="4000" dirty="0"/>
              <a:t>Jardín de las Hespérides </a:t>
            </a:r>
          </a:p>
        </p:txBody>
      </p:sp>
      <p:sp>
        <p:nvSpPr>
          <p:cNvPr id="3" name="2 Marcador de contenido"/>
          <p:cNvSpPr>
            <a:spLocks noGrp="1"/>
          </p:cNvSpPr>
          <p:nvPr>
            <p:ph idx="1"/>
          </p:nvPr>
        </p:nvSpPr>
        <p:spPr>
          <a:xfrm>
            <a:off x="457200" y="1196752"/>
            <a:ext cx="8229600" cy="5400600"/>
          </a:xfrm>
        </p:spPr>
        <p:txBody>
          <a:bodyPr>
            <a:normAutofit/>
          </a:bodyPr>
          <a:lstStyle/>
          <a:p>
            <a:r>
              <a:rPr lang="es-ES" dirty="0"/>
              <a:t>Las Hespérides eran las ninfas que cuidaban un paradisíaco jardín en el lejano oeste, o en el borde del mundo conocido por los antiguos griegos. </a:t>
            </a:r>
          </a:p>
          <a:p>
            <a:r>
              <a:rPr lang="es-ES" dirty="0"/>
              <a:t>Este jardín tenia plantas mágicas y hermosas flores, así como árboles  en los que crecían las manzanas de oro que otorgaban la inmortalidad.</a:t>
            </a:r>
          </a:p>
          <a:p>
            <a:r>
              <a:rPr lang="es-ES" dirty="0"/>
              <a:t> Gaia, la diosa de la Tierra, dio los árboles de manzana de oro a la esposa de Zeus Hera 'como un regalo de bodas. </a:t>
            </a:r>
          </a:p>
          <a:p>
            <a:r>
              <a:rPr lang="es-ES" dirty="0"/>
              <a:t>Una de sus tareas de Hércules fue robar las manzanas de oro y matar a su tutor, el dragón Ladon. </a:t>
            </a:r>
          </a:p>
          <a:p>
            <a:r>
              <a:rPr lang="es-ES" dirty="0"/>
              <a:t>Hesperia se refiere a las tierras occidentales en general, pero la investigación moderna ha vinculado a los jardines Hesperidian con la tierra en la costa del norte de África o  a Libia. </a:t>
            </a:r>
          </a:p>
          <a:p>
            <a:endParaRPr lang="es-ES" dirty="0"/>
          </a:p>
        </p:txBody>
      </p:sp>
    </p:spTree>
    <p:extLst>
      <p:ext uri="{BB962C8B-B14F-4D97-AF65-F5344CB8AC3E}">
        <p14:creationId xmlns:p14="http://schemas.microsoft.com/office/powerpoint/2010/main" val="2134709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esphoto980x880.mnstatic.com/jardin-de-las-hesperides-_-valencia_3118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205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esphoto980x880.mnstatic.com/jardin-de-las-hesperides-_-valencia_3118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95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76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mural.uv.es/papaspi/imagenes/hemerid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830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r>
              <a:rPr lang="es-ES" sz="4000" dirty="0"/>
              <a:t>Elementos habituales en los jardines griegos</a:t>
            </a:r>
          </a:p>
        </p:txBody>
      </p:sp>
      <p:sp>
        <p:nvSpPr>
          <p:cNvPr id="3" name="2 Marcador de contenido"/>
          <p:cNvSpPr>
            <a:spLocks noGrp="1"/>
          </p:cNvSpPr>
          <p:nvPr>
            <p:ph idx="1"/>
          </p:nvPr>
        </p:nvSpPr>
        <p:spPr/>
        <p:txBody>
          <a:bodyPr/>
          <a:lstStyle/>
          <a:p>
            <a:pPr marL="0" indent="0">
              <a:buNone/>
            </a:pPr>
            <a:endParaRPr lang="es-ES" dirty="0"/>
          </a:p>
          <a:p>
            <a:r>
              <a:rPr lang="es-ES" dirty="0"/>
              <a:t>En lo estrictamente natural, los jardines de Grecia se caracterizan por contar con grandes parques arbolados. Plátanos, cipreses, álamos y olmos, eran las especies habituales.</a:t>
            </a:r>
          </a:p>
          <a:p>
            <a:r>
              <a:rPr lang="es-ES" dirty="0"/>
              <a:t> En general, se destacaban las formas en donde lo primordial era la vegetación sobre las formas arquitectónicas o estructuras marcadas.</a:t>
            </a:r>
          </a:p>
          <a:p>
            <a:r>
              <a:rPr lang="es-ES" dirty="0"/>
              <a:t>En los jardines griegos es común encontrar estatuas o fuentes, que funcionan como decoración así como objeto de culto. </a:t>
            </a:r>
          </a:p>
          <a:p>
            <a:endParaRPr lang="es-ES" dirty="0"/>
          </a:p>
        </p:txBody>
      </p:sp>
    </p:spTree>
    <p:extLst>
      <p:ext uri="{BB962C8B-B14F-4D97-AF65-F5344CB8AC3E}">
        <p14:creationId xmlns:p14="http://schemas.microsoft.com/office/powerpoint/2010/main" val="698711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Diseños de jardines griegos</a:t>
            </a:r>
          </a:p>
        </p:txBody>
      </p:sp>
      <p:sp>
        <p:nvSpPr>
          <p:cNvPr id="3" name="2 Marcador de contenido"/>
          <p:cNvSpPr>
            <a:spLocks noGrp="1"/>
          </p:cNvSpPr>
          <p:nvPr>
            <p:ph idx="1"/>
          </p:nvPr>
        </p:nvSpPr>
        <p:spPr>
          <a:xfrm>
            <a:off x="457200" y="2060848"/>
            <a:ext cx="8229600" cy="4065315"/>
          </a:xfrm>
        </p:spPr>
        <p:txBody>
          <a:bodyPr/>
          <a:lstStyle/>
          <a:p>
            <a:r>
              <a:rPr lang="es-ES" dirty="0"/>
              <a:t>En Grecia, también se da la particularidad de los jardines interiores. </a:t>
            </a:r>
          </a:p>
          <a:p>
            <a:r>
              <a:rPr lang="es-ES" dirty="0"/>
              <a:t>Era común que se elaboraran jardines interiores, con fines ornamentales o estéticos. </a:t>
            </a:r>
          </a:p>
          <a:p>
            <a:r>
              <a:rPr lang="es-ES" dirty="0"/>
              <a:t>En estos casos, se destacaban la diversidad de especies. </a:t>
            </a:r>
          </a:p>
          <a:p>
            <a:r>
              <a:rPr lang="es-ES" dirty="0"/>
              <a:t>Los árboles frutales, la vid y las rosas, son algunos de los elementos que se encontraban con frecuencia. </a:t>
            </a:r>
          </a:p>
        </p:txBody>
      </p:sp>
    </p:spTree>
    <p:extLst>
      <p:ext uri="{BB962C8B-B14F-4D97-AF65-F5344CB8AC3E}">
        <p14:creationId xmlns:p14="http://schemas.microsoft.com/office/powerpoint/2010/main" val="1596722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Jardines de la Antigüedad: Grecia</a:t>
            </a:r>
          </a:p>
        </p:txBody>
      </p:sp>
      <p:sp>
        <p:nvSpPr>
          <p:cNvPr id="3" name="2 Marcador de contenido"/>
          <p:cNvSpPr>
            <a:spLocks noGrp="1"/>
          </p:cNvSpPr>
          <p:nvPr>
            <p:ph idx="1"/>
          </p:nvPr>
        </p:nvSpPr>
        <p:spPr/>
        <p:txBody>
          <a:bodyPr>
            <a:normAutofit/>
          </a:bodyPr>
          <a:lstStyle/>
          <a:p>
            <a:r>
              <a:rPr lang="es-ES" dirty="0"/>
              <a:t>Los expertos coinciden en observar que el desarrollo del jardín en la antigua Grecia fue tardío; María Luisa Gothein justifica este hecho en su obra: Geschichte der Garten Kunst con la teoría de que el sistema democrático griego no favorecía el desarrollo y concentración de medios financieros lo que dificultó su aparición y, por otro lado, André Motte indica, en sus estudios, que en la tradición literaria griega el tema del jardín es infrecuente y que, al parecer, los griegos serían más sensibles al paisaje natural y no necesitan transformar la naturaleza para buscar sensaciones de  reposo y placer.</a:t>
            </a:r>
          </a:p>
        </p:txBody>
      </p:sp>
    </p:spTree>
    <p:extLst>
      <p:ext uri="{BB962C8B-B14F-4D97-AF65-F5344CB8AC3E}">
        <p14:creationId xmlns:p14="http://schemas.microsoft.com/office/powerpoint/2010/main" val="625974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r>
              <a:rPr lang="es-ES" dirty="0"/>
              <a:t>La realidad es que existen testimonios literarios que demuestran que los escritores griegos de la Antigüedad tenían cierta confusión respecto al significado de algunos términos relacionados con la agricultura y el jardín, términos que para nosotros están perfectamente delimitados pero que para ellos no presentaban diferencias; algo, por otro lado, plenamente justificado ya que para ellos inicialmente la finalidad utilitaria del jardín fue determinante para su creación y desarrollo.</a:t>
            </a:r>
          </a:p>
          <a:p>
            <a:r>
              <a:rPr lang="es-ES" dirty="0"/>
              <a:t>Las investigaciones arqueológicas sobre el tema, como apunta Carrol-Spillecke, no parecen ser lo suficientemente exhaustivas como para dejar claro la falta de interés del pueblo heleno por el jardín.</a:t>
            </a:r>
          </a:p>
          <a:p>
            <a:r>
              <a:rPr lang="es-ES" dirty="0"/>
              <a:t> La realidad es que la orografía de la zona continental del país es un elemento negativo más para su desarrollo al ser escasos los cursos de agua; sólo el Peneo en Tesalia, el Alfeo y el Cladeo, y el Aqueloo pueden ser considerados verdaderos ríos y en zonas como el Ática, el Iliso y el Céfiso únicamente existen pequeños torrentes cuyos cauces se retuercen semisecos en un paisaje árido de suelo infértil nada favorable.</a:t>
            </a:r>
          </a:p>
          <a:p>
            <a:endParaRPr lang="es-ES" dirty="0"/>
          </a:p>
        </p:txBody>
      </p:sp>
    </p:spTree>
    <p:extLst>
      <p:ext uri="{BB962C8B-B14F-4D97-AF65-F5344CB8AC3E}">
        <p14:creationId xmlns:p14="http://schemas.microsoft.com/office/powerpoint/2010/main" val="2839718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1286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532673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914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176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38100"/>
            <a:ext cx="9048750" cy="6781800"/>
          </a:xfrm>
          <a:prstGeom prst="rect">
            <a:avLst/>
          </a:prstGeom>
        </p:spPr>
      </p:pic>
    </p:spTree>
    <p:extLst>
      <p:ext uri="{BB962C8B-B14F-4D97-AF65-F5344CB8AC3E}">
        <p14:creationId xmlns:p14="http://schemas.microsoft.com/office/powerpoint/2010/main" val="1629016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famosos</a:t>
            </a:r>
          </a:p>
        </p:txBody>
      </p:sp>
      <p:sp>
        <p:nvSpPr>
          <p:cNvPr id="3" name="2 Marcador de contenido"/>
          <p:cNvSpPr>
            <a:spLocks noGrp="1"/>
          </p:cNvSpPr>
          <p:nvPr>
            <p:ph idx="1"/>
          </p:nvPr>
        </p:nvSpPr>
        <p:spPr>
          <a:xfrm>
            <a:off x="457200" y="2060848"/>
            <a:ext cx="8229600" cy="4065315"/>
          </a:xfrm>
        </p:spPr>
        <p:txBody>
          <a:bodyPr/>
          <a:lstStyle/>
          <a:p>
            <a:r>
              <a:rPr lang="es-ES" dirty="0"/>
              <a:t>Los más famosos jardines descritos por la literatura griega están vinculados a personajes mitológicos o regios; los poemas homéricos presentan los mejores ejemplos describiendo los de la ninfa Calipso en la isla de Ortigia: “Rodeando su gruta había crecido una verde selva de chopos, álamos y cipreses olorosos, donde anidaban aves de luengas alas [...] allí mismo, junto a la honda cueva, extendíase una viña floreciente cargada de uvas; y cuatro fuentes manaban muy cerca la una de la otra,[...]“.</a:t>
            </a:r>
          </a:p>
          <a:p>
            <a:r>
              <a:rPr lang="es-ES" dirty="0"/>
              <a:t> La Ilíada incluye, también, la descripción del jardín del palacio del rey de los feacios Alcinoo: “En el exterior del patio, junto a las puertas, hay un gran jardín de cuatro yugadas y alrededor del mismo se extiende un seto [...] allí han crecido grandes y florecientes árboles; perales, granados, manzanos de espléndidas pomas, dulces higueras y verdes olivos [...]</a:t>
            </a:r>
          </a:p>
          <a:p>
            <a:endParaRPr lang="es-ES" dirty="0"/>
          </a:p>
        </p:txBody>
      </p:sp>
    </p:spTree>
    <p:extLst>
      <p:ext uri="{BB962C8B-B14F-4D97-AF65-F5344CB8AC3E}">
        <p14:creationId xmlns:p14="http://schemas.microsoft.com/office/powerpoint/2010/main" val="3806140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a:bodyPr>
          <a:lstStyle/>
          <a:p>
            <a:r>
              <a:rPr lang="es-ES" dirty="0"/>
              <a:t>En el fondo del huerto crecían legumbres de todas clases, siempre lozanas. Hay en él dos fuentes, una corre por todo el huerto [...]“; aunque el verdadero jardín griego es el de Laertes descrito por Homero en la Odisea situado en la isla de Ítaca, al pie de la ciudad: “Ulises y los suyos descendiendo de la ciudad, llegaron muy pronto al bonito y bien cultivado predio de Laertes”.</a:t>
            </a:r>
          </a:p>
          <a:p>
            <a:r>
              <a:rPr lang="es-ES" dirty="0"/>
              <a:t>Antecedente del jardín griego serían los jardines existentes en las culturas prehelénicas establecidas en las islas del Égeo, entre las que destaca la cultura Minoica que desde Creta había ido extendiéndose colonizando islas próximas, los restos de sus principales centros los hallamos en los palacios de Knossos, Hagia-Triada o en las casas de Santorini en la isla de Thera, muestran algunos ejemplos de jardines, aunque, en este caso, hablamos de jardines pintados en las paredes de algunas de sus habitaciones a modo de decoración y como queriendo crear en ellas ambientes mágico-sagrados o, ante las dificultades de organizar jardines reales, simularlos artificialmente, de manera que permitieran evocar las mismas sensaciones de placer y reposo que buscamos en los jardines reales.</a:t>
            </a:r>
          </a:p>
          <a:p>
            <a:endParaRPr lang="es-ES" dirty="0"/>
          </a:p>
        </p:txBody>
      </p:sp>
    </p:spTree>
    <p:extLst>
      <p:ext uri="{BB962C8B-B14F-4D97-AF65-F5344CB8AC3E}">
        <p14:creationId xmlns:p14="http://schemas.microsoft.com/office/powerpoint/2010/main" val="3784837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Cnossos6.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655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Cnossos1.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461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Cnossos2.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2" y="0"/>
            <a:ext cx="5705475" cy="371475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Cnossos4.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82" y="3714750"/>
            <a:ext cx="9129718" cy="314324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es.dreamstime.com/fresco-del-palacio-de-knossos-thumb1581290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0"/>
            <a:ext cx="3810000"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091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historiacivil.files.wordpress.com/2012/09/palacio-de-cnoss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613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p:spPr>
        <p:txBody>
          <a:bodyPr/>
          <a:lstStyle/>
          <a:p>
            <a:r>
              <a:rPr lang="es-ES" dirty="0"/>
              <a:t>En una de las habitaciones de la Casa de las Señoras en la isla de Thera hallamos El Fresco de los papiros o El Fresco de los lirios, también procedente de Santorini, que reproduce un paisaje rocoso; en él crecen lirios rojos sobre los que revolotean unos pájaros que bien podría simular un jardín domestico aunque la imagen no está exenta de aspectos rituales dada la significación del lirio como planta evocadora de escenas mitológicas: el rapto de Perséfone por Hades o los amores entre Apolo y Jacinto y/o su simbología de amor versus muerte. </a:t>
            </a:r>
          </a:p>
        </p:txBody>
      </p:sp>
    </p:spTree>
    <p:extLst>
      <p:ext uri="{BB962C8B-B14F-4D97-AF65-F5344CB8AC3E}">
        <p14:creationId xmlns:p14="http://schemas.microsoft.com/office/powerpoint/2010/main" val="1423820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Akrotiri sprin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9072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le:Akrotiri papyru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8984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ile:Akrotiri blue monkey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9849" y="-99392"/>
            <a:ext cx="4454151"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0882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r>
              <a:rPr lang="es-ES" dirty="0"/>
              <a:t> No obstante, y hablando ya de jardines reales, una cuestión clara es que éstos están íntimamente ligados a los sistemas y modos de vida y que nada hay mejor que estudiar el paisaje urbano y sus características para averiguar las costumbres de sus habitantes y descubrir sus lugares de reposo y solaz y, en esta cuestión, la Grecia antigua no es una excepción. </a:t>
            </a:r>
          </a:p>
          <a:p>
            <a:r>
              <a:rPr lang="es-ES" dirty="0"/>
              <a:t>Históricamente el pueblo griego se conformó partiendo de unas civilizaciones anteriores o prehelénicas ya establecidas en la zona y una serie de pueblos que, procedentes de diversos puntos, la invadieron y dominaron, estableciéndose en ella, organizándose política y territorialmente y creando lo que hoy día venimos a denominar la civilización griega.</a:t>
            </a:r>
          </a:p>
        </p:txBody>
      </p:sp>
    </p:spTree>
    <p:extLst>
      <p:ext uri="{BB962C8B-B14F-4D97-AF65-F5344CB8AC3E}">
        <p14:creationId xmlns:p14="http://schemas.microsoft.com/office/powerpoint/2010/main" val="3801572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a:bodyPr>
          <a:lstStyle/>
          <a:p>
            <a:r>
              <a:rPr lang="es-ES" dirty="0"/>
              <a:t>Hay que pensar que sólo cuando su modelo de organización territorial – la ciudad estado- estuvo consolidado y el número de habitantes adquirió cierto volumen, comenzarían sus ciudadanos a necesitar este tipo de espacios como descanso de los agobios de la urbe.</a:t>
            </a:r>
          </a:p>
          <a:p>
            <a:r>
              <a:rPr lang="es-ES" dirty="0"/>
              <a:t> Los estudios de Robertson sobre el tema demuestran que aunque las ciudades griegas presentan desarrollos diferenciados y gran variedad en la morfología de sus viviendas puede ejemplificarse un modelo dominante del cual tenemos un buen ejemplo en los restos de la ciudad de Priene; reproducimos la planta y el alzado del modelo de casa XXXIII, en el que puede observarse la existencia de un patio central o jardín alrededor del cual se distribuye el resto de las habitaciones</a:t>
            </a:r>
          </a:p>
        </p:txBody>
      </p:sp>
    </p:spTree>
    <p:extLst>
      <p:ext uri="{BB962C8B-B14F-4D97-AF65-F5344CB8AC3E}">
        <p14:creationId xmlns:p14="http://schemas.microsoft.com/office/powerpoint/2010/main" val="31889819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blog.clublacostaworld.com/es/wp-content/uploads/2011/07/Prie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4704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s.123rf.com/400wm/400/400/elvinphoto/elvinphoto1110/elvinphoto111000002/10911327-ruinas-de-la-antigua-ciudad-de-priene-turqu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053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073427"/>
          </a:xfrm>
        </p:spPr>
        <p:txBody>
          <a:bodyPr/>
          <a:lstStyle/>
          <a:p>
            <a:r>
              <a:rPr lang="es-ES" dirty="0"/>
              <a:t>Su existencia se debe todavía, posiblemente, a unas funciones utilitarias en la búsqueda de las mejores condiciones higiénicas posibles para la época, más que otras cuestiones relacionadas con las necesidades espirituales de sus ciudadanos. Plinio en su Historia Natural dice que el primer jardín privado de la ciudad fue obra de Epicuro: “Fue Epicuro maestro del ocio, el primero que en Atenas instituyó el uso de los jardines de recreo,  hasta él, no entraba en las costumbres vivir en el campo dentro de la ciudad.</a:t>
            </a:r>
          </a:p>
          <a:p>
            <a:endParaRPr lang="es-ES" dirty="0"/>
          </a:p>
        </p:txBody>
      </p:sp>
    </p:spTree>
    <p:extLst>
      <p:ext uri="{BB962C8B-B14F-4D97-AF65-F5344CB8AC3E}">
        <p14:creationId xmlns:p14="http://schemas.microsoft.com/office/powerpoint/2010/main" val="1120077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En la ciudad</a:t>
            </a:r>
          </a:p>
        </p:txBody>
      </p:sp>
      <p:sp>
        <p:nvSpPr>
          <p:cNvPr id="5" name="4 Marcador de contenido"/>
          <p:cNvSpPr>
            <a:spLocks noGrp="1"/>
          </p:cNvSpPr>
          <p:nvPr>
            <p:ph idx="1"/>
          </p:nvPr>
        </p:nvSpPr>
        <p:spPr>
          <a:xfrm>
            <a:off x="457200" y="2204864"/>
            <a:ext cx="8229600" cy="4320480"/>
          </a:xfrm>
        </p:spPr>
        <p:txBody>
          <a:bodyPr>
            <a:normAutofit/>
          </a:bodyPr>
          <a:lstStyle/>
          <a:p>
            <a:r>
              <a:rPr lang="es-ES" dirty="0"/>
              <a:t> En la ciudad existen otros ejemplos de jardines, en este caso en espacios que podríamos denominar públicos ya sean estos sagrados, culturales o lúdicos. </a:t>
            </a:r>
          </a:p>
          <a:p>
            <a:r>
              <a:rPr lang="es-ES" dirty="0"/>
              <a:t>Son espacios dentro de la ciudad en los que los ciudadanos realizan actividades en común. </a:t>
            </a:r>
          </a:p>
          <a:p>
            <a:r>
              <a:rPr lang="es-ES" dirty="0"/>
              <a:t>Plutarco nos cuenta que Cimon fue el primero que embelleció Atenas, transformando la Academia, al parecer en principio un lugar árido  seco, en un bosque regado por fuentes, con espacios sombreados y avenidas de olmos, álamos y plátanos y que con el tiempo se acabó convirtiéndose en el primer parque público que existió en Atenas. </a:t>
            </a:r>
          </a:p>
        </p:txBody>
      </p:sp>
    </p:spTree>
    <p:extLst>
      <p:ext uri="{BB962C8B-B14F-4D97-AF65-F5344CB8AC3E}">
        <p14:creationId xmlns:p14="http://schemas.microsoft.com/office/powerpoint/2010/main" val="3406031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lstStyle/>
          <a:p>
            <a:r>
              <a:rPr lang="es-ES" dirty="0"/>
              <a:t>Platón instaló su Academia filosófica en un gimnasio, a las afueras de la ciudad entre árboles y Aristóteles situó su Liceo entre avenidas de plátanos por donde paseaba mientras disertaba con sus alumnos que acabaron adquiriendo el nombre de Peripatéticos. </a:t>
            </a:r>
          </a:p>
          <a:p>
            <a:r>
              <a:rPr lang="es-ES" dirty="0"/>
              <a:t> En el resto de ciudades griegas sucedió algo similar y fueron creándose jardines en las proximidades de los lugares públicos, tal cómo podemos ver en la reconstrucción ideal del entorno del Santuario de Zeus en Olimpia.</a:t>
            </a:r>
          </a:p>
          <a:p>
            <a:endParaRPr lang="es-ES" dirty="0"/>
          </a:p>
        </p:txBody>
      </p:sp>
    </p:spTree>
    <p:extLst>
      <p:ext uri="{BB962C8B-B14F-4D97-AF65-F5344CB8AC3E}">
        <p14:creationId xmlns:p14="http://schemas.microsoft.com/office/powerpoint/2010/main" val="2173825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4.bp.blogspot.com/_VavLTolF1vw/RugwOKf9z8I/AAAAAAAAAQQ/9zjoxG76s8k/s1600/pla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6" y="2492896"/>
            <a:ext cx="9401175" cy="46482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filosofia.laguia2000.com/wp-content/uploads/2007/03/partenon_perspectiv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726"/>
            <a:ext cx="6562725" cy="3305175"/>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ec.aciprensa.com/images/platon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2725" y="1"/>
            <a:ext cx="2581275" cy="270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8816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Expansión del jardín</a:t>
            </a:r>
          </a:p>
        </p:txBody>
      </p:sp>
      <p:sp>
        <p:nvSpPr>
          <p:cNvPr id="3" name="2 Marcador de contenido"/>
          <p:cNvSpPr>
            <a:spLocks noGrp="1"/>
          </p:cNvSpPr>
          <p:nvPr>
            <p:ph idx="1"/>
          </p:nvPr>
        </p:nvSpPr>
        <p:spPr>
          <a:xfrm>
            <a:off x="457200" y="2060848"/>
            <a:ext cx="8229600" cy="4065315"/>
          </a:xfrm>
        </p:spPr>
        <p:txBody>
          <a:bodyPr/>
          <a:lstStyle/>
          <a:p>
            <a:r>
              <a:rPr lang="es-ES" dirty="0"/>
              <a:t>Una vez que los griegos consolidaron su poder y las ciudades estado aumentaron sus niveles de población de manera que la vida en ellas comenzó a ser difícil, sus ciudadanos debieron plantearse sistemas para solucionar el problema; por un lado, y dadas las condiciones del país, iniciaron su expansión mediante la colonización, sobre todo a través del mar, el Mediterráneo fue su mejor aliado, y poco a poco tuvieron colonias en muchas de sus islas y regiones costeras. </a:t>
            </a:r>
          </a:p>
          <a:p>
            <a:r>
              <a:rPr lang="es-ES" dirty="0"/>
              <a:t>Paralelamente y en parte como consecuencia de ello su sistema económico fue evolucionando permitiendo mayores acumulaciones de riqueza, lo que elevó el nivel económico de sus ciudadanos y facilitó su salida de la urbe hacia el extrarradio, planteándose la creación de explotaciones agrarias y la consiguiente construcción de jardines de manera, ahora sí, plenamente intencionada. </a:t>
            </a:r>
          </a:p>
          <a:p>
            <a:endParaRPr lang="es-ES" dirty="0"/>
          </a:p>
        </p:txBody>
      </p:sp>
    </p:spTree>
    <p:extLst>
      <p:ext uri="{BB962C8B-B14F-4D97-AF65-F5344CB8AC3E}">
        <p14:creationId xmlns:p14="http://schemas.microsoft.com/office/powerpoint/2010/main" val="17538703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r>
              <a:rPr lang="es-ES" dirty="0"/>
              <a:t>La expansión colonial y contacto con otros pueblos facilito el conocimiento de otras culturas en las que los jardines eran un bien habitual y muy preciado; hay que considerar que Alejando Magno llego hasta Babilonia, donde debió disfrutar de sus famosos jardines; por tanto, la influencia de culturas como la egipcia o mesopotámica consiguieron dotar a los jardines griegos de mayor diversidad y exotismo.</a:t>
            </a:r>
          </a:p>
          <a:p>
            <a:r>
              <a:rPr lang="es-ES" dirty="0"/>
              <a:t>Todo ello hizo que sea en la época conocida como Helenística en la que el jardín griego adquiera mayor desarrollo, dejando su impronta en otras culturas, principalmente la romana; sobre todo, en lo referente a las Villas o lo que vino en llamarse sistema casa jardín, en griego: Oikia kai kepos, y que fue determinante para el desarrollo del jardín romano, con creaciones especialmente significativas</a:t>
            </a:r>
          </a:p>
        </p:txBody>
      </p:sp>
      <p:pic>
        <p:nvPicPr>
          <p:cNvPr id="2" name="Imagen 1">
            <a:extLst>
              <a:ext uri="{FF2B5EF4-FFF2-40B4-BE49-F238E27FC236}">
                <a16:creationId xmlns:a16="http://schemas.microsoft.com/office/drawing/2014/main" id="{BD55F1BD-FB68-48E1-9F75-D40DF6C6B961}"/>
              </a:ext>
            </a:extLst>
          </p:cNvPr>
          <p:cNvPicPr>
            <a:picLocks noChangeAspect="1"/>
          </p:cNvPicPr>
          <p:nvPr/>
        </p:nvPicPr>
        <p:blipFill>
          <a:blip r:embed="rId2"/>
          <a:stretch>
            <a:fillRect/>
          </a:stretch>
        </p:blipFill>
        <p:spPr>
          <a:xfrm>
            <a:off x="17168" y="4077072"/>
            <a:ext cx="9144000" cy="2266461"/>
          </a:xfrm>
          <a:prstGeom prst="rect">
            <a:avLst/>
          </a:prstGeom>
        </p:spPr>
      </p:pic>
    </p:spTree>
    <p:extLst>
      <p:ext uri="{BB962C8B-B14F-4D97-AF65-F5344CB8AC3E}">
        <p14:creationId xmlns:p14="http://schemas.microsoft.com/office/powerpoint/2010/main" val="2558431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JARDINES GRIEGOS</a:t>
            </a:r>
          </a:p>
        </p:txBody>
      </p:sp>
      <p:sp>
        <p:nvSpPr>
          <p:cNvPr id="3" name="2 Marcador de contenido"/>
          <p:cNvSpPr>
            <a:spLocks noGrp="1"/>
          </p:cNvSpPr>
          <p:nvPr>
            <p:ph idx="1"/>
          </p:nvPr>
        </p:nvSpPr>
        <p:spPr>
          <a:xfrm>
            <a:off x="179512" y="1600200"/>
            <a:ext cx="8507288" cy="4525963"/>
          </a:xfrm>
        </p:spPr>
        <p:txBody>
          <a:bodyPr>
            <a:normAutofit/>
          </a:bodyPr>
          <a:lstStyle/>
          <a:p>
            <a:r>
              <a:rPr lang="es-ES" dirty="0"/>
              <a:t>Se hace una distinción entre los jardines griego, hecha en la antigua Grecia , y jardines helenísticas nacidos bajo la influencia de la cultura griega en los últimos tiempos clásicos. </a:t>
            </a:r>
          </a:p>
          <a:p>
            <a:r>
              <a:rPr lang="es-ES" dirty="0"/>
              <a:t>Poco se sabe acerca de cualquiera de los dos. </a:t>
            </a:r>
          </a:p>
          <a:p>
            <a:r>
              <a:rPr lang="es-ES" dirty="0"/>
              <a:t>Antes de la llegada de los proto-griegos en el Egeo, la cultura minoica representaba jardines, en forma de sutil de apariencia salvaje ,paisajes domesticados, que se muestra en los frescos, sobre todo en un paisaje estilizado floral sagrado con algunas características Egyptianas representadas en fragmentos de un fresco minoico Medio en Amnisos , al noreste de Knossos.</a:t>
            </a:r>
          </a:p>
        </p:txBody>
      </p:sp>
    </p:spTree>
    <p:extLst>
      <p:ext uri="{BB962C8B-B14F-4D97-AF65-F5344CB8AC3E}">
        <p14:creationId xmlns:p14="http://schemas.microsoft.com/office/powerpoint/2010/main" val="9135045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17443"/>
          </a:xfrm>
        </p:spPr>
        <p:txBody>
          <a:bodyPr/>
          <a:lstStyle/>
          <a:p>
            <a:r>
              <a:rPr lang="es-ES" dirty="0"/>
              <a:t>En el ala este del palacio de Festos , Maria Shaw cree, fisuras y agujeros herramienta tapizados en vez pudo haber sido plantados. </a:t>
            </a:r>
          </a:p>
          <a:p>
            <a:r>
              <a:rPr lang="es-ES" dirty="0"/>
              <a:t>En el mundo post-minoico, el arte micénicao se concentra en las interacciones humanas, donde el mundo natural tiene un papel disminuido, y tras la caída del palacio micénico-la cultura y la pérdida de la alfabetización relacionada con él, los jardines de recreo es poco probable que hayan sido una característica de la " Edad Oscura griega ". </a:t>
            </a:r>
          </a:p>
        </p:txBody>
      </p:sp>
    </p:spTree>
    <p:extLst>
      <p:ext uri="{BB962C8B-B14F-4D97-AF65-F5344CB8AC3E}">
        <p14:creationId xmlns:p14="http://schemas.microsoft.com/office/powerpoint/2010/main" val="33146187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Jardín de Alcínoo </a:t>
            </a:r>
          </a:p>
        </p:txBody>
      </p:sp>
      <p:sp>
        <p:nvSpPr>
          <p:cNvPr id="3" name="2 Marcador de contenido"/>
          <p:cNvSpPr>
            <a:spLocks noGrp="1"/>
          </p:cNvSpPr>
          <p:nvPr>
            <p:ph idx="1"/>
          </p:nvPr>
        </p:nvSpPr>
        <p:spPr/>
        <p:txBody>
          <a:bodyPr/>
          <a:lstStyle/>
          <a:p>
            <a:r>
              <a:rPr lang="es-ES" dirty="0"/>
              <a:t>En el siglo VIII antes de Cristo las obras de Homero contienen una referencia a los jardines, en el País de Nunca Jamás de Alcínoo en lo puramente mítico feacios , que se sitúa lo más apartado del mundo conocido de los oyentes de Homero como lo hizo en el mundo heroico de aquellos que estaba recreando , con mucha licencia poética:  "</a:t>
            </a:r>
            <a:r>
              <a:rPr lang="es-ES" b="1" dirty="0"/>
              <a:t>Vivimos muy lejos", </a:t>
            </a:r>
            <a:r>
              <a:rPr lang="es-ES" dirty="0"/>
              <a:t>dijo Nausicaa ". </a:t>
            </a:r>
            <a:r>
              <a:rPr lang="es-ES" b="1" dirty="0"/>
              <a:t>rodeada por el mar tormentoso, el más exterior de los hombres, y  los demás mortales han de tratar con nosotros</a:t>
            </a:r>
            <a:r>
              <a:rPr lang="es-ES" dirty="0"/>
              <a:t>", </a:t>
            </a:r>
          </a:p>
        </p:txBody>
      </p:sp>
    </p:spTree>
    <p:extLst>
      <p:ext uri="{BB962C8B-B14F-4D97-AF65-F5344CB8AC3E}">
        <p14:creationId xmlns:p14="http://schemas.microsoft.com/office/powerpoint/2010/main" val="21899827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4.bp.blogspot.com/-H2dJpdG3Rlc/Ty_kB5pV-cI/AAAAAAAAAIM/1XUsdxmuDmk/s1600/Domuspla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32656"/>
            <a:ext cx="5353050" cy="339090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4.bp.blogspot.com/-IxFrfYdAUYI/Ty_huJnFojI/AAAAAAAAAH0/O4zaRcnsfcQ/s1600/Polis-grieg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3723557"/>
            <a:ext cx="3888432" cy="305368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http://4.bp.blogspot.com/-IpUYwkNqZSk/Ty_hvwtCVII/AAAAAAAAAH8/4rLyPR-ueso/s1600/agor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729237"/>
            <a:ext cx="42672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http://2.bp.blogspot.com/-SyXjfRPefoI/Ty_d1DMugdI/AAAAAAAAAHc/I44pu_qeQ-s/s1600/grecia.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4885" y="332656"/>
            <a:ext cx="3143250"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1728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esacademic.com/pictures/eswiki/70/Francesco_Hayez_0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0"/>
            <a:ext cx="9080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8541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lstStyle/>
          <a:p>
            <a:r>
              <a:rPr lang="es-ES" dirty="0"/>
              <a:t>No hay tales jardines eran conocidos por los contemporáneos de Homero, por lo que los arqueólogos pueden discernir, no más que palacios como Alcínoo, cuya puertas eran de bronce. </a:t>
            </a:r>
          </a:p>
          <a:p>
            <a:r>
              <a:rPr lang="es-ES" dirty="0"/>
              <a:t>Los jardines del mito griego había jardines desatendidos,  mantenidos en forma ordenada, simplemente porque el orden, themis , estaba en la naturaleza de las cosas, como en el jardín de las Hespérides , que era un huerto . </a:t>
            </a:r>
          </a:p>
          <a:p>
            <a:endParaRPr lang="es-ES" dirty="0"/>
          </a:p>
        </p:txBody>
      </p:sp>
    </p:spTree>
    <p:extLst>
      <p:ext uri="{BB962C8B-B14F-4D97-AF65-F5344CB8AC3E}">
        <p14:creationId xmlns:p14="http://schemas.microsoft.com/office/powerpoint/2010/main" val="16930523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Grecia clasica</a:t>
            </a:r>
          </a:p>
        </p:txBody>
      </p:sp>
      <p:sp>
        <p:nvSpPr>
          <p:cNvPr id="3" name="2 Marcador de contenido"/>
          <p:cNvSpPr>
            <a:spLocks noGrp="1"/>
          </p:cNvSpPr>
          <p:nvPr>
            <p:ph idx="1"/>
          </p:nvPr>
        </p:nvSpPr>
        <p:spPr/>
        <p:txBody>
          <a:bodyPr>
            <a:normAutofit/>
          </a:bodyPr>
          <a:lstStyle/>
          <a:p>
            <a:r>
              <a:rPr lang="es-ES" dirty="0"/>
              <a:t>Los arqueólogos no han identificado patios plantados dentro de los palacios de la cultura micénica ni en las casas griegas del período clásico. </a:t>
            </a:r>
          </a:p>
          <a:p>
            <a:r>
              <a:rPr lang="es-ES" dirty="0"/>
              <a:t>Cuando los editores de un simposio sobre jardines romanos  incluye una contribución sobre los precursores griegos esperados, en un articulo de Brunilde Sismondo Ridgway  se le solicita una crítica  para observar, "Para todos los propósitos prácticos parece ser que ha habido jardines de cualquier tipo en los hogares de la ciudad griega, no más allá de quizás unos cuantos botes con plantas ". </a:t>
            </a:r>
          </a:p>
        </p:txBody>
      </p:sp>
    </p:spTree>
    <p:extLst>
      <p:ext uri="{BB962C8B-B14F-4D97-AF65-F5344CB8AC3E}">
        <p14:creationId xmlns:p14="http://schemas.microsoft.com/office/powerpoint/2010/main" val="24438422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1.bp.blogspot.com/_1fYre4VWxDQ/S6PladE-tgI/AAAAAAAAAJg/JfVpluM_qVo/s320/PATIO+GRIE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83968" cy="3295303"/>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lapasera.files.wordpress.com/2010/06/10-6-2010-0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295302"/>
            <a:ext cx="6096000" cy="356269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www.utexas.edu/courses/gciv/images/Sir_Arthur_Cret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7" y="3295302"/>
            <a:ext cx="3038944" cy="3562697"/>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1.bp.blogspot.com/_8oSSIl5CpEU/TQZtThtnfdI/AAAAAAAAAEE/ofoTl1UBvx4/s1600/domu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0"/>
            <a:ext cx="4860032" cy="3295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386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688632"/>
          </a:xfrm>
        </p:spPr>
        <p:txBody>
          <a:bodyPr>
            <a:normAutofit lnSpcReduction="10000"/>
          </a:bodyPr>
          <a:lstStyle/>
          <a:p>
            <a:r>
              <a:rPr lang="es-ES" dirty="0"/>
              <a:t>Aparte de huertas y frutales, Ridgway  ha encontrado algún literaria y una pequeña cantidad de evidencia arqueológica de jardines públicos o semi-públicos vinculados a los santuarios  En el quinto y cuarto siglo de Atenas, algunos lugares públicos fueron plantadas con árboles, como Platón indica en sus Estatutos Sociales, "Las fuentes de agua, ya sea de los ríos o manantiales, serán adornados con plantas y edificios para la belleza", a pesar de que no ofrece más detalles. </a:t>
            </a:r>
          </a:p>
          <a:p>
            <a:r>
              <a:rPr lang="es-ES" dirty="0"/>
              <a:t>En Atenas, los primeros jardines de recreo privado aparecen en las fuentes literarias en el siglo IV. </a:t>
            </a:r>
          </a:p>
          <a:p>
            <a:r>
              <a:rPr lang="es-ES" dirty="0"/>
              <a:t>La Academia tiene su sede en un antiguo bosque de plátanos sagrados a un oscuro héroe arcaico , Akademos . </a:t>
            </a:r>
          </a:p>
          <a:p>
            <a:r>
              <a:rPr lang="es-ES" dirty="0"/>
              <a:t>Las arboledas sagradas nunca fueron plantados activamente, sino que simplemente habían  existido desde tiempo inmemorial y fueron reconocidas como sagradas. que no tienen lugar en la historia de los jardines , guardadas como un recurso para la contemplación y en la Academia de Platón , para el discurso intelectual.</a:t>
            </a:r>
          </a:p>
          <a:p>
            <a:r>
              <a:rPr lang="es-ES" dirty="0"/>
              <a:t>Por el contrario, los olivos de la Academia, regados por el río Cefizo , fueron plantados, cultivados, se dijo, al resbalar tomados de la sagrada oliva en el Erecteión . </a:t>
            </a:r>
          </a:p>
          <a:p>
            <a:endParaRPr lang="es-ES" dirty="0"/>
          </a:p>
          <a:p>
            <a:endParaRPr lang="es-ES" dirty="0"/>
          </a:p>
        </p:txBody>
      </p:sp>
    </p:spTree>
    <p:extLst>
      <p:ext uri="{BB962C8B-B14F-4D97-AF65-F5344CB8AC3E}">
        <p14:creationId xmlns:p14="http://schemas.microsoft.com/office/powerpoint/2010/main" val="4047216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paisajistasmarbella.com/wp-content/uploads/1-platon-en-los-jardines-mosaico-de-La-Academia-de-Platon-en-el-museo-nacional-de-Napol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6401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ndia.viaje.ws/files/Banyan-Arb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79" y="71437"/>
            <a:ext cx="4286250" cy="305546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1.bp.blogspot.com/_HieDl9f6T50/S5K6KXATzXI/AAAAAAAAAbY/UtbV4AfHdT0/s400/%C3%A1rbol+sagrado+Mayas.+Ceib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260648"/>
            <a:ext cx="4104456" cy="2866256"/>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www.fotoaleph.com/Exposiciones/PortalSenegal/5737400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3217582"/>
            <a:ext cx="5400675" cy="3486151"/>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http://terapiasfloralesdelsur.com/es/wp-content/uploads/2012/02/ArbolOak0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731" y="3293782"/>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4742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a:bodyPr>
          <a:lstStyle/>
          <a:p>
            <a:r>
              <a:rPr lang="es-ES" dirty="0"/>
              <a:t>En 322 aC Teofrasto , el padre de la botánica , heredó Aristóteles jardín, junto con sus alumnos y su biblioteca; del jardín sólo sabemos que tenía un paseo, y que Teofrasto dio una conferencia allí: es posible que haya sido en algunos aspectos, un jardín botánico con un propósito científico en lugar de recreo. </a:t>
            </a:r>
          </a:p>
          <a:p>
            <a:r>
              <a:rPr lang="es-ES" dirty="0"/>
              <a:t>A su regreso a Atenas en el 306 aC, el filósofo Epicuro fundó el jardín, una escuela lleva el nombre del jardín de su propiedad a mitad de camino entre la Stoa y de la Academia que sirvió como punto de encuentro de la escuela, poco se sabe del jardín del filósofo asceta, aunque en la historia de la cultura creció a posteriori de alegría: de su jardín en Ginebra, Les Délices, Voltaire pudo exclamar, con más entusiasmo que la historia, "Es el palacio de un filósofo con los jardines de Epicuro-que es un refugio delicioso". </a:t>
            </a:r>
          </a:p>
        </p:txBody>
      </p:sp>
    </p:spTree>
    <p:extLst>
      <p:ext uri="{BB962C8B-B14F-4D97-AF65-F5344CB8AC3E}">
        <p14:creationId xmlns:p14="http://schemas.microsoft.com/office/powerpoint/2010/main" val="34135659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Jardines de Adonis</a:t>
            </a:r>
          </a:p>
        </p:txBody>
      </p:sp>
      <p:sp>
        <p:nvSpPr>
          <p:cNvPr id="4" name="3 Marcador de contenido"/>
          <p:cNvSpPr>
            <a:spLocks noGrp="1"/>
          </p:cNvSpPr>
          <p:nvPr>
            <p:ph idx="1"/>
          </p:nvPr>
        </p:nvSpPr>
        <p:spPr/>
        <p:txBody>
          <a:bodyPr>
            <a:normAutofit fontScale="92500" lnSpcReduction="20000"/>
          </a:bodyPr>
          <a:lstStyle/>
          <a:p>
            <a:r>
              <a:rPr lang="es-ES" dirty="0"/>
              <a:t>Adonis es un personaje relacionado con el mundo vegetal desde la cuna: nació del tronco del mirto en que había sido convertida su madre por cometer incesto.</a:t>
            </a:r>
          </a:p>
          <a:p>
            <a:r>
              <a:rPr lang="es-ES" dirty="0"/>
              <a:t> Este suceso tenia que dejar huella en el recién nacido, y Adonis se convirtió en uno de los jóvenes más atractivos de todo el Oriente Medio, tanto, que las mismas diosas se disputaban sus caricias.</a:t>
            </a:r>
          </a:p>
          <a:p>
            <a:r>
              <a:rPr lang="es-ES" dirty="0"/>
              <a:t> Pero fue Afrodita, la diosa del amor, la que consiguió a Adonis como amante.</a:t>
            </a:r>
          </a:p>
          <a:p>
            <a:r>
              <a:rPr lang="es-ES" dirty="0"/>
              <a:t>Sin embargo, el amor no es eterno: Ares, el dios de la guerra, estaba celoso por haber perdido a Afrodita y envió un furioso jabalí que destrozó la belleza y la vida de Adonis.</a:t>
            </a:r>
          </a:p>
          <a:p>
            <a:r>
              <a:rPr lang="es-ES" dirty="0"/>
              <a:t>De cada gota de sangre derramada nació una anémona; de cada lágrima de Afrodita, una rosa.</a:t>
            </a:r>
          </a:p>
          <a:p>
            <a:endParaRPr lang="es-ES" dirty="0"/>
          </a:p>
          <a:p>
            <a:r>
              <a:rPr lang="es-ES" dirty="0"/>
              <a:t> </a:t>
            </a:r>
          </a:p>
        </p:txBody>
      </p:sp>
    </p:spTree>
    <p:extLst>
      <p:ext uri="{BB962C8B-B14F-4D97-AF65-F5344CB8AC3E}">
        <p14:creationId xmlns:p14="http://schemas.microsoft.com/office/powerpoint/2010/main" val="1665864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normAutofit/>
          </a:bodyPr>
          <a:lstStyle/>
          <a:p>
            <a:r>
              <a:rPr lang="es-ES" dirty="0"/>
              <a:t>Por ello, la rosa y la anémona simbolizan la fragilidad de la belleza ,de la belleza y el amor.</a:t>
            </a:r>
          </a:p>
          <a:p>
            <a:r>
              <a:rPr lang="es-ES" dirty="0"/>
              <a:t> Pero el mito de Adonis no se acaba ahí.</a:t>
            </a:r>
          </a:p>
          <a:p>
            <a:r>
              <a:rPr lang="es-ES" dirty="0"/>
              <a:t> Cuenta la leyenda (como me gusta esta frase) que Afrodita instituyó la fiesta de "los jardines de Adonis" en honor a su amante muerto.</a:t>
            </a:r>
          </a:p>
          <a:p>
            <a:r>
              <a:rPr lang="es-ES" dirty="0"/>
              <a:t>En primavera, las mujeres de muchas zonas del Mediterráneo oriental sembraban en cestas trigo, cebada, lechuga, hinojo y varias flores que cuidaban durante ocho días.</a:t>
            </a:r>
          </a:p>
          <a:p>
            <a:r>
              <a:rPr lang="es-ES" dirty="0"/>
              <a:t>Las plantas crecían rápidamente por el calor del sol, pero como carecían de raíces, se marchitaban con la misma rapidez.</a:t>
            </a:r>
          </a:p>
          <a:p>
            <a:r>
              <a:rPr lang="es-ES" dirty="0"/>
              <a:t> Entonces, se recogían, y junto a pequeñas estatuas de Adonis, se arrojaban al mar.</a:t>
            </a:r>
          </a:p>
          <a:p>
            <a:r>
              <a:rPr lang="es-ES" dirty="0"/>
              <a:t> Con este ritual se pretendía propiciar las cosechas.</a:t>
            </a:r>
          </a:p>
          <a:p>
            <a:endParaRPr lang="es-ES" dirty="0"/>
          </a:p>
          <a:p>
            <a:r>
              <a:rPr lang="es-ES" dirty="0"/>
              <a:t> </a:t>
            </a:r>
          </a:p>
        </p:txBody>
      </p:sp>
    </p:spTree>
    <p:extLst>
      <p:ext uri="{BB962C8B-B14F-4D97-AF65-F5344CB8AC3E}">
        <p14:creationId xmlns:p14="http://schemas.microsoft.com/office/powerpoint/2010/main" val="19042477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2.bp.blogspot.com/-e62GvX93hRI/T3b9Fg32-VI/AAAAAAAAAPI/HljBoq0WJII/s1600/La+muerte+de+Adonis.+Rub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400675" cy="3581400"/>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256" y="3429000"/>
            <a:ext cx="4760913"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descr="http://3.bp.blogspot.com/_olT_P2ZGi08/TBV3BHFDqFI/AAAAAAAAAMI/ed_zzIGFrgI/s1600/CARRACCI,+Annibale+-+Venus+y+Adoni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4754191"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http://todoelorodelmundo.files.wordpress.com/2012/01/the-awakening-of-adonis-1899-2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056" y="0"/>
            <a:ext cx="4036114"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566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Jardines helénicos </a:t>
            </a:r>
          </a:p>
        </p:txBody>
      </p:sp>
      <p:sp>
        <p:nvSpPr>
          <p:cNvPr id="3" name="2 Marcador de contenido"/>
          <p:cNvSpPr>
            <a:spLocks noGrp="1"/>
          </p:cNvSpPr>
          <p:nvPr>
            <p:ph idx="1"/>
          </p:nvPr>
        </p:nvSpPr>
        <p:spPr>
          <a:xfrm>
            <a:off x="457200" y="1600200"/>
            <a:ext cx="8435280" cy="4853136"/>
          </a:xfrm>
        </p:spPr>
        <p:txBody>
          <a:bodyPr>
            <a:normAutofit/>
          </a:bodyPr>
          <a:lstStyle/>
          <a:p>
            <a:r>
              <a:rPr lang="es-ES" dirty="0"/>
              <a:t>Aunque Harpalus , sucesor de Alejandro en Babilonia, crecieron algunas plantas griegas en el palacio real y paseos,  la Grecia continental, la madre de la democracia y occidentales tradiciones culturales, no era la madre de los jardines europeos: el jardín helenístico grande fue la del ptolemaico dinastía en Alejandría , un gran paraíso  amurallado paisaje que incluye la famosa Biblioteca , parte del Musaeum . </a:t>
            </a:r>
          </a:p>
          <a:p>
            <a:r>
              <a:rPr lang="es-ES" dirty="0"/>
              <a:t>De agua con motor autómatas y los órganos de agua aparece en los jardines helenísticos, juguetes elaborados por los técnicos como Herón de Alejandría , que, no por casualidad, la maquinaria también la  ideó para el escenario. </a:t>
            </a:r>
          </a:p>
        </p:txBody>
      </p:sp>
    </p:spTree>
    <p:extLst>
      <p:ext uri="{BB962C8B-B14F-4D97-AF65-F5344CB8AC3E}">
        <p14:creationId xmlns:p14="http://schemas.microsoft.com/office/powerpoint/2010/main" val="4089710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lstStyle/>
          <a:p>
            <a:r>
              <a:rPr lang="es-ES" dirty="0"/>
              <a:t>A finales de la época clásica ,la forma del peristilo ,llegó a ser dominante en grandes casas particulares. </a:t>
            </a:r>
          </a:p>
          <a:p>
            <a:r>
              <a:rPr lang="es-ES" dirty="0"/>
              <a:t>Este fue un patio pavimentado, que llegó a ser equipado con plantas en macetas , una idea persa y egipcia, rodeado por una columnata cubierta. Fue usada para palacios y gimnasios. </a:t>
            </a:r>
          </a:p>
          <a:p>
            <a:r>
              <a:rPr lang="es-ES" dirty="0"/>
              <a:t>La jardinería decorativa romana apareció por primera vez después de los encuentros con las tradiciones romanas de jardinería del Oriente helenizado. </a:t>
            </a:r>
          </a:p>
          <a:p>
            <a:endParaRPr lang="es-ES" dirty="0"/>
          </a:p>
        </p:txBody>
      </p:sp>
    </p:spTree>
    <p:extLst>
      <p:ext uri="{BB962C8B-B14F-4D97-AF65-F5344CB8AC3E}">
        <p14:creationId xmlns:p14="http://schemas.microsoft.com/office/powerpoint/2010/main" val="1746471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ANTIGUA GRECIA </a:t>
            </a:r>
          </a:p>
        </p:txBody>
      </p:sp>
      <p:sp>
        <p:nvSpPr>
          <p:cNvPr id="3" name="2 Marcador de contenido"/>
          <p:cNvSpPr>
            <a:spLocks noGrp="1"/>
          </p:cNvSpPr>
          <p:nvPr>
            <p:ph idx="1"/>
          </p:nvPr>
        </p:nvSpPr>
        <p:spPr/>
        <p:txBody>
          <a:bodyPr>
            <a:normAutofit/>
          </a:bodyPr>
          <a:lstStyle/>
          <a:p>
            <a:r>
              <a:rPr lang="es-ES" dirty="0"/>
              <a:t>Los antiguos griegos se llenaron de asombro cuando contemplaron por primera vez los magníficos parques de los potentados orientales. Su propia civilización había producido nada comparable con los logros de estos sátrapas y reyes poderosos imperiales. </a:t>
            </a:r>
          </a:p>
          <a:p>
            <a:r>
              <a:rPr lang="es-ES" dirty="0"/>
              <a:t>En la mejor época, cuando las otras artes en Grecia avanzaban rápidamente a su punto más alto de desarrollo, no oímos nada acerca de la cultura griega jardín. Tampoco, a través de la excavación, podemos esperar ninguna prueba satisfactoria de la más perecedera de todas las artes. </a:t>
            </a:r>
          </a:p>
          <a:p>
            <a:r>
              <a:rPr lang="es-ES" dirty="0"/>
              <a:t>Por otra parte, los testigos que nos dan imágenes de jardines orientales y egipcias-poetas, historiadores y pintores-no dicen nada aquí.</a:t>
            </a:r>
          </a:p>
          <a:p>
            <a:endParaRPr lang="es-ES" dirty="0"/>
          </a:p>
        </p:txBody>
      </p:sp>
    </p:spTree>
    <p:extLst>
      <p:ext uri="{BB962C8B-B14F-4D97-AF65-F5344CB8AC3E}">
        <p14:creationId xmlns:p14="http://schemas.microsoft.com/office/powerpoint/2010/main" val="7944183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r>
              <a:rPr lang="es-ES" dirty="0"/>
              <a:t>Así pues, sólo escuchando los comentarios casuales en la literatura que podemos rastrear cualquier desarrollo de los jardines griegos, tan simple pero tan importante en sus resultados. </a:t>
            </a:r>
          </a:p>
          <a:p>
            <a:r>
              <a:rPr lang="es-ES" dirty="0"/>
              <a:t>La razón de esta diferencia notable del arte griego de la mejor época es el diseño y el diseño de sus ciudades . </a:t>
            </a:r>
          </a:p>
          <a:p>
            <a:r>
              <a:rPr lang="es-ES" dirty="0"/>
              <a:t>Era una especie de marco que encierra la vida entera, intelectual y política, de los griegos. </a:t>
            </a:r>
          </a:p>
          <a:p>
            <a:r>
              <a:rPr lang="es-ES" dirty="0"/>
              <a:t>No se permitió ningún espacio, incluso en el momento de su máxima expansión, para el cultivo de jardines privados.</a:t>
            </a:r>
          </a:p>
          <a:p>
            <a:r>
              <a:rPr lang="es-ES" dirty="0"/>
              <a:t>En todas las épocas cualquier desarrollo importante del arte se ha debido a la clase culta, que son políticamente poderosa y refinada artísticamente. </a:t>
            </a:r>
          </a:p>
          <a:p>
            <a:r>
              <a:rPr lang="es-ES" dirty="0"/>
              <a:t>Pero la creciente democracia observaba con ojos celosos que ninguna superioridad mental debe elevar de familia a un hombre de alta posición.</a:t>
            </a:r>
          </a:p>
          <a:p>
            <a:r>
              <a:rPr lang="es-ES" dirty="0"/>
              <a:t> Si a pesar de esto, el espíritu griego en sus resultados ha demostrado ser importante, debemos buscar para el desarrollo jardín en un lugar muy diferente. </a:t>
            </a:r>
          </a:p>
          <a:p>
            <a:endParaRPr lang="es-ES" dirty="0"/>
          </a:p>
          <a:p>
            <a:endParaRPr lang="es-ES" dirty="0"/>
          </a:p>
          <a:p>
            <a:endParaRPr lang="es-ES" dirty="0"/>
          </a:p>
        </p:txBody>
      </p:sp>
    </p:spTree>
    <p:extLst>
      <p:ext uri="{BB962C8B-B14F-4D97-AF65-F5344CB8AC3E}">
        <p14:creationId xmlns:p14="http://schemas.microsoft.com/office/powerpoint/2010/main" val="19828947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r>
              <a:rPr lang="es-ES" dirty="0"/>
              <a:t>Grecia había conocido un momento en que las condiciones eran favorables para la horticultura suficiente, la gran época del arte cretense y micénica. </a:t>
            </a:r>
          </a:p>
          <a:p>
            <a:r>
              <a:rPr lang="es-ES" dirty="0"/>
              <a:t>Cada año nuevas excavaciones han dado pruebas de la importancia increíble de la época, y han revelado edificios de poderosa fuerza y ​​tamaño, junto con un estilo de vida refinado al tono mayor de lujo. </a:t>
            </a:r>
          </a:p>
          <a:p>
            <a:r>
              <a:rPr lang="es-ES" dirty="0"/>
              <a:t>Palacios de todo tipo y tamaño han salido a la luz, pero las indicaciones de la jardinería son dudosas  y la licencia para poco más que conjeturas.</a:t>
            </a:r>
          </a:p>
          <a:p>
            <a:r>
              <a:rPr lang="es-ES" dirty="0"/>
              <a:t>Los castillos en la parte continental de Grecia fueron la mayor parte fortalezas  y tenía tan poco espacio interior, debido a las casas densamente empaquetados cerca del palacio, que no debe haber habido sitio  aún menos para los jardines que en los castillos de épocas posteriores.</a:t>
            </a:r>
          </a:p>
          <a:p>
            <a:endParaRPr lang="es-ES" dirty="0"/>
          </a:p>
        </p:txBody>
      </p:sp>
    </p:spTree>
    <p:extLst>
      <p:ext uri="{BB962C8B-B14F-4D97-AF65-F5344CB8AC3E}">
        <p14:creationId xmlns:p14="http://schemas.microsoft.com/office/powerpoint/2010/main" val="15801993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980728"/>
            <a:ext cx="8589640" cy="5688632"/>
          </a:xfrm>
        </p:spPr>
        <p:txBody>
          <a:bodyPr>
            <a:normAutofit/>
          </a:bodyPr>
          <a:lstStyle/>
          <a:p>
            <a:r>
              <a:rPr lang="es-ES" dirty="0"/>
              <a:t>En Creta, de la cual nuestro conocimiento actual revela toda la civilización desde sus comienzos hasta su máximo desarrollo, la situación era muy diferente. </a:t>
            </a:r>
          </a:p>
          <a:p>
            <a:r>
              <a:rPr lang="es-ES" dirty="0"/>
              <a:t>Aquí reinaba familias reales en profunda paz, protegido por el mar. </a:t>
            </a:r>
          </a:p>
          <a:p>
            <a:r>
              <a:rPr lang="es-ES" dirty="0"/>
              <a:t>Aquí no había muros de la fortaleza para restringir severamente los terrenos del palacio. </a:t>
            </a:r>
          </a:p>
          <a:p>
            <a:r>
              <a:rPr lang="es-ES" dirty="0"/>
              <a:t>Podemos ver su amor por el mundo de las plantas de la ornamentación de las embarcaciones que utilizaban, la pintura en sus vasijas, los frescos que decoraban las habitaciones: las flores y los árboles son retratados con una habilidad artística asombrosa.</a:t>
            </a:r>
          </a:p>
        </p:txBody>
      </p:sp>
    </p:spTree>
    <p:extLst>
      <p:ext uri="{BB962C8B-B14F-4D97-AF65-F5344CB8AC3E}">
        <p14:creationId xmlns:p14="http://schemas.microsoft.com/office/powerpoint/2010/main" val="34513477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17443"/>
          </a:xfrm>
        </p:spPr>
        <p:txBody>
          <a:bodyPr/>
          <a:lstStyle/>
          <a:p>
            <a:r>
              <a:rPr lang="es-ES" dirty="0"/>
              <a:t> Hábilmente elegir un sitio, protegido de los vientos en invierno áspero, abierto en verano a los aires frescos, en la ladera de la colina se construyó el ala de vivir en una, tres historias encima del otro, en el palacio de Knossos . </a:t>
            </a:r>
          </a:p>
          <a:p>
            <a:r>
              <a:rPr lang="es-ES" dirty="0"/>
              <a:t>De abiertas salas de pilares y terrazas que miran al  hermoso verde aislado valle .</a:t>
            </a:r>
          </a:p>
          <a:p>
            <a:r>
              <a:rPr lang="es-ES" dirty="0"/>
              <a:t> Pasos en el lado conducen a ella. </a:t>
            </a:r>
          </a:p>
          <a:p>
            <a:endParaRPr lang="es-ES" dirty="0"/>
          </a:p>
        </p:txBody>
      </p:sp>
    </p:spTree>
    <p:extLst>
      <p:ext uri="{BB962C8B-B14F-4D97-AF65-F5344CB8AC3E}">
        <p14:creationId xmlns:p14="http://schemas.microsoft.com/office/powerpoint/2010/main" val="15529058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lstStyle/>
          <a:p>
            <a:r>
              <a:rPr lang="es-ES" dirty="0"/>
              <a:t>Por desgracia, las excavaciones no nos llevan más lejos, pero hay que pensar que las necesidades precioso jardín contiguo de placer, para satisfacer el gusto estético de un señor noble y rico. </a:t>
            </a:r>
          </a:p>
          <a:p>
            <a:r>
              <a:rPr lang="es-ES" dirty="0"/>
              <a:t>Esta página en la historia del arte cretense, que sus monumentos son año tras año,  imprescindible s de divulgar ,para nosotros por desgracia siguen siendo un enigma.. </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645024"/>
            <a:ext cx="3835400" cy="271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516859"/>
            <a:ext cx="3987800"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89448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Introducción: </a:t>
            </a:r>
          </a:p>
        </p:txBody>
      </p:sp>
      <p:sp>
        <p:nvSpPr>
          <p:cNvPr id="3" name="2 Marcador de contenido"/>
          <p:cNvSpPr>
            <a:spLocks noGrp="1"/>
          </p:cNvSpPr>
          <p:nvPr>
            <p:ph idx="1"/>
          </p:nvPr>
        </p:nvSpPr>
        <p:spPr/>
        <p:txBody>
          <a:bodyPr>
            <a:normAutofit/>
          </a:bodyPr>
          <a:lstStyle/>
          <a:p>
            <a:r>
              <a:rPr lang="es-ES" dirty="0"/>
              <a:t>Estudiar los orígenes de la tradición occidental de la jardinería, es necesario estudiar la evolución de los jardines de la antigua Grecia. Sin embargo, los historiadores y arqueólogos de jardín, con algunas excepciones notables, han dedicado poca atención a ellos. </a:t>
            </a:r>
          </a:p>
          <a:p>
            <a:r>
              <a:rPr lang="es-ES" dirty="0"/>
              <a:t>La evidencia es escasa y dispersa. Sin embargo, una compilación y un intento de sistematización de los datos que está disponible puede llevar a un mayor interés en el tema. </a:t>
            </a:r>
          </a:p>
          <a:p>
            <a:r>
              <a:rPr lang="es-ES" dirty="0"/>
              <a:t>En particular, los avances en arqueología  del jardín ejemplificados en los últimos años en Pompeya y Herculano se puede aplicar a los sitios griegos. </a:t>
            </a:r>
          </a:p>
        </p:txBody>
      </p:sp>
    </p:spTree>
    <p:extLst>
      <p:ext uri="{BB962C8B-B14F-4D97-AF65-F5344CB8AC3E}">
        <p14:creationId xmlns:p14="http://schemas.microsoft.com/office/powerpoint/2010/main" val="10742379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76672"/>
            <a:ext cx="8435280" cy="6048672"/>
          </a:xfrm>
        </p:spPr>
        <p:txBody>
          <a:bodyPr>
            <a:normAutofit/>
          </a:bodyPr>
          <a:lstStyle/>
          <a:p>
            <a:r>
              <a:rPr lang="es-ES" dirty="0"/>
              <a:t>No hay descripción completa o representación de un jardín de la antigua Grecia  que se encuentre disponible. </a:t>
            </a:r>
          </a:p>
          <a:p>
            <a:r>
              <a:rPr lang="es-ES" dirty="0"/>
              <a:t>No se ha hecho una excavación arqueológica completa . </a:t>
            </a:r>
          </a:p>
          <a:p>
            <a:r>
              <a:rPr lang="es-ES" dirty="0"/>
              <a:t>Estamos obligados a montar una imagen con una variedad de referencias ocasionales e imágenes. Evidencia poética para la actividad de jardinería en Grecia existe desde al menos el siglo VIII aC a través de los poemas épicos de Homero, la Ilíada y la Odisea. </a:t>
            </a:r>
          </a:p>
          <a:p>
            <a:r>
              <a:rPr lang="es-ES" dirty="0"/>
              <a:t>Referencias ocasionales de dramaturgos, filósofos, historiadores y oradores como Aristófanes, Aristóteles, Demóstenes, Eurípides, Iseo, Píndaro, Platón, Teofrasto y Jenofonte de mucha utilidad, en si dispersa y ocasional, información sobre la jardinería en la  siglos V y IV. </a:t>
            </a:r>
          </a:p>
        </p:txBody>
      </p:sp>
    </p:spTree>
    <p:extLst>
      <p:ext uri="{BB962C8B-B14F-4D97-AF65-F5344CB8AC3E}">
        <p14:creationId xmlns:p14="http://schemas.microsoft.com/office/powerpoint/2010/main" val="33892820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r>
              <a:rPr lang="es-ES" dirty="0"/>
              <a:t>El más útil de estos escritores es Teofrasto (371-c. 287 aC), cuyo Una Investigación en Plantas y De Plantarum Causis son fuentes excepcionales de información sobre las plantas cultivadas a continuación, y su plantación.</a:t>
            </a:r>
          </a:p>
          <a:p>
            <a:r>
              <a:rPr lang="es-ES" dirty="0"/>
              <a:t> Más tarde, autores como Teócrito, Filóstrato el Viejo y  Ateneo proporcionan evidencia esporádica de jardines griegos en la época helenística. </a:t>
            </a:r>
          </a:p>
          <a:p>
            <a:r>
              <a:rPr lang="es-ES" dirty="0"/>
              <a:t>Además, la evidencia visual de diversas actividades de jardinería se pueden encontrar ocasionalmente en vasijas pintadas griegas del BC siglos V y IV. </a:t>
            </a:r>
          </a:p>
          <a:p>
            <a:r>
              <a:rPr lang="es-ES" dirty="0"/>
              <a:t>Como, sin embargo, una cantidad relativamente pequeña de pruebas se pueden derivar de las investigaciones arqueológicas. </a:t>
            </a:r>
          </a:p>
        </p:txBody>
      </p:sp>
    </p:spTree>
    <p:extLst>
      <p:ext uri="{BB962C8B-B14F-4D97-AF65-F5344CB8AC3E}">
        <p14:creationId xmlns:p14="http://schemas.microsoft.com/office/powerpoint/2010/main" val="11789330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Los jardines de los dioses y de los filósofos</a:t>
            </a:r>
          </a:p>
        </p:txBody>
      </p:sp>
      <p:sp>
        <p:nvSpPr>
          <p:cNvPr id="3" name="2 Marcador de contenido"/>
          <p:cNvSpPr>
            <a:spLocks noGrp="1"/>
          </p:cNvSpPr>
          <p:nvPr>
            <p:ph idx="1"/>
          </p:nvPr>
        </p:nvSpPr>
        <p:spPr/>
        <p:txBody>
          <a:bodyPr>
            <a:normAutofit/>
          </a:bodyPr>
          <a:lstStyle/>
          <a:p>
            <a:r>
              <a:rPr lang="es-ES" dirty="0"/>
              <a:t>En el árido paisaje de Grecia, los jardines eran tesoros que se transmitían de generación en generación. </a:t>
            </a:r>
          </a:p>
          <a:p>
            <a:r>
              <a:rPr lang="es-ES" dirty="0"/>
              <a:t>El milagro de la naturaleza renace en estas parcelas verdes fue probablemente  el origen de la primera asociación entre el verdor y el concepto de la divinidad. </a:t>
            </a:r>
          </a:p>
          <a:p>
            <a:r>
              <a:rPr lang="es-ES" dirty="0"/>
              <a:t>Desde los tiempos primitivos de la civilización griega, los bosques sagrados habían sido una parte integral del paisaje rural. Fue sólo a partir del siglo cuarto a tercero que estas arboledas se plantaron en la ciudad y alrededor de ella. </a:t>
            </a:r>
          </a:p>
          <a:p>
            <a:endParaRPr lang="es-ES" dirty="0"/>
          </a:p>
        </p:txBody>
      </p:sp>
    </p:spTree>
    <p:extLst>
      <p:ext uri="{BB962C8B-B14F-4D97-AF65-F5344CB8AC3E}">
        <p14:creationId xmlns:p14="http://schemas.microsoft.com/office/powerpoint/2010/main" val="30606604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torange.us/photo/12/13/Ancient-Greek-gods-1336984123_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2331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cancerdundee.files.wordpress.com/2010/11/aesculapi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404664"/>
            <a:ext cx="3095625" cy="592569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mages.fineartamerica.com/images-medium/2-pan-with-his-ipod-been-called-greek-gods-with-ipods-too-adam-ree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392923"/>
            <a:ext cx="4200525" cy="582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533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3.bp.blogspot.com/-UEHm2FM5KC8/TzGT9lMzNSI/AAAAAAABC0Q/yaXh1kfCK7Q/s1600/Galatea+and+Acis+found+out+by+Polyphemus+the+Cyclops+-+Auguste+Ottin+-+Tutt'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4930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r>
              <a:rPr lang="es-ES" dirty="0"/>
              <a:t>Las famosas escuelas filosóficas de Platón y Aristóteles se originaron en estos paraísos verdes, los lugares ideales para la meditación, en las afueras de Atenas. </a:t>
            </a:r>
          </a:p>
          <a:p>
            <a:endParaRPr lang="es-ES" dirty="0"/>
          </a:p>
          <a:p>
            <a:r>
              <a:rPr lang="es-ES" dirty="0"/>
              <a:t>En los últimos tiempos, los reyes de la Edad Helénica rodearon sus palacios con parques de lujo. </a:t>
            </a:r>
          </a:p>
          <a:p>
            <a:r>
              <a:rPr lang="es-ES" dirty="0"/>
              <a:t>Famoso entre ellos fue el Museo de Alejandría, donde las áreas dedicadas al estudio y la investigación estaban flanqueados por un jardín botánico rico en plantas y animales. </a:t>
            </a:r>
          </a:p>
          <a:p>
            <a:endParaRPr lang="es-ES" dirty="0"/>
          </a:p>
          <a:p>
            <a:endParaRPr lang="es-ES" dirty="0"/>
          </a:p>
        </p:txBody>
      </p:sp>
    </p:spTree>
    <p:extLst>
      <p:ext uri="{BB962C8B-B14F-4D97-AF65-F5344CB8AC3E}">
        <p14:creationId xmlns:p14="http://schemas.microsoft.com/office/powerpoint/2010/main" val="23754353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Los jardines de los dioses </a:t>
            </a:r>
          </a:p>
        </p:txBody>
      </p:sp>
      <p:sp>
        <p:nvSpPr>
          <p:cNvPr id="3" name="2 Marcador de contenido"/>
          <p:cNvSpPr>
            <a:spLocks noGrp="1"/>
          </p:cNvSpPr>
          <p:nvPr>
            <p:ph idx="1"/>
          </p:nvPr>
        </p:nvSpPr>
        <p:spPr/>
        <p:txBody>
          <a:bodyPr>
            <a:normAutofit/>
          </a:bodyPr>
          <a:lstStyle/>
          <a:p>
            <a:r>
              <a:rPr lang="es-ES" dirty="0"/>
              <a:t>La existencia de fabulosos jardines, descritos en la literatura Edad Arcaica y Clásica, se pone de manifiesto en las vasijas pintadas. </a:t>
            </a:r>
          </a:p>
          <a:p>
            <a:r>
              <a:rPr lang="es-ES" dirty="0"/>
              <a:t>Ejemplos llamativos llevan a los visitantes a lo largo de un camino encantado, desde los jardines de Alcínoo a los de Adonis y Proserpina, mucho aclamado por fuentes antiguas por las maravillas de la naturaleza en su interior. </a:t>
            </a:r>
          </a:p>
          <a:p>
            <a:r>
              <a:rPr lang="es-ES" dirty="0"/>
              <a:t>En los límites más lejanos del mundo era el jardín de las Hespérides, sede de uno de los trabajos de Hércules, el asesinato de la monstruosa serpiente que custodiaba el árbol de las manzanas de oro. </a:t>
            </a:r>
          </a:p>
          <a:p>
            <a:endParaRPr lang="es-ES" dirty="0"/>
          </a:p>
        </p:txBody>
      </p:sp>
    </p:spTree>
    <p:extLst>
      <p:ext uri="{BB962C8B-B14F-4D97-AF65-F5344CB8AC3E}">
        <p14:creationId xmlns:p14="http://schemas.microsoft.com/office/powerpoint/2010/main" val="38554101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075" y="1124744"/>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picture of Aphrodite, the Goddess of Love, Pleasure and Beauty in Greek mytholog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4" y="1140768"/>
            <a:ext cx="1362075" cy="212407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1392" y="1132094"/>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8834" y="1096525"/>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2363" y="1096524"/>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908" y="3760991"/>
            <a:ext cx="186690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09317" y="3951491"/>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6987" y="3897454"/>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81873" y="3856240"/>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68144" y="3897453"/>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83568" y="404664"/>
            <a:ext cx="4294456" cy="369332"/>
          </a:xfrm>
          <a:prstGeom prst="rect">
            <a:avLst/>
          </a:prstGeom>
          <a:noFill/>
        </p:spPr>
        <p:txBody>
          <a:bodyPr wrap="square" rtlCol="0">
            <a:spAutoFit/>
          </a:bodyPr>
          <a:lstStyle/>
          <a:p>
            <a:r>
              <a:rPr lang="es-ES" dirty="0"/>
              <a:t>Dioses mitologicos griegos</a:t>
            </a:r>
          </a:p>
        </p:txBody>
      </p:sp>
    </p:spTree>
    <p:extLst>
      <p:ext uri="{BB962C8B-B14F-4D97-AF65-F5344CB8AC3E}">
        <p14:creationId xmlns:p14="http://schemas.microsoft.com/office/powerpoint/2010/main" val="28733431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052736"/>
            <a:ext cx="1362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052736"/>
            <a:ext cx="136207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052736"/>
            <a:ext cx="136207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1086073"/>
            <a:ext cx="17145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0962" y="4005064"/>
            <a:ext cx="136207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26135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Autofit/>
          </a:bodyPr>
          <a:lstStyle/>
          <a:p>
            <a:r>
              <a:rPr lang="es-ES" dirty="0"/>
              <a:t>Oasis verdes en el árido paisaje Helénico, los jardines eran tesoros preciados. </a:t>
            </a:r>
          </a:p>
          <a:p>
            <a:r>
              <a:rPr lang="es-ES" dirty="0"/>
              <a:t>Y en la Odisea, estamos sorprendido por el discurso de Ulises con su padre Laertes en el mundo subterráneo, cuya primera preocupación es por su viña floreciente. </a:t>
            </a:r>
          </a:p>
          <a:p>
            <a:r>
              <a:rPr lang="es-ES" dirty="0"/>
              <a:t>En los bosques sagrados, áreas protegidas, en las afueras de la ciudad, altares y piedras conmemorativas se erigieron como testimonio de la presencia de lo divino que reside en su interior.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365104"/>
            <a:ext cx="2028825"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365104"/>
            <a:ext cx="2486025"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4350822"/>
            <a:ext cx="2085975"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75449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Los jardines de la filosofía </a:t>
            </a:r>
          </a:p>
        </p:txBody>
      </p:sp>
      <p:sp>
        <p:nvSpPr>
          <p:cNvPr id="3" name="2 Marcador de contenido"/>
          <p:cNvSpPr>
            <a:spLocks noGrp="1"/>
          </p:cNvSpPr>
          <p:nvPr>
            <p:ph idx="1"/>
          </p:nvPr>
        </p:nvSpPr>
        <p:spPr/>
        <p:txBody>
          <a:bodyPr/>
          <a:lstStyle/>
          <a:p>
            <a:r>
              <a:rPr lang="es-ES" dirty="0"/>
              <a:t>Algunas de las escuelas más famosas de la antigüedad filosófica crecieron en torno a los espacios verdes creados en las afueras de Atenas, en el siglo cuarto antes de Cristo y el  tercero .</a:t>
            </a:r>
          </a:p>
          <a:p>
            <a:r>
              <a:rPr lang="es-ES" dirty="0"/>
              <a:t>El gimnasio, que ocupa un área de cerca de la arboleda dedicada a los Akademos héroe, se convirtió en el lugar preferido por Platón y su escuela, mientras no muy lejos, los recintos sagrados consagrados a Apolo Liceus eran el hogar del famoso Liceo de Aristóteles.</a:t>
            </a:r>
          </a:p>
          <a:p>
            <a:endParaRPr lang="es-ES" dirty="0"/>
          </a:p>
        </p:txBody>
      </p:sp>
    </p:spTree>
    <p:extLst>
      <p:ext uri="{BB962C8B-B14F-4D97-AF65-F5344CB8AC3E}">
        <p14:creationId xmlns:p14="http://schemas.microsoft.com/office/powerpoint/2010/main" val="10039059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435280" cy="6048672"/>
          </a:xfrm>
        </p:spPr>
        <p:txBody>
          <a:bodyPr/>
          <a:lstStyle/>
          <a:p>
            <a:r>
              <a:rPr lang="es-ES" dirty="0"/>
              <a:t>Según ha informado ya por los autores antiguos, un punto de inflexión estuvo marcado por el filósofo Epicuro, cuando trajo el jardín, el lugar de su escuela filosófica, en su casa. </a:t>
            </a:r>
          </a:p>
          <a:p>
            <a:r>
              <a:rPr lang="es-ES" dirty="0"/>
              <a:t>El césped verde adyacente a su casa se ​​convirtió en un lugar simbólico del pensamiento de Epicuro, cuyo objetivo es revelar el sendero que conducía a la verdadera felicidad y la libertad, aislado y protegido de las preocupaciones de la vida política.</a:t>
            </a:r>
          </a:p>
          <a:p>
            <a:pPr marL="0" indent="0">
              <a:buNone/>
            </a:pPr>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653136"/>
            <a:ext cx="9525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4653136"/>
            <a:ext cx="9525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4659193"/>
            <a:ext cx="9525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517" y="4653136"/>
            <a:ext cx="9525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92" y="4659193"/>
            <a:ext cx="9525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26648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t>Los Jardines Colgantes de Babilonia</a:t>
            </a:r>
          </a:p>
        </p:txBody>
      </p:sp>
      <p:sp>
        <p:nvSpPr>
          <p:cNvPr id="3" name="2 Marcador de contenido"/>
          <p:cNvSpPr>
            <a:spLocks noGrp="1"/>
          </p:cNvSpPr>
          <p:nvPr>
            <p:ph idx="1"/>
          </p:nvPr>
        </p:nvSpPr>
        <p:spPr/>
        <p:txBody>
          <a:bodyPr>
            <a:normAutofit/>
          </a:bodyPr>
          <a:lstStyle/>
          <a:p>
            <a:r>
              <a:rPr lang="es-ES" dirty="0"/>
              <a:t>Los Jardines Colgantes de Babilonia son considerados una de las Siete Maravillas del Mundo Antiguo, y fueron construidos en el siglo VI a. C. durante el reinado de Nabucodonosor II en la ciudad de Babilonia (la Babel de los textos bíblicos), a orillas del río Éufrates.</a:t>
            </a:r>
          </a:p>
          <a:p>
            <a:r>
              <a:rPr lang="es-ES" dirty="0"/>
              <a:t>Hacia el año 600 A. C., Nabucodonosor II, rey de los caldeos, quiso hacer a su esposa Amytis, hija del rey de los medos, un regalo que demostrara su amor por ella y le recordara las hermosas montañas de su florida tierra, tan diferentes de las grandes llanuras de Babilonia.</a:t>
            </a:r>
          </a:p>
        </p:txBody>
      </p:sp>
    </p:spTree>
    <p:extLst>
      <p:ext uri="{BB962C8B-B14F-4D97-AF65-F5344CB8AC3E}">
        <p14:creationId xmlns:p14="http://schemas.microsoft.com/office/powerpoint/2010/main" val="33998945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Hanging Gardens of Babyl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899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908720"/>
            <a:ext cx="8435280" cy="5217443"/>
          </a:xfrm>
        </p:spPr>
        <p:txBody>
          <a:bodyPr/>
          <a:lstStyle/>
          <a:p>
            <a:r>
              <a:rPr lang="es-ES" dirty="0"/>
              <a:t>Según una leyenda, en cambio, los jardines habrían sido construidos en el siglo XI a. C.</a:t>
            </a:r>
          </a:p>
          <a:p>
            <a:r>
              <a:rPr lang="es-ES" dirty="0"/>
              <a:t> Pero entonces reinaba en Babilonia Shammuramat, llamada Semíramis por los griegos, como regente de su hijo Adadnirari III. </a:t>
            </a:r>
          </a:p>
          <a:p>
            <a:r>
              <a:rPr lang="es-ES" dirty="0"/>
              <a:t>Fue una reina valiente, que conquistó la India y Egipto. </a:t>
            </a:r>
          </a:p>
          <a:p>
            <a:r>
              <a:rPr lang="es-ES" dirty="0"/>
              <a:t>Pero no resistió que su hijo conspirara para derrotarla, y terminó suicidándose. </a:t>
            </a:r>
          </a:p>
          <a:p>
            <a:r>
              <a:rPr lang="es-ES" dirty="0"/>
              <a:t>Pertenece a la Mesopotamia antigua y son parte de las siete maravillas del mundo antiguo.</a:t>
            </a:r>
          </a:p>
        </p:txBody>
      </p:sp>
    </p:spTree>
    <p:extLst>
      <p:ext uri="{BB962C8B-B14F-4D97-AF65-F5344CB8AC3E}">
        <p14:creationId xmlns:p14="http://schemas.microsoft.com/office/powerpoint/2010/main" val="11406881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pPr marL="0" indent="0">
              <a:buNone/>
            </a:pPr>
            <a:endParaRPr lang="es-ES" dirty="0"/>
          </a:p>
          <a:p>
            <a:r>
              <a:rPr lang="es-ES" dirty="0"/>
              <a:t>Con la posible decadencia de Babilonia y el fin del Imperio neobabilónico, los jardines fueron abandonados progresivamente. </a:t>
            </a:r>
          </a:p>
          <a:p>
            <a:r>
              <a:rPr lang="es-ES" dirty="0"/>
              <a:t>Cuando Alejandro Magno llegó a la ciudad en el siglo IV a.C., los jardines ya estaban parcialmente en ruinas y totalmente abandonados. </a:t>
            </a:r>
          </a:p>
          <a:p>
            <a:r>
              <a:rPr lang="es-ES" dirty="0"/>
              <a:t>Finalmente los jardines fueron destruidos por el rey Evemero en el año 125 a.C.</a:t>
            </a:r>
          </a:p>
          <a:p>
            <a:r>
              <a:rPr lang="es-ES" dirty="0"/>
              <a:t>Los jardines estaban situados junto al palacio del Rey, precisamente al lado del río, para que los viajeros los pudieran contemplar ya que el acceso estaba prohibido al pueblo. </a:t>
            </a:r>
          </a:p>
          <a:p>
            <a:r>
              <a:rPr lang="es-ES" dirty="0"/>
              <a:t>Desde la más alta de las terrazas se situaba un depósito de agua desde el cual corrían varios arroyos.</a:t>
            </a:r>
          </a:p>
          <a:p>
            <a:endParaRPr lang="es-ES" dirty="0"/>
          </a:p>
        </p:txBody>
      </p:sp>
    </p:spTree>
    <p:extLst>
      <p:ext uri="{BB962C8B-B14F-4D97-AF65-F5344CB8AC3E}">
        <p14:creationId xmlns:p14="http://schemas.microsoft.com/office/powerpoint/2010/main" val="37635120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knowledgeoverflow.com/wp-content/uploads/2012/07/gallery_532_9_975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791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r>
              <a:rPr lang="es-ES" dirty="0"/>
              <a:t>Los Jardines Colgantes de Babilonia no "colgaban" realmente en el sentido de estar suspendidos por cables o cuerdas. </a:t>
            </a:r>
          </a:p>
          <a:p>
            <a:r>
              <a:rPr lang="es-ES" dirty="0"/>
              <a:t>El nombre proviene de una traducción incorrecta de la palabra griega kremastos o del término en latín pensilis, que significa no justamente "colgar" pero si "sobresalir", como en el caso de una terraza o de un balcón. </a:t>
            </a:r>
          </a:p>
          <a:p>
            <a:r>
              <a:rPr lang="es-ES" dirty="0"/>
              <a:t>El geógrafo griego Estrabón, quién describió los jardines en el siglo I a. C., escribió: </a:t>
            </a:r>
          </a:p>
          <a:p>
            <a:r>
              <a:rPr lang="es-ES" dirty="0"/>
              <a:t>“Éste consta de terrazas abovedadas alzadas unas sobre otras, que descansan sobre pilares cúbicos. Éstas son ahuecadas y rellenas con tierra para permitir la plantación de árboles de gran tamaño. Los pilares, las bóvedas, y las terrazas están construidas con ladrillo cocido y asfalto.” </a:t>
            </a:r>
          </a:p>
        </p:txBody>
      </p:sp>
    </p:spTree>
    <p:extLst>
      <p:ext uri="{BB962C8B-B14F-4D97-AF65-F5344CB8AC3E}">
        <p14:creationId xmlns:p14="http://schemas.microsoft.com/office/powerpoint/2010/main" val="34968444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humbs2.modthesims.info/img/2/6/7/9/6/9/9/MTS_klein_svenni-924955-garde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5509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r>
              <a:rPr lang="es-ES" dirty="0"/>
              <a:t>Las excavaciones arqueológicas más recientes en la antigua ciudad de Babilonia, en el actual territorio de Irak destaparon el asentamiento del palacio. </a:t>
            </a:r>
          </a:p>
          <a:p>
            <a:r>
              <a:rPr lang="es-ES" dirty="0"/>
              <a:t>Otros hallazgos incluyen la construcción abovedada con paredes gruesas y una irrigación cerca del palacio meridional.</a:t>
            </a:r>
          </a:p>
          <a:p>
            <a:r>
              <a:rPr lang="es-ES" dirty="0"/>
              <a:t>Un grupo de arqueólogos examinó el área meridional del palacio y rehicieron la construcción abovedada como los Jardines Colgantes. </a:t>
            </a:r>
          </a:p>
          <a:p>
            <a:r>
              <a:rPr lang="es-ES" dirty="0"/>
              <a:t>Sin embargo, el historiador griego Estrabón había indicado que los jardines estaban situados en el río Éufrates, mientras que la construcción abovedada esta alejada varios cientos de metros. </a:t>
            </a:r>
          </a:p>
        </p:txBody>
      </p:sp>
    </p:spTree>
    <p:extLst>
      <p:ext uri="{BB962C8B-B14F-4D97-AF65-F5344CB8AC3E}">
        <p14:creationId xmlns:p14="http://schemas.microsoft.com/office/powerpoint/2010/main" val="28259468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lstStyle/>
          <a:p>
            <a:r>
              <a:rPr lang="es-ES" dirty="0"/>
              <a:t>Reconstruyeron el lugar del palacio y localizaron los Jardines en el área que se extendía del río al palacio.</a:t>
            </a:r>
          </a:p>
          <a:p>
            <a:r>
              <a:rPr lang="es-ES" dirty="0"/>
              <a:t>En la orilla del río, las paredes recientemente descubiertas de 25 metros de espesor pudieron estar escalonadas en forma de terrazas, tal como las describen las referencias griegas. </a:t>
            </a:r>
          </a:p>
          <a:p>
            <a:r>
              <a:rPr lang="es-ES" dirty="0"/>
              <a:t>Sin embargo, hay pocas pruebas para cualquiera de estas teorías, pues no se menciona nada en los numerosos documentos babilónicos de la época.</a:t>
            </a:r>
          </a:p>
          <a:p>
            <a:endParaRPr lang="es-ES" dirty="0"/>
          </a:p>
        </p:txBody>
      </p:sp>
    </p:spTree>
    <p:extLst>
      <p:ext uri="{BB962C8B-B14F-4D97-AF65-F5344CB8AC3E}">
        <p14:creationId xmlns:p14="http://schemas.microsoft.com/office/powerpoint/2010/main" val="4825804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advancedphotoshop.co.uk/users/55931/thm1024/1351621731_baby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4138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340768"/>
          </a:xfrm>
        </p:spPr>
        <p:txBody>
          <a:bodyPr/>
          <a:lstStyle/>
          <a:p>
            <a:r>
              <a:rPr lang="es-ES" sz="4000" dirty="0"/>
              <a:t>Vale of Enna </a:t>
            </a:r>
          </a:p>
        </p:txBody>
      </p:sp>
      <p:sp>
        <p:nvSpPr>
          <p:cNvPr id="3" name="2 Marcador de contenido"/>
          <p:cNvSpPr>
            <a:spLocks noGrp="1"/>
          </p:cNvSpPr>
          <p:nvPr>
            <p:ph idx="1"/>
          </p:nvPr>
        </p:nvSpPr>
        <p:spPr>
          <a:xfrm>
            <a:off x="457200" y="1412776"/>
            <a:ext cx="8229600" cy="5256584"/>
          </a:xfrm>
        </p:spPr>
        <p:txBody>
          <a:bodyPr>
            <a:normAutofit/>
          </a:bodyPr>
          <a:lstStyle/>
          <a:p>
            <a:r>
              <a:rPr lang="es-ES" dirty="0"/>
              <a:t>El valle de Enna se describe como un hermoso valle lleno de muchas  flores silvestres . </a:t>
            </a:r>
          </a:p>
          <a:p>
            <a:r>
              <a:rPr lang="es-ES" dirty="0"/>
              <a:t>Bulfinch describe "un lago integrado en los bosques, que la pantalla de los rayos ardientes del sol, mientras se cubre el suelo húmedo con flores, y reina la eterna primavera". </a:t>
            </a:r>
          </a:p>
          <a:p>
            <a:r>
              <a:rPr lang="es-ES" dirty="0"/>
              <a:t>Aquí, Perséfone se reunió con flores silvestres y fue hechizada por el narciso mágico. </a:t>
            </a:r>
          </a:p>
          <a:p>
            <a:r>
              <a:rPr lang="es-ES" dirty="0"/>
              <a:t>Cuando ella se apartó de sus compañeros, Hades, dios del inframundo, condujo su carro frente a un agujero en el suelo y la llevó de nuevo bajo tierra. </a:t>
            </a:r>
          </a:p>
          <a:p>
            <a:r>
              <a:rPr lang="es-ES" dirty="0"/>
              <a:t>Modern Enna se encuentra en Sicilia, que fue supuestamente vinculado a Grecia por un río subterráneo que recorría  Hades . </a:t>
            </a:r>
          </a:p>
          <a:p>
            <a:endParaRPr lang="es-ES" dirty="0"/>
          </a:p>
        </p:txBody>
      </p:sp>
    </p:spTree>
    <p:extLst>
      <p:ext uri="{BB962C8B-B14F-4D97-AF65-F5344CB8AC3E}">
        <p14:creationId xmlns:p14="http://schemas.microsoft.com/office/powerpoint/2010/main" val="10190752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viningsgallery.com/_images/featured-artists/jim-buckels/500/the-vale-of-en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3077" y="0"/>
            <a:ext cx="4762500" cy="340042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houseofjapan.com/images/2012/09/EnaValleysep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15" y="3501008"/>
            <a:ext cx="7019925" cy="336612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kankou-gifu.jp/image/files/b/image43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3306" y="3507105"/>
            <a:ext cx="1809750" cy="1667871"/>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http://mediafront2.alwaysonvacation.com/LSS/images/1256921/1334240490504-23886711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15" y="116632"/>
            <a:ext cx="4896925" cy="3390473"/>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http://us.cdn4.123rf.com/168nwm/veneratio/veneratio1211/veneratio121100149/16525414-view-along-nant-francon-mountain-valley-in-snowdonia-national-park-in-wale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13306" y="5301208"/>
            <a:ext cx="1809749" cy="1364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193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196752"/>
          </a:xfrm>
        </p:spPr>
        <p:txBody>
          <a:bodyPr/>
          <a:lstStyle/>
          <a:p>
            <a:r>
              <a:rPr lang="es-ES" dirty="0"/>
              <a:t>Jardín de Dionisio </a:t>
            </a:r>
          </a:p>
        </p:txBody>
      </p:sp>
      <p:sp>
        <p:nvSpPr>
          <p:cNvPr id="3" name="2 Marcador de contenido"/>
          <p:cNvSpPr>
            <a:spLocks noGrp="1"/>
          </p:cNvSpPr>
          <p:nvPr>
            <p:ph idx="1"/>
          </p:nvPr>
        </p:nvSpPr>
        <p:spPr>
          <a:xfrm>
            <a:off x="457200" y="1268760"/>
            <a:ext cx="8229600" cy="4857403"/>
          </a:xfrm>
        </p:spPr>
        <p:txBody>
          <a:bodyPr>
            <a:normAutofit/>
          </a:bodyPr>
          <a:lstStyle/>
          <a:p>
            <a:r>
              <a:rPr lang="es-ES" dirty="0"/>
              <a:t>Un mito se origina en Brasiae, Grecia acerca de Dionisio. </a:t>
            </a:r>
          </a:p>
          <a:p>
            <a:r>
              <a:rPr lang="es-ES" dirty="0"/>
              <a:t>Cuando era un bebé, él y su madre, Sémele, nos pusieron en una caja por su padre, Cadmo, rey de Tebas. </a:t>
            </a:r>
          </a:p>
          <a:p>
            <a:r>
              <a:rPr lang="es-ES" dirty="0"/>
              <a:t>Cadmus estaba enojado de que su hija había sido embarazada por Zeus. </a:t>
            </a:r>
          </a:p>
          <a:p>
            <a:r>
              <a:rPr lang="es-ES" dirty="0"/>
              <a:t>La caja fue arrojada al océano y eventualmente varado en Brasaie. </a:t>
            </a:r>
          </a:p>
          <a:p>
            <a:r>
              <a:rPr lang="es-ES" dirty="0"/>
              <a:t>Los ciudadanos enterrada la madre muerta en el llano. Su hijo fue criado en una cueva cercana. </a:t>
            </a:r>
          </a:p>
          <a:p>
            <a:r>
              <a:rPr lang="es-ES" dirty="0"/>
              <a:t>Después, la llanura era, y sigue siendo llamada el Jardín de Dionisio. </a:t>
            </a:r>
          </a:p>
          <a:p>
            <a:endParaRPr lang="es-ES" dirty="0"/>
          </a:p>
        </p:txBody>
      </p:sp>
    </p:spTree>
    <p:extLst>
      <p:ext uri="{BB962C8B-B14F-4D97-AF65-F5344CB8AC3E}">
        <p14:creationId xmlns:p14="http://schemas.microsoft.com/office/powerpoint/2010/main" val="21017622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paisajistasmarbella.com/wp-content/uploads/7-teatro-de-Dionisio-rodeado-en-su-origen-de-jardines-.-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0365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2.bp.blogspot.com/-bZLVNood37k/T6XupZ9qFUI/AAAAAAAACZ8/QuAqEjMJEGY/s1600/5701293-ancient-theatre-of-herodes-atticus-is-a-small-building-of-ancient-greece-used-for-public-perform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2059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412776"/>
          </a:xfrm>
        </p:spPr>
        <p:txBody>
          <a:bodyPr/>
          <a:lstStyle/>
          <a:p>
            <a:r>
              <a:rPr lang="es-ES" sz="4000" dirty="0"/>
              <a:t>Jardines de las Kharites </a:t>
            </a:r>
          </a:p>
        </p:txBody>
      </p:sp>
      <p:sp>
        <p:nvSpPr>
          <p:cNvPr id="3" name="2 Marcador de contenido"/>
          <p:cNvSpPr>
            <a:spLocks noGrp="1"/>
          </p:cNvSpPr>
          <p:nvPr>
            <p:ph idx="1"/>
          </p:nvPr>
        </p:nvSpPr>
        <p:spPr>
          <a:xfrm>
            <a:off x="457200" y="1600200"/>
            <a:ext cx="8229600" cy="4781128"/>
          </a:xfrm>
        </p:spPr>
        <p:txBody>
          <a:bodyPr>
            <a:normAutofit fontScale="85000" lnSpcReduction="20000"/>
          </a:bodyPr>
          <a:lstStyle/>
          <a:p>
            <a:r>
              <a:rPr lang="es-ES" sz="2800" dirty="0"/>
              <a:t>Los Kharites o Cárites, fueron las Tres Gracias. </a:t>
            </a:r>
          </a:p>
          <a:p>
            <a:r>
              <a:rPr lang="es-ES" sz="2800" dirty="0"/>
              <a:t>Por lo general representado como tres diosas virginales jóvenes, hay muchos nombres Kharites en la mitología griega. </a:t>
            </a:r>
          </a:p>
          <a:p>
            <a:r>
              <a:rPr lang="es-ES" sz="2800" dirty="0"/>
              <a:t>Ellas representaban la belleza, festividad y gracia natural. </a:t>
            </a:r>
          </a:p>
          <a:p>
            <a:r>
              <a:rPr lang="es-ES" sz="2800" dirty="0"/>
              <a:t>Ellos decoraban los inmortales y sus fiestas con flores, rosas y mirtos en particular. </a:t>
            </a:r>
          </a:p>
          <a:p>
            <a:r>
              <a:rPr lang="es-ES" sz="2800" dirty="0"/>
              <a:t>Los jardines están asociados con varios jardines y pueden ser diferentes en todo el mundo conocido por los antiguos griegos. </a:t>
            </a:r>
          </a:p>
          <a:p>
            <a:r>
              <a:rPr lang="es-ES" sz="2800" dirty="0"/>
              <a:t>Algunas referencias incluyen los jardines Eritreo que están vinculados a los legendarios jardines colgantes de Babilonia.</a:t>
            </a:r>
          </a:p>
          <a:p>
            <a:endParaRPr lang="es-ES" dirty="0"/>
          </a:p>
        </p:txBody>
      </p:sp>
    </p:spTree>
    <p:extLst>
      <p:ext uri="{BB962C8B-B14F-4D97-AF65-F5344CB8AC3E}">
        <p14:creationId xmlns:p14="http://schemas.microsoft.com/office/powerpoint/2010/main" val="26002901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farm3.static.flickr.com/2242/2474444390_1c7837f9b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32656"/>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farm3.staticflickr.com/2244/2166828231_2996c13a95_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60648"/>
            <a:ext cx="4176464" cy="648071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www.nationalgalleries.org/media/5/artworks_ngs/canov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012" y="3431547"/>
            <a:ext cx="4828615" cy="330982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6520154" y="6187044"/>
            <a:ext cx="2160240" cy="369332"/>
          </a:xfrm>
          <a:prstGeom prst="rect">
            <a:avLst/>
          </a:prstGeom>
          <a:solidFill>
            <a:schemeClr val="bg1"/>
          </a:solidFill>
        </p:spPr>
        <p:txBody>
          <a:bodyPr wrap="square" rtlCol="0">
            <a:spAutoFit/>
          </a:bodyPr>
          <a:lstStyle/>
          <a:p>
            <a:r>
              <a:rPr lang="es-ES" dirty="0"/>
              <a:t>Las Tres Gracias</a:t>
            </a:r>
          </a:p>
        </p:txBody>
      </p:sp>
    </p:spTree>
    <p:extLst>
      <p:ext uri="{BB962C8B-B14F-4D97-AF65-F5344CB8AC3E}">
        <p14:creationId xmlns:p14="http://schemas.microsoft.com/office/powerpoint/2010/main" val="39823207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earch.it.online.fr/covers/wp-content/dan-hammer-the-three-graces-after-rub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47928" cy="7029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kingsacademy.com/mhodges/11_Western-Art/17_Baroque/Rubens/Rubens_1639_The-Three-Grac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8174" y="1"/>
            <a:ext cx="4800600" cy="6839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9422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605</TotalTime>
  <Words>7321</Words>
  <Application>Microsoft Office PowerPoint</Application>
  <PresentationFormat>Presentación en pantalla (4:3)</PresentationFormat>
  <Paragraphs>329</Paragraphs>
  <Slides>109</Slides>
  <Notes>44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109</vt:i4>
      </vt:variant>
    </vt:vector>
  </HeadingPairs>
  <TitlesOfParts>
    <vt:vector size="113" baseType="lpstr">
      <vt:lpstr>Calibri</vt:lpstr>
      <vt:lpstr>Century Gothic</vt:lpstr>
      <vt:lpstr>Garamond</vt:lpstr>
      <vt:lpstr>Savon</vt:lpstr>
      <vt:lpstr>JARDINES GRIEGOS</vt:lpstr>
      <vt:lpstr>Presentación de PowerPoint</vt:lpstr>
      <vt:lpstr>JARDINES GRIEGOS.-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jardín de las Hespérides </vt:lpstr>
      <vt:lpstr>Presentación de PowerPoint</vt:lpstr>
      <vt:lpstr>Presentación de PowerPoint</vt:lpstr>
      <vt:lpstr>Presentación de PowerPoint</vt:lpstr>
      <vt:lpstr>Hespérides</vt:lpstr>
      <vt:lpstr>Presentación de PowerPoint</vt:lpstr>
      <vt:lpstr>Presentación de PowerPoint</vt:lpstr>
      <vt:lpstr>Presentación de PowerPoint</vt:lpstr>
      <vt:lpstr>Presentación de PowerPoint</vt:lpstr>
      <vt:lpstr>Jardín de las Hespérides </vt:lpstr>
      <vt:lpstr>Presentación de PowerPoint</vt:lpstr>
      <vt:lpstr>Presentación de PowerPoint</vt:lpstr>
      <vt:lpstr>Presentación de PowerPoint</vt:lpstr>
      <vt:lpstr> Elementos habituales en los jardines griegos</vt:lpstr>
      <vt:lpstr>Diseños de jardines griegos</vt:lpstr>
      <vt:lpstr>Jardines de la Antigüedad: Grecia</vt:lpstr>
      <vt:lpstr>Presentación de PowerPoint</vt:lpstr>
      <vt:lpstr>Presentación de PowerPoint</vt:lpstr>
      <vt:lpstr>Presentación de PowerPoint</vt:lpstr>
      <vt:lpstr>Presentación de PowerPoint</vt:lpstr>
      <vt:lpstr>Presentación de PowerPoint</vt:lpstr>
      <vt:lpstr>Presentación de PowerPoint</vt:lpstr>
      <vt:lpstr>Jardines famosos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la ciudad</vt:lpstr>
      <vt:lpstr>Presentación de PowerPoint</vt:lpstr>
      <vt:lpstr>Presentación de PowerPoint</vt:lpstr>
      <vt:lpstr>Expansión del jardín</vt:lpstr>
      <vt:lpstr>Presentación de PowerPoint</vt:lpstr>
      <vt:lpstr>JARDINES GRIEGOS</vt:lpstr>
      <vt:lpstr>Presentación de PowerPoint</vt:lpstr>
      <vt:lpstr>Jardín de Alcínoo </vt:lpstr>
      <vt:lpstr>Presentación de PowerPoint</vt:lpstr>
      <vt:lpstr>Presentación de PowerPoint</vt:lpstr>
      <vt:lpstr>Presentación de PowerPoint</vt:lpstr>
      <vt:lpstr>Grecia clasica</vt:lpstr>
      <vt:lpstr>Presentación de PowerPoint</vt:lpstr>
      <vt:lpstr>Presentación de PowerPoint</vt:lpstr>
      <vt:lpstr>Presentación de PowerPoint</vt:lpstr>
      <vt:lpstr>Presentación de PowerPoint</vt:lpstr>
      <vt:lpstr>Presentación de PowerPoint</vt:lpstr>
      <vt:lpstr>Jardines de Adonis</vt:lpstr>
      <vt:lpstr>Presentación de PowerPoint</vt:lpstr>
      <vt:lpstr>Presentación de PowerPoint</vt:lpstr>
      <vt:lpstr>Jardines helénicos </vt:lpstr>
      <vt:lpstr>Presentación de PowerPoint</vt:lpstr>
      <vt:lpstr>ANTIGUA GRECIA </vt:lpstr>
      <vt:lpstr>Presentación de PowerPoint</vt:lpstr>
      <vt:lpstr>Presentación de PowerPoint</vt:lpstr>
      <vt:lpstr>Presentación de PowerPoint</vt:lpstr>
      <vt:lpstr>Presentación de PowerPoint</vt:lpstr>
      <vt:lpstr>Presentación de PowerPoint</vt:lpstr>
      <vt:lpstr>Introducción: </vt:lpstr>
      <vt:lpstr>Presentación de PowerPoint</vt:lpstr>
      <vt:lpstr>Presentación de PowerPoint</vt:lpstr>
      <vt:lpstr>Los jardines de los dioses y de los filósofos</vt:lpstr>
      <vt:lpstr>Presentación de PowerPoint</vt:lpstr>
      <vt:lpstr>Presentación de PowerPoint</vt:lpstr>
      <vt:lpstr>Presentación de PowerPoint</vt:lpstr>
      <vt:lpstr>Presentación de PowerPoint</vt:lpstr>
      <vt:lpstr>Los jardines de los dioses </vt:lpstr>
      <vt:lpstr>Presentación de PowerPoint</vt:lpstr>
      <vt:lpstr>Presentación de PowerPoint</vt:lpstr>
      <vt:lpstr>Presentación de PowerPoint</vt:lpstr>
      <vt:lpstr>Los jardines de la filosofía </vt:lpstr>
      <vt:lpstr>Presentación de PowerPoint</vt:lpstr>
      <vt:lpstr>Los Jardines Colgantes de Babilonia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Vale of Enna </vt:lpstr>
      <vt:lpstr>Presentación de PowerPoint</vt:lpstr>
      <vt:lpstr>Jardín de Dionisio </vt:lpstr>
      <vt:lpstr>Presentación de PowerPoint</vt:lpstr>
      <vt:lpstr>Presentación de PowerPoint</vt:lpstr>
      <vt:lpstr>Jardines de las Kharites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GRIEGOS</dc:title>
  <dc:creator>Josep</dc:creator>
  <cp:lastModifiedBy>Usuario</cp:lastModifiedBy>
  <cp:revision>46</cp:revision>
  <dcterms:created xsi:type="dcterms:W3CDTF">2012-12-20T10:31:33Z</dcterms:created>
  <dcterms:modified xsi:type="dcterms:W3CDTF">2018-03-24T19:00:43Z</dcterms:modified>
</cp:coreProperties>
</file>