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73" r:id="rId3"/>
    <p:sldId id="274" r:id="rId4"/>
    <p:sldId id="275" r:id="rId5"/>
    <p:sldId id="292" r:id="rId6"/>
    <p:sldId id="291"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257" r:id="rId32"/>
    <p:sldId id="258" r:id="rId33"/>
    <p:sldId id="259" r:id="rId34"/>
    <p:sldId id="260" r:id="rId35"/>
    <p:sldId id="276" r:id="rId36"/>
    <p:sldId id="277" r:id="rId37"/>
    <p:sldId id="335" r:id="rId38"/>
    <p:sldId id="278" r:id="rId39"/>
    <p:sldId id="279" r:id="rId40"/>
    <p:sldId id="336" r:id="rId41"/>
    <p:sldId id="337" r:id="rId42"/>
    <p:sldId id="286" r:id="rId43"/>
    <p:sldId id="287" r:id="rId44"/>
    <p:sldId id="325" r:id="rId45"/>
    <p:sldId id="326" r:id="rId46"/>
    <p:sldId id="327" r:id="rId47"/>
    <p:sldId id="288" r:id="rId48"/>
    <p:sldId id="290" r:id="rId49"/>
    <p:sldId id="317" r:id="rId50"/>
    <p:sldId id="318" r:id="rId51"/>
    <p:sldId id="319" r:id="rId52"/>
    <p:sldId id="320" r:id="rId53"/>
    <p:sldId id="289" r:id="rId54"/>
    <p:sldId id="322" r:id="rId55"/>
    <p:sldId id="323" r:id="rId56"/>
    <p:sldId id="324" r:id="rId57"/>
    <p:sldId id="328" r:id="rId58"/>
    <p:sldId id="329" r:id="rId59"/>
    <p:sldId id="330" r:id="rId60"/>
    <p:sldId id="331" r:id="rId61"/>
    <p:sldId id="332" r:id="rId62"/>
    <p:sldId id="333" r:id="rId63"/>
    <p:sldId id="334" r:id="rId64"/>
    <p:sldId id="267" r:id="rId65"/>
    <p:sldId id="271" r:id="rId66"/>
    <p:sldId id="268" r:id="rId67"/>
    <p:sldId id="269" r:id="rId68"/>
    <p:sldId id="272" r:id="rId69"/>
    <p:sldId id="261" r:id="rId70"/>
    <p:sldId id="262" r:id="rId71"/>
    <p:sldId id="263" r:id="rId72"/>
    <p:sldId id="264" r:id="rId73"/>
    <p:sldId id="265" r:id="rId74"/>
    <p:sldId id="338" r:id="rId75"/>
    <p:sldId id="339" r:id="rId76"/>
    <p:sldId id="340" r:id="rId77"/>
    <p:sldId id="349" r:id="rId78"/>
    <p:sldId id="341" r:id="rId79"/>
    <p:sldId id="342" r:id="rId80"/>
    <p:sldId id="343" r:id="rId81"/>
    <p:sldId id="344" r:id="rId82"/>
    <p:sldId id="345" r:id="rId83"/>
    <p:sldId id="346" r:id="rId84"/>
    <p:sldId id="347" r:id="rId85"/>
    <p:sldId id="348" r:id="rId86"/>
    <p:sldId id="266" r:id="rId87"/>
    <p:sldId id="350" r:id="rId88"/>
    <p:sldId id="351" r:id="rId89"/>
    <p:sldId id="352" r:id="rId90"/>
    <p:sldId id="353" r:id="rId91"/>
    <p:sldId id="354" r:id="rId92"/>
    <p:sldId id="355" r:id="rId93"/>
    <p:sldId id="356" r:id="rId94"/>
    <p:sldId id="357" r:id="rId95"/>
    <p:sldId id="358" r:id="rId96"/>
    <p:sldId id="280" r:id="rId97"/>
    <p:sldId id="281" r:id="rId98"/>
    <p:sldId id="282" r:id="rId99"/>
    <p:sldId id="283" r:id="rId100"/>
    <p:sldId id="284" r:id="rId101"/>
    <p:sldId id="285" r:id="rId102"/>
    <p:sldId id="359" r:id="rId103"/>
    <p:sldId id="360" r:id="rId104"/>
    <p:sldId id="362" r:id="rId105"/>
    <p:sldId id="363" r:id="rId106"/>
    <p:sldId id="388"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94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C76D74-92F8-4D50-A36C-68EEC2BB515E}"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01049E-82C5-41D0-A8D1-DB99AD25A3FF}" type="slidenum">
              <a:rPr lang="es-ES" smtClean="0"/>
              <a:t>‹Nº›</a:t>
            </a:fld>
            <a:endParaRPr lang="es-ES" dirty="0"/>
          </a:p>
        </p:txBody>
      </p:sp>
    </p:spTree>
    <p:extLst>
      <p:ext uri="{BB962C8B-B14F-4D97-AF65-F5344CB8AC3E}">
        <p14:creationId xmlns:p14="http://schemas.microsoft.com/office/powerpoint/2010/main" val="2995184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C8DB876-D193-4CE3-BEDF-2E400A4939A8}"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F746C650-644C-4976-BD6C-0120AFDBBDD0}"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0017DF78-D383-4B44-9214-3C52B938B628}"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50CE0AE2-6D32-460F-AA74-8EC73050BE86}"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Suelo alcalino</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40</a:t>
            </a:fld>
            <a:endParaRPr lang="es-ES" dirty="0"/>
          </a:p>
        </p:txBody>
      </p:sp>
    </p:spTree>
    <p:extLst>
      <p:ext uri="{BB962C8B-B14F-4D97-AF65-F5344CB8AC3E}">
        <p14:creationId xmlns:p14="http://schemas.microsoft.com/office/powerpoint/2010/main" val="2550745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Suelo limo arcilloso</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41</a:t>
            </a:fld>
            <a:endParaRPr lang="es-ES" dirty="0"/>
          </a:p>
        </p:txBody>
      </p:sp>
    </p:spTree>
    <p:extLst>
      <p:ext uri="{BB962C8B-B14F-4D97-AF65-F5344CB8AC3E}">
        <p14:creationId xmlns:p14="http://schemas.microsoft.com/office/powerpoint/2010/main" val="1716100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28DF560-27E1-43F8-8B0A-1E21D59E1ADF}"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B982CD6B-8008-420B-B249-9C0B2B28C053}"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0979C39A-11AA-4E05-89B2-D4EB3D0FCC6A}"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02C32F1-9A13-4A32-BD01-BAC91800653C}"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72E6773-C67A-424E-AC59-F3017C7183B7}"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a:t>
            </a:r>
            <a:r>
              <a:rPr lang="es-ES" baseline="0" dirty="0"/>
              <a:t> de Rothschild</a:t>
            </a:r>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74</a:t>
            </a:fld>
            <a:endParaRPr lang="es-ES" dirty="0"/>
          </a:p>
        </p:txBody>
      </p:sp>
    </p:spTree>
    <p:extLst>
      <p:ext uri="{BB962C8B-B14F-4D97-AF65-F5344CB8AC3E}">
        <p14:creationId xmlns:p14="http://schemas.microsoft.com/office/powerpoint/2010/main" val="1297604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Villa Ephrussi de Rothschild</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75</a:t>
            </a:fld>
            <a:endParaRPr lang="es-ES" dirty="0"/>
          </a:p>
        </p:txBody>
      </p:sp>
    </p:spTree>
    <p:extLst>
      <p:ext uri="{BB962C8B-B14F-4D97-AF65-F5344CB8AC3E}">
        <p14:creationId xmlns:p14="http://schemas.microsoft.com/office/powerpoint/2010/main" val="3386767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77</a:t>
            </a:fld>
            <a:endParaRPr lang="es-ES" dirty="0"/>
          </a:p>
        </p:txBody>
      </p:sp>
    </p:spTree>
    <p:extLst>
      <p:ext uri="{BB962C8B-B14F-4D97-AF65-F5344CB8AC3E}">
        <p14:creationId xmlns:p14="http://schemas.microsoft.com/office/powerpoint/2010/main" val="1070790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78</a:t>
            </a:fld>
            <a:endParaRPr lang="es-ES" dirty="0"/>
          </a:p>
        </p:txBody>
      </p:sp>
    </p:spTree>
    <p:extLst>
      <p:ext uri="{BB962C8B-B14F-4D97-AF65-F5344CB8AC3E}">
        <p14:creationId xmlns:p14="http://schemas.microsoft.com/office/powerpoint/2010/main" val="4290557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79</a:t>
            </a:fld>
            <a:endParaRPr lang="es-ES" dirty="0"/>
          </a:p>
        </p:txBody>
      </p:sp>
    </p:spTree>
    <p:extLst>
      <p:ext uri="{BB962C8B-B14F-4D97-AF65-F5344CB8AC3E}">
        <p14:creationId xmlns:p14="http://schemas.microsoft.com/office/powerpoint/2010/main" val="351222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80</a:t>
            </a:fld>
            <a:endParaRPr lang="es-ES" dirty="0"/>
          </a:p>
        </p:txBody>
      </p:sp>
    </p:spTree>
    <p:extLst>
      <p:ext uri="{BB962C8B-B14F-4D97-AF65-F5344CB8AC3E}">
        <p14:creationId xmlns:p14="http://schemas.microsoft.com/office/powerpoint/2010/main" val="2555116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81</a:t>
            </a:fld>
            <a:endParaRPr lang="es-ES" dirty="0"/>
          </a:p>
        </p:txBody>
      </p:sp>
    </p:spTree>
    <p:extLst>
      <p:ext uri="{BB962C8B-B14F-4D97-AF65-F5344CB8AC3E}">
        <p14:creationId xmlns:p14="http://schemas.microsoft.com/office/powerpoint/2010/main" val="320773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Rothschild.-Jardín Español</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83</a:t>
            </a:fld>
            <a:endParaRPr lang="es-ES" dirty="0"/>
          </a:p>
        </p:txBody>
      </p:sp>
    </p:spTree>
    <p:extLst>
      <p:ext uri="{BB962C8B-B14F-4D97-AF65-F5344CB8AC3E}">
        <p14:creationId xmlns:p14="http://schemas.microsoft.com/office/powerpoint/2010/main" val="472037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de Rothschild</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84</a:t>
            </a:fld>
            <a:endParaRPr lang="es-ES" dirty="0"/>
          </a:p>
        </p:txBody>
      </p:sp>
    </p:spTree>
    <p:extLst>
      <p:ext uri="{BB962C8B-B14F-4D97-AF65-F5344CB8AC3E}">
        <p14:creationId xmlns:p14="http://schemas.microsoft.com/office/powerpoint/2010/main" val="577709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du Rayol</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87</a:t>
            </a:fld>
            <a:endParaRPr lang="es-ES" dirty="0"/>
          </a:p>
        </p:txBody>
      </p:sp>
    </p:spTree>
    <p:extLst>
      <p:ext uri="{BB962C8B-B14F-4D97-AF65-F5344CB8AC3E}">
        <p14:creationId xmlns:p14="http://schemas.microsoft.com/office/powerpoint/2010/main" val="4099197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du Rayol</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88</a:t>
            </a:fld>
            <a:endParaRPr lang="es-ES" dirty="0"/>
          </a:p>
        </p:txBody>
      </p:sp>
    </p:spTree>
    <p:extLst>
      <p:ext uri="{BB962C8B-B14F-4D97-AF65-F5344CB8AC3E}">
        <p14:creationId xmlns:p14="http://schemas.microsoft.com/office/powerpoint/2010/main" val="3888152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du Rayol</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90</a:t>
            </a:fld>
            <a:endParaRPr lang="es-ES" dirty="0"/>
          </a:p>
        </p:txBody>
      </p:sp>
    </p:spTree>
    <p:extLst>
      <p:ext uri="{BB962C8B-B14F-4D97-AF65-F5344CB8AC3E}">
        <p14:creationId xmlns:p14="http://schemas.microsoft.com/office/powerpoint/2010/main" val="3498366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du Rayol</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94</a:t>
            </a:fld>
            <a:endParaRPr lang="es-ES" dirty="0"/>
          </a:p>
        </p:txBody>
      </p:sp>
    </p:spTree>
    <p:extLst>
      <p:ext uri="{BB962C8B-B14F-4D97-AF65-F5344CB8AC3E}">
        <p14:creationId xmlns:p14="http://schemas.microsoft.com/office/powerpoint/2010/main" val="3692431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9EA6FCB-B176-47F4-A2DC-21DA86375D3C}"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3ECFC2E9-4C77-4CEC-B479-CB365D000C07}"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9128F4CA-568E-42DB-A6ED-FFD918164E59}"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3D947087-2E45-49C0-AD0A-ACEF9A7CB944}"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DA0C29F6-B598-43DC-A884-6079076A492A}"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3B242CAA-6013-415F-9B77-24776947615C}"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102</a:t>
            </a:fld>
            <a:endParaRPr lang="es-ES" dirty="0"/>
          </a:p>
        </p:txBody>
      </p:sp>
    </p:spTree>
    <p:extLst>
      <p:ext uri="{BB962C8B-B14F-4D97-AF65-F5344CB8AC3E}">
        <p14:creationId xmlns:p14="http://schemas.microsoft.com/office/powerpoint/2010/main" val="1779298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Rahmeh.-Citrus digitata</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103</a:t>
            </a:fld>
            <a:endParaRPr lang="es-ES" dirty="0"/>
          </a:p>
        </p:txBody>
      </p:sp>
    </p:spTree>
    <p:extLst>
      <p:ext uri="{BB962C8B-B14F-4D97-AF65-F5344CB8AC3E}">
        <p14:creationId xmlns:p14="http://schemas.microsoft.com/office/powerpoint/2010/main" val="8794755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Rahmeh.-Otatea acuminata</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104</a:t>
            </a:fld>
            <a:endParaRPr lang="es-ES" dirty="0"/>
          </a:p>
        </p:txBody>
      </p:sp>
    </p:spTree>
    <p:extLst>
      <p:ext uri="{BB962C8B-B14F-4D97-AF65-F5344CB8AC3E}">
        <p14:creationId xmlns:p14="http://schemas.microsoft.com/office/powerpoint/2010/main" val="1314592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Rahmeh.-Jardín Bajo</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105</a:t>
            </a:fld>
            <a:endParaRPr lang="es-ES" dirty="0"/>
          </a:p>
        </p:txBody>
      </p:sp>
    </p:spTree>
    <p:extLst>
      <p:ext uri="{BB962C8B-B14F-4D97-AF65-F5344CB8AC3E}">
        <p14:creationId xmlns:p14="http://schemas.microsoft.com/office/powerpoint/2010/main" val="31729938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Rahmeh.-Jardín Bajo</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591537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Rahmeh.-Macrozamia moorei</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107</a:t>
            </a:fld>
            <a:endParaRPr lang="es-ES" dirty="0"/>
          </a:p>
        </p:txBody>
      </p:sp>
    </p:spTree>
    <p:extLst>
      <p:ext uri="{BB962C8B-B14F-4D97-AF65-F5344CB8AC3E}">
        <p14:creationId xmlns:p14="http://schemas.microsoft.com/office/powerpoint/2010/main" val="38211995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Rahmeh.-Hylocereus megalanthus</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108</a:t>
            </a:fld>
            <a:endParaRPr lang="es-ES" dirty="0"/>
          </a:p>
        </p:txBody>
      </p:sp>
    </p:spTree>
    <p:extLst>
      <p:ext uri="{BB962C8B-B14F-4D97-AF65-F5344CB8AC3E}">
        <p14:creationId xmlns:p14="http://schemas.microsoft.com/office/powerpoint/2010/main" val="3537508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109</a:t>
            </a:fld>
            <a:endParaRPr lang="es-ES" dirty="0"/>
          </a:p>
        </p:txBody>
      </p:sp>
    </p:spTree>
    <p:extLst>
      <p:ext uri="{BB962C8B-B14F-4D97-AF65-F5344CB8AC3E}">
        <p14:creationId xmlns:p14="http://schemas.microsoft.com/office/powerpoint/2010/main" val="2842276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Rahmeh.-Streptosolen</a:t>
            </a:r>
            <a:r>
              <a:rPr lang="es-ES" baseline="0" dirty="0"/>
              <a:t> jamessonii</a:t>
            </a:r>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110</a:t>
            </a:fld>
            <a:endParaRPr lang="es-ES" dirty="0"/>
          </a:p>
        </p:txBody>
      </p:sp>
    </p:spTree>
    <p:extLst>
      <p:ext uri="{BB962C8B-B14F-4D97-AF65-F5344CB8AC3E}">
        <p14:creationId xmlns:p14="http://schemas.microsoft.com/office/powerpoint/2010/main" val="34597780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111</a:t>
            </a:fld>
            <a:endParaRPr lang="es-ES" dirty="0"/>
          </a:p>
        </p:txBody>
      </p:sp>
    </p:spTree>
    <p:extLst>
      <p:ext uri="{BB962C8B-B14F-4D97-AF65-F5344CB8AC3E}">
        <p14:creationId xmlns:p14="http://schemas.microsoft.com/office/powerpoint/2010/main" val="26226894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112</a:t>
            </a:fld>
            <a:endParaRPr lang="es-ES" dirty="0"/>
          </a:p>
        </p:txBody>
      </p:sp>
    </p:spTree>
    <p:extLst>
      <p:ext uri="{BB962C8B-B14F-4D97-AF65-F5344CB8AC3E}">
        <p14:creationId xmlns:p14="http://schemas.microsoft.com/office/powerpoint/2010/main" val="6543481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Rahmeh.-</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113</a:t>
            </a:fld>
            <a:endParaRPr lang="es-ES" dirty="0"/>
          </a:p>
        </p:txBody>
      </p:sp>
    </p:spTree>
    <p:extLst>
      <p:ext uri="{BB962C8B-B14F-4D97-AF65-F5344CB8AC3E}">
        <p14:creationId xmlns:p14="http://schemas.microsoft.com/office/powerpoint/2010/main" val="5387985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rahme.-Raphidophora decursiva</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114</a:t>
            </a:fld>
            <a:endParaRPr lang="es-ES" dirty="0"/>
          </a:p>
        </p:txBody>
      </p:sp>
    </p:spTree>
    <p:extLst>
      <p:ext uri="{BB962C8B-B14F-4D97-AF65-F5344CB8AC3E}">
        <p14:creationId xmlns:p14="http://schemas.microsoft.com/office/powerpoint/2010/main" val="10733010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115</a:t>
            </a:fld>
            <a:endParaRPr lang="es-ES" dirty="0"/>
          </a:p>
        </p:txBody>
      </p:sp>
    </p:spTree>
    <p:extLst>
      <p:ext uri="{BB962C8B-B14F-4D97-AF65-F5344CB8AC3E}">
        <p14:creationId xmlns:p14="http://schemas.microsoft.com/office/powerpoint/2010/main" val="3605147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 Rahme.-Cyphomandra  betacea</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116</a:t>
            </a:fld>
            <a:endParaRPr lang="es-ES" dirty="0"/>
          </a:p>
        </p:txBody>
      </p:sp>
    </p:spTree>
    <p:extLst>
      <p:ext uri="{BB962C8B-B14F-4D97-AF65-F5344CB8AC3E}">
        <p14:creationId xmlns:p14="http://schemas.microsoft.com/office/powerpoint/2010/main" val="26145056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117</a:t>
            </a:fld>
            <a:endParaRPr lang="es-ES" dirty="0"/>
          </a:p>
        </p:txBody>
      </p:sp>
    </p:spTree>
    <p:extLst>
      <p:ext uri="{BB962C8B-B14F-4D97-AF65-F5344CB8AC3E}">
        <p14:creationId xmlns:p14="http://schemas.microsoft.com/office/powerpoint/2010/main" val="14694195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118</a:t>
            </a:fld>
            <a:endParaRPr lang="es-ES" dirty="0"/>
          </a:p>
        </p:txBody>
      </p:sp>
    </p:spTree>
    <p:extLst>
      <p:ext uri="{BB962C8B-B14F-4D97-AF65-F5344CB8AC3E}">
        <p14:creationId xmlns:p14="http://schemas.microsoft.com/office/powerpoint/2010/main" val="41256672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119</a:t>
            </a:fld>
            <a:endParaRPr lang="es-ES" dirty="0"/>
          </a:p>
        </p:txBody>
      </p:sp>
    </p:spTree>
    <p:extLst>
      <p:ext uri="{BB962C8B-B14F-4D97-AF65-F5344CB8AC3E}">
        <p14:creationId xmlns:p14="http://schemas.microsoft.com/office/powerpoint/2010/main" val="3499808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120</a:t>
            </a:fld>
            <a:endParaRPr lang="es-ES" dirty="0"/>
          </a:p>
        </p:txBody>
      </p:sp>
    </p:spTree>
    <p:extLst>
      <p:ext uri="{BB962C8B-B14F-4D97-AF65-F5344CB8AC3E}">
        <p14:creationId xmlns:p14="http://schemas.microsoft.com/office/powerpoint/2010/main" val="23349018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121</a:t>
            </a:fld>
            <a:endParaRPr lang="es-ES" dirty="0"/>
          </a:p>
        </p:txBody>
      </p:sp>
    </p:spTree>
    <p:extLst>
      <p:ext uri="{BB962C8B-B14F-4D97-AF65-F5344CB8AC3E}">
        <p14:creationId xmlns:p14="http://schemas.microsoft.com/office/powerpoint/2010/main" val="22141024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Santa Clotilde</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123</a:t>
            </a:fld>
            <a:endParaRPr lang="es-ES" dirty="0"/>
          </a:p>
        </p:txBody>
      </p:sp>
    </p:spTree>
    <p:extLst>
      <p:ext uri="{BB962C8B-B14F-4D97-AF65-F5344CB8AC3E}">
        <p14:creationId xmlns:p14="http://schemas.microsoft.com/office/powerpoint/2010/main" val="2781949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124</a:t>
            </a:fld>
            <a:endParaRPr lang="es-ES" dirty="0"/>
          </a:p>
        </p:txBody>
      </p:sp>
    </p:spTree>
    <p:extLst>
      <p:ext uri="{BB962C8B-B14F-4D97-AF65-F5344CB8AC3E}">
        <p14:creationId xmlns:p14="http://schemas.microsoft.com/office/powerpoint/2010/main" val="2676699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125</a:t>
            </a:fld>
            <a:endParaRPr lang="es-ES" dirty="0"/>
          </a:p>
        </p:txBody>
      </p:sp>
    </p:spTree>
    <p:extLst>
      <p:ext uri="{BB962C8B-B14F-4D97-AF65-F5344CB8AC3E}">
        <p14:creationId xmlns:p14="http://schemas.microsoft.com/office/powerpoint/2010/main" val="26692791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126</a:t>
            </a:fld>
            <a:endParaRPr lang="es-ES" dirty="0"/>
          </a:p>
        </p:txBody>
      </p:sp>
    </p:spTree>
    <p:extLst>
      <p:ext uri="{BB962C8B-B14F-4D97-AF65-F5344CB8AC3E}">
        <p14:creationId xmlns:p14="http://schemas.microsoft.com/office/powerpoint/2010/main" val="2500962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a:p>
            <a:endParaRPr lang="es-ES" dirty="0"/>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128</a:t>
            </a:fld>
            <a:endParaRPr lang="es-ES" dirty="0"/>
          </a:p>
        </p:txBody>
      </p:sp>
    </p:spTree>
    <p:extLst>
      <p:ext uri="{BB962C8B-B14F-4D97-AF65-F5344CB8AC3E}">
        <p14:creationId xmlns:p14="http://schemas.microsoft.com/office/powerpoint/2010/main" val="30174912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Santa Clotilde</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129</a:t>
            </a:fld>
            <a:endParaRPr lang="es-ES" dirty="0"/>
          </a:p>
        </p:txBody>
      </p:sp>
    </p:spTree>
    <p:extLst>
      <p:ext uri="{BB962C8B-B14F-4D97-AF65-F5344CB8AC3E}">
        <p14:creationId xmlns:p14="http://schemas.microsoft.com/office/powerpoint/2010/main" val="25535517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a:t>
            </a:r>
          </a:p>
        </p:txBody>
      </p:sp>
      <p:sp>
        <p:nvSpPr>
          <p:cNvPr id="4" name="3 Marcador de número de diapositiva"/>
          <p:cNvSpPr>
            <a:spLocks noGrp="1"/>
          </p:cNvSpPr>
          <p:nvPr>
            <p:ph type="sldNum" sz="quarter" idx="10"/>
          </p:nvPr>
        </p:nvSpPr>
        <p:spPr/>
        <p:txBody>
          <a:bodyPr/>
          <a:lstStyle/>
          <a:p>
            <a:fld id="{0601049E-82C5-41D0-A8D1-DB99AD25A3FF}" type="slidenum">
              <a:rPr lang="es-ES" smtClean="0"/>
              <a:t>130</a:t>
            </a:fld>
            <a:endParaRPr lang="es-ES" dirty="0"/>
          </a:p>
        </p:txBody>
      </p:sp>
    </p:spTree>
    <p:extLst>
      <p:ext uri="{BB962C8B-B14F-4D97-AF65-F5344CB8AC3E}">
        <p14:creationId xmlns:p14="http://schemas.microsoft.com/office/powerpoint/2010/main" val="2035049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AB18553-E381-4ABF-BF59-A9CA2464E110}" type="datetimeFigureOut">
              <a:rPr lang="es-ES" smtClean="0"/>
              <a:t>23/03/2018</a:t>
            </a:fld>
            <a:endParaRPr lang="es-E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DA43449F-4B26-4A8E-BA04-E7AEED5E9E56}" type="slidenum">
              <a:rPr lang="es-ES" smtClean="0"/>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7120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1062840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AB18553-E381-4ABF-BF59-A9CA2464E110}" type="datetimeFigureOut">
              <a:rPr lang="es-ES" smtClean="0"/>
              <a:t>23/03/2018</a:t>
            </a:fld>
            <a:endParaRPr lang="es-E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DA43449F-4B26-4A8E-BA04-E7AEED5E9E56}" type="slidenum">
              <a:rPr lang="es-ES" smtClean="0"/>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7078269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502295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2593338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126056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1382094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AB18553-E381-4ABF-BF59-A9CA2464E110}"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DA43449F-4B26-4A8E-BA04-E7AEED5E9E56}"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1546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AB18553-E381-4ABF-BF59-A9CA2464E110}"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DA43449F-4B26-4A8E-BA04-E7AEED5E9E56}"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8134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201198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B18553-E381-4ABF-BF59-A9CA2464E110}"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DA43449F-4B26-4A8E-BA04-E7AEED5E9E56}" type="slidenum">
              <a:rPr lang="es-ES" smtClean="0"/>
              <a:t>‹Nº›</a:t>
            </a:fld>
            <a:endParaRPr lang="es-ES" dirty="0"/>
          </a:p>
        </p:txBody>
      </p:sp>
    </p:spTree>
    <p:extLst>
      <p:ext uri="{BB962C8B-B14F-4D97-AF65-F5344CB8AC3E}">
        <p14:creationId xmlns:p14="http://schemas.microsoft.com/office/powerpoint/2010/main" val="143754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AB18553-E381-4ABF-BF59-A9CA2464E110}" type="datetimeFigureOut">
              <a:rPr lang="es-ES" smtClean="0"/>
              <a:t>23/03/2018</a:t>
            </a:fld>
            <a:endParaRPr lang="es-E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DA43449F-4B26-4A8E-BA04-E7AEED5E9E56}" type="slidenum">
              <a:rPr lang="es-ES" smtClean="0"/>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19339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JARDINES MEDITERRANEOS</a:t>
            </a:r>
          </a:p>
        </p:txBody>
      </p:sp>
      <p:sp>
        <p:nvSpPr>
          <p:cNvPr id="3" name="2 Subtítulo"/>
          <p:cNvSpPr>
            <a:spLocks noGrp="1"/>
          </p:cNvSpPr>
          <p:nvPr>
            <p:ph type="subTitle" idx="1"/>
          </p:nvPr>
        </p:nvSpPr>
        <p:spPr>
          <a:xfrm>
            <a:off x="533400" y="4725144"/>
            <a:ext cx="6990928" cy="1728192"/>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71110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Clima mediterráneo</a:t>
            </a:r>
          </a:p>
        </p:txBody>
      </p:sp>
      <p:sp>
        <p:nvSpPr>
          <p:cNvPr id="3" name="2 Marcador de contenido"/>
          <p:cNvSpPr>
            <a:spLocks noGrp="1"/>
          </p:cNvSpPr>
          <p:nvPr>
            <p:ph idx="1"/>
          </p:nvPr>
        </p:nvSpPr>
        <p:spPr/>
        <p:txBody>
          <a:bodyPr>
            <a:normAutofit/>
          </a:bodyPr>
          <a:lstStyle/>
          <a:p>
            <a:r>
              <a:rPr lang="es-ES" dirty="0"/>
              <a:t>El clima mediterráneo toma nombre del mar que le confiere sus rasgos más importantes, veranos calurosos y secos e inviernos templados con lluvias variables. </a:t>
            </a:r>
          </a:p>
          <a:p>
            <a:r>
              <a:rPr lang="es-ES" dirty="0"/>
              <a:t>En general las primaveras son cortas, los otoños largos, los inviernos suaves, donde si las hay, aparecen las lluvias. Existe una gran diversidad climática con microclimas variados, las lluvias fluctúan desde los 900 mm. al año a los 250 mm. </a:t>
            </a:r>
          </a:p>
          <a:p>
            <a:r>
              <a:rPr lang="es-ES" dirty="0"/>
              <a:t>Lo mismo ocurre con las temperaturas, que cíclicas, nos ofrecen inviernos "templados y húmedos" o "fríos y secos"; lo que unifica el aspecto climático son los "veranos largos, calurosos y secos", durante seis, siete u ocho meses.</a:t>
            </a:r>
          </a:p>
          <a:p>
            <a:endParaRPr lang="es-ES" dirty="0"/>
          </a:p>
        </p:txBody>
      </p:sp>
    </p:spTree>
    <p:extLst>
      <p:ext uri="{BB962C8B-B14F-4D97-AF65-F5344CB8AC3E}">
        <p14:creationId xmlns:p14="http://schemas.microsoft.com/office/powerpoint/2010/main" val="5467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199856"/>
          </a:xfrm>
        </p:spPr>
        <p:txBody>
          <a:bodyPr>
            <a:normAutofit/>
          </a:bodyPr>
          <a:lstStyle/>
          <a:p>
            <a:r>
              <a:rPr lang="es-ES" sz="2400" dirty="0"/>
              <a:t>Aparte del litoral mediterráneo, regiones de Nueva Zelanda, la zona costera del centro y sur de California, Chile central y el sudeste de Australia, disfrutan de climas y regímenes lluviosos parecidos.</a:t>
            </a:r>
          </a:p>
          <a:p>
            <a:r>
              <a:rPr lang="es-ES" sz="2400" dirty="0"/>
              <a:t>	Son ecosistemas que se encuentran entre los 30-45º en el hemisferio norte y 30-40º en el hemisferio sur.</a:t>
            </a:r>
          </a:p>
          <a:p>
            <a:r>
              <a:rPr lang="es-ES" sz="2400" dirty="0"/>
              <a:t>Las temperaturas medias varían de 22º y 27ºen las que destacan los 40º que Sevilla soporta durante los meses de verano, al igual que Atenas, Líbano, Malta y sur de Turquía.</a:t>
            </a:r>
          </a:p>
          <a:p>
            <a:r>
              <a:rPr lang="es-ES" sz="2400" dirty="0"/>
              <a:t>En invierno las medias en Enero-Febrero, los meses más fríos, oscilan entre los 5º y 10º, pero algunos años bajan de los 0º algunos días.</a:t>
            </a:r>
          </a:p>
          <a:p>
            <a:endParaRPr lang="es-ES" dirty="0"/>
          </a:p>
        </p:txBody>
      </p:sp>
    </p:spTree>
    <p:extLst>
      <p:ext uri="{BB962C8B-B14F-4D97-AF65-F5344CB8AC3E}">
        <p14:creationId xmlns:p14="http://schemas.microsoft.com/office/powerpoint/2010/main" val="3609667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199856"/>
          </a:xfrm>
        </p:spPr>
        <p:txBody>
          <a:bodyPr>
            <a:normAutofit/>
          </a:bodyPr>
          <a:lstStyle/>
          <a:p>
            <a:r>
              <a:rPr lang="es-ES" sz="2400" dirty="0"/>
              <a:t>Las zonas del litoral disfrutan de las temperaturas más templadas, particularmente las islas, los veranos no son tan calurosos como en el interior y los inviernos menos fríos.</a:t>
            </a:r>
          </a:p>
          <a:p>
            <a:r>
              <a:rPr lang="es-ES" sz="2400" dirty="0"/>
              <a:t>	La radiación solar es intensa, en muchos casos superiores a las que necesitan algunas plantas.</a:t>
            </a:r>
          </a:p>
          <a:p>
            <a:r>
              <a:rPr lang="es-ES" sz="2400" dirty="0"/>
              <a:t>	La topografía incluye asimismo, las planicies costeras protegidas por cadenas montañosas suavizan las condiciones climáticas. En altitudes de 1.000 m., o superiores, sobre el nivel del mar pueden darse heladas y nevadas.</a:t>
            </a:r>
          </a:p>
          <a:p>
            <a:r>
              <a:rPr lang="es-ES" sz="2400" dirty="0"/>
              <a:t>	La media anual de lluvia varía desde Almería con 226 mm. a los 974 mm. de Messina en Italia.</a:t>
            </a:r>
          </a:p>
          <a:p>
            <a:endParaRPr lang="es-ES" dirty="0"/>
          </a:p>
        </p:txBody>
      </p:sp>
    </p:spTree>
    <p:extLst>
      <p:ext uri="{BB962C8B-B14F-4D97-AF65-F5344CB8AC3E}">
        <p14:creationId xmlns:p14="http://schemas.microsoft.com/office/powerpoint/2010/main" val="302285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sz="2400" dirty="0"/>
              <a:t>Las lluvias, escasas o inexistentes en verano, aparecen a principios de otoño y continúan de forma desigual en invierno y primavera. Conocidas de todos son las tormentas torrenciales, que pueden ofrecer 60-70 u 80 mm. por m² en pocas horas.</a:t>
            </a:r>
          </a:p>
          <a:p>
            <a:r>
              <a:rPr lang="es-ES" sz="2400" dirty="0"/>
              <a:t>	Las heladas, la nieve y el granizo son raros.</a:t>
            </a:r>
          </a:p>
          <a:p>
            <a:r>
              <a:rPr lang="es-ES" sz="2400" dirty="0"/>
              <a:t>	La humedad del aire aumenta con la proximidad del mar, de la que se benefician las plantas. Los riegos no son necesarios. Las plantas no tienen necesidad al no producirse transpiración.</a:t>
            </a:r>
          </a:p>
          <a:p>
            <a:r>
              <a:rPr lang="es-ES" sz="2400" dirty="0"/>
              <a:t>	Un factor determinante a la inversa son los fuertes vientos que en algunas zonas son dominantes y en ocasiones huracanados que aparecen cíclicamente en regiones donde no son normales.</a:t>
            </a:r>
          </a:p>
          <a:p>
            <a:endParaRPr lang="es-ES" dirty="0"/>
          </a:p>
        </p:txBody>
      </p:sp>
    </p:spTree>
    <p:extLst>
      <p:ext uri="{BB962C8B-B14F-4D97-AF65-F5344CB8AC3E}">
        <p14:creationId xmlns:p14="http://schemas.microsoft.com/office/powerpoint/2010/main" val="3255331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El clima mediterráneo tiene sus ventajas y sus inconvenientes. Sus principales ventajas son las lluvias otoñales e invernales, que preparan a las plantas para poder resistir los secos veranos.</a:t>
            </a:r>
          </a:p>
          <a:p>
            <a:r>
              <a:rPr lang="es-ES" dirty="0"/>
              <a:t>	Aprovechemos estas épocas para realizar las plantaciones, elijamos plantas autóctonas o naturalizadas que toleren la sequía.</a:t>
            </a:r>
          </a:p>
          <a:p>
            <a:r>
              <a:rPr lang="es-ES" dirty="0"/>
              <a:t>	Los inviernos suaves y casi siempre soleados nos ofrecen la posibilidad de disponer de floraciones con plantas de floración invernal.</a:t>
            </a:r>
          </a:p>
          <a:p>
            <a:r>
              <a:rPr lang="es-ES" dirty="0"/>
              <a:t>	Los períodos desfavorables de las sequías estivales y las latencias resultantes que producen se pueden corregir con la elección de plantas de hojas persistentes que nos ofrezcan interés y el uso de plantas autóctonas que los resisten.</a:t>
            </a:r>
          </a:p>
          <a:p>
            <a:endParaRPr lang="es-ES" dirty="0"/>
          </a:p>
          <a:p>
            <a:endParaRPr lang="es-ES" dirty="0"/>
          </a:p>
        </p:txBody>
      </p:sp>
    </p:spTree>
    <p:extLst>
      <p:ext uri="{BB962C8B-B14F-4D97-AF65-F5344CB8AC3E}">
        <p14:creationId xmlns:p14="http://schemas.microsoft.com/office/powerpoint/2010/main" val="856793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Si sabemos aplicar las ventajas y prever los inconvenientes, el coste de mantenimiento de nuestro jardín no será oneroso.</a:t>
            </a:r>
          </a:p>
          <a:p>
            <a:r>
              <a:rPr lang="es-ES" dirty="0"/>
              <a:t>	Aún considerando que el verano será difícil para las plantas, veremos con sorpresa su recuperación a la llegada de las primeras precipitaciones.</a:t>
            </a:r>
          </a:p>
          <a:p>
            <a:r>
              <a:rPr lang="es-ES" dirty="0"/>
              <a:t>	En zonas del litoral tendremos en cuenta los vientos secos y cálidos que proceden de las zonas áridas y afectan al contenido de humedad en el aire, los delicados tejidos de las plantas se resecan, a las plantas no adaptadas se les queman las hojas; a la vez que los vientos provenientes del mar arrastran gotas de agua salada que queman las plantas no resistentes. En casos conocidos debemos establecer cortavientos con plantas resistentes para que puedan desarrollarse detrás otras más sensibles.</a:t>
            </a:r>
          </a:p>
          <a:p>
            <a:endParaRPr lang="es-ES" dirty="0"/>
          </a:p>
        </p:txBody>
      </p:sp>
    </p:spTree>
    <p:extLst>
      <p:ext uri="{BB962C8B-B14F-4D97-AF65-F5344CB8AC3E}">
        <p14:creationId xmlns:p14="http://schemas.microsoft.com/office/powerpoint/2010/main" val="1232755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a:bodyPr>
          <a:lstStyle/>
          <a:p>
            <a:r>
              <a:rPr lang="es-ES" sz="2400" dirty="0"/>
              <a:t>El concepto de jardín mediterráneo cambió cuando se puso de moda el jardín inglés con praderas y plantas exóticas cambiando el estilo de jardinería y consiguiendo bellos efectos a base de grandes trabajos y dispendios de agua. Su conservación daba resultados espléndidos, el agua se convirtió en elemento esencial para crear un jardín.</a:t>
            </a:r>
          </a:p>
          <a:p>
            <a:r>
              <a:rPr lang="es-ES" sz="2400" dirty="0"/>
              <a:t>Sin embargo, nos hemos dado cuenta de que los recursos no son ilimitados, ni el agua, ni la mano de obra barata. El estilo de vida cambiante, el resultado del crecimiento demográfico de los pueblos y las ciudades agotan estos recursos.</a:t>
            </a:r>
          </a:p>
          <a:p>
            <a:r>
              <a:rPr lang="es-ES" sz="2400" dirty="0"/>
              <a:t> Sólo ha faltado que pasáramos un suelo seco para que se prohibiera regar los jardines, las aguas subterráneas han tenido que ser controladas.</a:t>
            </a:r>
          </a:p>
          <a:p>
            <a:endParaRPr lang="es-ES" dirty="0"/>
          </a:p>
        </p:txBody>
      </p:sp>
    </p:spTree>
    <p:extLst>
      <p:ext uri="{BB962C8B-B14F-4D97-AF65-F5344CB8AC3E}">
        <p14:creationId xmlns:p14="http://schemas.microsoft.com/office/powerpoint/2010/main" val="348056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El corte indiscriminado de bosques para la construcción de templos y palacios, para la construcción de barcos, para la producción de celulosa de papel, etc., destruyó la capa protectora de los bosques y sotobosques y apareció un nuevo problema, la erosión.</a:t>
            </a:r>
          </a:p>
          <a:p>
            <a:r>
              <a:rPr lang="es-ES" dirty="0"/>
              <a:t>	La erosión es una amenaza constante, la vegetación natural arrasada y reemplazada en muchas ocasiones por especies inapropiadas, ha propiciado los incendios. El suelo desprotegido y expuesto al viento, al sol y la lluvia, es lavado y arrastrado. El fuego es un factor depredador importante. La destrucción no es necesaria.</a:t>
            </a:r>
          </a:p>
          <a:p>
            <a:r>
              <a:rPr lang="es-ES" dirty="0"/>
              <a:t>	Hubo un tiempo en que la región mediterránea estuvo cubierta de árboles. El bosque inalterado de las encinas y las coscojas, tiene un rico sotobosque de madroños, jaras, brezos, labiérnagos, durillos, mientras la madreselva, la zarzaparrilla y las vides trepan por los árboles. </a:t>
            </a:r>
          </a:p>
          <a:p>
            <a:endParaRPr lang="es-ES" dirty="0"/>
          </a:p>
        </p:txBody>
      </p:sp>
    </p:spTree>
    <p:extLst>
      <p:ext uri="{BB962C8B-B14F-4D97-AF65-F5344CB8AC3E}">
        <p14:creationId xmlns:p14="http://schemas.microsoft.com/office/powerpoint/2010/main" val="4101318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12776"/>
            <a:ext cx="8229600" cy="4911824"/>
          </a:xfrm>
        </p:spPr>
        <p:txBody>
          <a:bodyPr>
            <a:normAutofit/>
          </a:bodyPr>
          <a:lstStyle/>
          <a:p>
            <a:r>
              <a:rPr lang="es-ES" dirty="0"/>
              <a:t>Los Pinos piñoneros nos ofrecen sotobosques de sabinas, lentiscos y retamas, y los Pinos halepensis con sus jaras, arrayanes y romeros, matorrales densos de lentiscos, retamas, acebuches, jaras, romeros y lavándulas.</a:t>
            </a:r>
          </a:p>
          <a:p>
            <a:r>
              <a:rPr lang="es-ES" dirty="0"/>
              <a:t>Los riscos son el último refugio de muchas plantas que anteriormente crecían en los campos, el mediterráneo es rico en plantas endémicas que crecen en áreas muy localizadas.</a:t>
            </a:r>
          </a:p>
          <a:p>
            <a:r>
              <a:rPr lang="es-ES" dirty="0"/>
              <a:t>	Aparte de las autóctonas, que son miles, se han introducido muchas plantas exóticas, algunas de ellas se han comportado tan bien que se han naturalizado, y al revés, muchas plantas mediterráneas se ven en jardines ingleses, por ejemplo.</a:t>
            </a:r>
          </a:p>
          <a:p>
            <a:r>
              <a:rPr lang="es-ES" sz="2400" dirty="0"/>
              <a:t>	</a:t>
            </a:r>
          </a:p>
          <a:p>
            <a:endParaRPr lang="es-ES" dirty="0"/>
          </a:p>
          <a:p>
            <a:endParaRPr lang="es-ES" dirty="0"/>
          </a:p>
        </p:txBody>
      </p:sp>
    </p:spTree>
    <p:extLst>
      <p:ext uri="{BB962C8B-B14F-4D97-AF65-F5344CB8AC3E}">
        <p14:creationId xmlns:p14="http://schemas.microsoft.com/office/powerpoint/2010/main" val="1301315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343872"/>
          </a:xfrm>
        </p:spPr>
        <p:txBody>
          <a:bodyPr>
            <a:normAutofit/>
          </a:bodyPr>
          <a:lstStyle/>
          <a:p>
            <a:r>
              <a:rPr lang="es-ES" sz="2400" dirty="0"/>
              <a:t>Mientras que en climas fríos, en invierno se paraliza la vida del jardín, en el mediterráneo, en otoño, al aparecer las primeras lluvias aparece una "segunda primavera" una vez respetada la latencia veraniega.</a:t>
            </a:r>
          </a:p>
          <a:p>
            <a:r>
              <a:rPr lang="es-ES" dirty="0"/>
              <a:t>Sin embargo, es en la primavera cuando la flora autóctona del mediterráneo nos ofrece sus mejores galas. Las plantas asimilan y construyen su masa vegetativa en invierno y a la llegada de la luz y el aumento de temperatura, provocan una explosión de crecimiento y floraciones.</a:t>
            </a:r>
          </a:p>
          <a:p>
            <a:r>
              <a:rPr lang="es-ES" dirty="0"/>
              <a:t>	Cuando termina la humedad de la capa superior del suelo y las temperaturas se elevan a 25ºó 35º, llega otra vez el largo, cálido y seco verano.</a:t>
            </a:r>
          </a:p>
          <a:p>
            <a:r>
              <a:rPr lang="es-ES" dirty="0"/>
              <a:t>	Esta latencia de verano es vital para la formación de las próximas floraciones.</a:t>
            </a:r>
          </a:p>
          <a:p>
            <a:endParaRPr lang="es-ES" dirty="0"/>
          </a:p>
        </p:txBody>
      </p:sp>
    </p:spTree>
    <p:extLst>
      <p:ext uri="{BB962C8B-B14F-4D97-AF65-F5344CB8AC3E}">
        <p14:creationId xmlns:p14="http://schemas.microsoft.com/office/powerpoint/2010/main" val="3255346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normAutofit/>
          </a:bodyPr>
          <a:lstStyle/>
          <a:p>
            <a:r>
              <a:rPr lang="es-ES" dirty="0"/>
              <a:t>Las plantas anuales inician su ciclo de vida en otoño, para estallar en una floración masiva en primavera.</a:t>
            </a:r>
          </a:p>
          <a:p>
            <a:r>
              <a:rPr lang="es-ES" dirty="0"/>
              <a:t>	Las plantas autóctonas absorben el agua por las raíces y es devuelta al aire en forma de vapor a través de la transpiración de las hojas.</a:t>
            </a:r>
          </a:p>
          <a:p>
            <a:r>
              <a:rPr lang="es-ES" dirty="0"/>
              <a:t> El agua constituye el 90% del peso total de las plantas. Los nutrientes son absorbidos por las raíces y distribuidos por toda la planta. Cuando la transpiración exceda de la cantidad absorbida por las raíces, las plantas conservadoras de agua dejan de transpirar. Las plantas viven de sus reservas.</a:t>
            </a:r>
          </a:p>
          <a:p>
            <a:r>
              <a:rPr lang="es-ES" dirty="0"/>
              <a:t>	La fuerte radiación solar provoca un aumento de la evaporación del suelo y en la transpiración de las plantas, la evado-transpiración. Las llamadas "estrategias de mantenimiento" de las plantas autóctonas, son ingeniosas y fascinantes.</a:t>
            </a:r>
          </a:p>
          <a:p>
            <a:endParaRPr lang="es-ES" dirty="0"/>
          </a:p>
        </p:txBody>
      </p:sp>
    </p:spTree>
    <p:extLst>
      <p:ext uri="{BB962C8B-B14F-4D97-AF65-F5344CB8AC3E}">
        <p14:creationId xmlns:p14="http://schemas.microsoft.com/office/powerpoint/2010/main" val="2999853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5055840"/>
          </a:xfrm>
        </p:spPr>
        <p:txBody>
          <a:bodyPr>
            <a:normAutofit/>
          </a:bodyPr>
          <a:lstStyle/>
          <a:p>
            <a:r>
              <a:rPr lang="es-ES" sz="2400" dirty="0"/>
              <a:t>La tolerancia a la sequía varía con el lugar y la especie, en función del suelo y el microclima.</a:t>
            </a:r>
          </a:p>
          <a:p>
            <a:r>
              <a:rPr lang="es-ES" sz="2400" dirty="0"/>
              <a:t>	Las hojas siempre verdes a menudo coriáceas y espinosas al tacto, son características del clima mediterráneo.</a:t>
            </a:r>
          </a:p>
          <a:p>
            <a:r>
              <a:rPr lang="es-ES" sz="2400" dirty="0"/>
              <a:t>	Cuando los campos se secan, muchas plantas anuales completan su ciclo vital, dispersando sus semillas para "eludir" la sequía. Vuelven a nacer cuando las condiciones les son favorables. Algunas con semillas latentes, tardan años.</a:t>
            </a:r>
          </a:p>
          <a:p>
            <a:r>
              <a:rPr lang="es-ES" sz="2400" dirty="0"/>
              <a:t>	Otras plantas almacenan el agua, como las carnosas o grasas.</a:t>
            </a:r>
          </a:p>
          <a:p>
            <a:endParaRPr lang="es-ES" dirty="0"/>
          </a:p>
        </p:txBody>
      </p:sp>
    </p:spTree>
    <p:extLst>
      <p:ext uri="{BB962C8B-B14F-4D97-AF65-F5344CB8AC3E}">
        <p14:creationId xmlns:p14="http://schemas.microsoft.com/office/powerpoint/2010/main" val="239588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8"/>
            <a:ext cx="8229600" cy="4983832"/>
          </a:xfrm>
        </p:spPr>
        <p:txBody>
          <a:bodyPr>
            <a:normAutofit/>
          </a:bodyPr>
          <a:lstStyle/>
          <a:p>
            <a:r>
              <a:rPr lang="es-ES" sz="2400" dirty="0"/>
              <a:t>En los climas mediterráneos nos encontramos con muchos tipos de suelos:</a:t>
            </a:r>
          </a:p>
          <a:p>
            <a:r>
              <a:rPr lang="es-ES" sz="2400" dirty="0"/>
              <a:t>	Suelos arenosos y bien aireados, fáciles de trabajar.</a:t>
            </a:r>
          </a:p>
          <a:p>
            <a:r>
              <a:rPr lang="es-ES" sz="2400" dirty="0"/>
              <a:t>	Arcillas compactas que se resquebrajan cuando se secan.</a:t>
            </a:r>
          </a:p>
          <a:p>
            <a:r>
              <a:rPr lang="es-ES" sz="2400" dirty="0"/>
              <a:t>	Suelos con alto contenido en humus y materia orgánica.</a:t>
            </a:r>
          </a:p>
          <a:p>
            <a:r>
              <a:rPr lang="es-ES" sz="2400" dirty="0"/>
              <a:t>	La mayor parte de la actividad microbiana tiene lugar en el estrato superior de unos pocos cm. de espesor.</a:t>
            </a:r>
          </a:p>
          <a:p>
            <a:r>
              <a:rPr lang="es-ES" sz="2400" dirty="0"/>
              <a:t>	En el segundo estrato a 10-30 cm. de espesor se depositan los materiales orgánicos y minerales.</a:t>
            </a:r>
          </a:p>
          <a:p>
            <a:endParaRPr lang="es-ES" dirty="0"/>
          </a:p>
        </p:txBody>
      </p:sp>
    </p:spTree>
    <p:extLst>
      <p:ext uri="{BB962C8B-B14F-4D97-AF65-F5344CB8AC3E}">
        <p14:creationId xmlns:p14="http://schemas.microsoft.com/office/powerpoint/2010/main" val="221556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84784"/>
            <a:ext cx="8229600" cy="4839816"/>
          </a:xfrm>
        </p:spPr>
        <p:txBody>
          <a:bodyPr>
            <a:normAutofit/>
          </a:bodyPr>
          <a:lstStyle/>
          <a:p>
            <a:r>
              <a:rPr lang="es-ES" sz="2400" dirty="0"/>
              <a:t>Debajo de esta capa nos encontramos con el tercer estrato, donde la vida del suelo disminuye de forma constante.</a:t>
            </a:r>
          </a:p>
          <a:p>
            <a:r>
              <a:rPr lang="es-ES" sz="2400" dirty="0"/>
              <a:t>	El humus es el que cuida la vida microscópica al igual que en la naturaleza, almacena nutrientes y agua, se devuelve al suelo lo que antes se ha quitado.</a:t>
            </a:r>
          </a:p>
          <a:p>
            <a:r>
              <a:rPr lang="es-ES" sz="2400" dirty="0"/>
              <a:t>	Las condiciones ideales de vida de las plantas se desarrollan en suelos aireados y algo húmedos con temperaturas suaves.</a:t>
            </a:r>
          </a:p>
          <a:p>
            <a:r>
              <a:rPr lang="es-ES" sz="2400" dirty="0"/>
              <a:t>	Debido a la alta radiación solar, los materiales orgánicos se descomponen rápidamente.</a:t>
            </a:r>
          </a:p>
        </p:txBody>
      </p:sp>
    </p:spTree>
    <p:extLst>
      <p:ext uri="{BB962C8B-B14F-4D97-AF65-F5344CB8AC3E}">
        <p14:creationId xmlns:p14="http://schemas.microsoft.com/office/powerpoint/2010/main" val="916270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La lixiviación del suelo es importante, el nitrógeno se pierde. El alto grado de evaporación favorece la acumulación de sal en el subsuelo, inhibiendo muchas plantas ornamentales sensibles. En suelos arenosos, especialmente en áreas costeras, podemos hacer lavados con agua dulce.</a:t>
            </a:r>
          </a:p>
          <a:p>
            <a:r>
              <a:rPr lang="es-ES" dirty="0"/>
              <a:t>	En general nos encontramos con suelos alcalinos, que afectan la absorción de nutrientes, produciéndose clorosis.</a:t>
            </a:r>
          </a:p>
          <a:p>
            <a:r>
              <a:rPr lang="es-ES" dirty="0"/>
              <a:t>	Los suelos pobres pueden ser mejorados con la aportación de abonos orgánicos o acolchados orgánicos, para mejorar en fertilidad y retención de agua.</a:t>
            </a:r>
          </a:p>
          <a:p>
            <a:r>
              <a:rPr lang="es-ES" dirty="0"/>
              <a:t>	Compostar los residuos orgánicos puede ser una solución, los microbios descomponen y transforman la materia muerta, en ambientes caldeados, aireados y húmedos, como resultado de un proceso aeróbico.</a:t>
            </a:r>
          </a:p>
          <a:p>
            <a:endParaRPr lang="es-ES" dirty="0"/>
          </a:p>
        </p:txBody>
      </p:sp>
    </p:spTree>
    <p:extLst>
      <p:ext uri="{BB962C8B-B14F-4D97-AF65-F5344CB8AC3E}">
        <p14:creationId xmlns:p14="http://schemas.microsoft.com/office/powerpoint/2010/main" val="3479027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343872"/>
          </a:xfrm>
        </p:spPr>
        <p:txBody>
          <a:bodyPr>
            <a:normAutofit/>
          </a:bodyPr>
          <a:lstStyle/>
          <a:p>
            <a:r>
              <a:rPr lang="es-ES" dirty="0"/>
              <a:t>La parte visible del jardín depende de la vida oculta bajo su suelo donde las raíces crecen.</a:t>
            </a:r>
          </a:p>
          <a:p>
            <a:r>
              <a:rPr lang="es-ES" dirty="0"/>
              <a:t>	Al planificar su jardín, analice el clima, observe su topografía y sobre todo el agua disponible y su calidad, considere las lluvias posibles.</a:t>
            </a:r>
          </a:p>
          <a:p>
            <a:r>
              <a:rPr lang="es-ES" dirty="0"/>
              <a:t>	Haga analizar el suelo, los tipos de tierras pueden cambiar, observe qué profundidad dispone, cómo es el subsuelo.</a:t>
            </a:r>
          </a:p>
          <a:p>
            <a:r>
              <a:rPr lang="es-ES" dirty="0"/>
              <a:t>	Al hacer la selección de plantas para su futuro jardín, observe en primer lugar que es lo que crece en la zona, ello si es observador, le indicará los límites climáticos, a reconocer las plantas que crecen. Conocer bien su jardín y sus necesidades le permitirá plantar cada especie en el mejor lugar.</a:t>
            </a:r>
          </a:p>
          <a:p>
            <a:r>
              <a:rPr lang="es-ES" dirty="0"/>
              <a:t>	Las plantas hablan por sí solas si las sabemos escuchar.</a:t>
            </a:r>
          </a:p>
          <a:p>
            <a:endParaRPr lang="es-ES" dirty="0"/>
          </a:p>
          <a:p>
            <a:endParaRPr lang="es-ES" dirty="0"/>
          </a:p>
        </p:txBody>
      </p:sp>
    </p:spTree>
    <p:extLst>
      <p:ext uri="{BB962C8B-B14F-4D97-AF65-F5344CB8AC3E}">
        <p14:creationId xmlns:p14="http://schemas.microsoft.com/office/powerpoint/2010/main" val="3935344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Establezca prioridades sobre el entorno visual, lo que le gustaría destacar y lo que no quisiera ver.</a:t>
            </a:r>
          </a:p>
          <a:p>
            <a:r>
              <a:rPr lang="es-ES" dirty="0"/>
              <a:t>	Estructure el terreno disponible con funcionalidad, usando elementos sencillos en el diseño, realice un sencillo croquis donde localice los elementos importantes, después las plantas o árboles protagonistas, después las masas verdes y arbustos decorativos, al final las "pequeñeces" plantas bulbosas, rosales, plantas de flor, etc., teniendo en cuenta en este aspecto que "la floración es seductora, pero efímera"...</a:t>
            </a:r>
          </a:p>
          <a:p>
            <a:r>
              <a:rPr lang="es-ES" dirty="0"/>
              <a:t>	Estructure el jardín haciendo los mínimos movimientos de tierras considerando prever la erosión, zonas de estancia horizontales, pendientes suaves, situación y orientación de los caminos con trazados elaborados y escalas adecuadas.</a:t>
            </a:r>
          </a:p>
          <a:p>
            <a:endParaRPr lang="es-ES" dirty="0"/>
          </a:p>
        </p:txBody>
      </p:sp>
    </p:spTree>
    <p:extLst>
      <p:ext uri="{BB962C8B-B14F-4D97-AF65-F5344CB8AC3E}">
        <p14:creationId xmlns:p14="http://schemas.microsoft.com/office/powerpoint/2010/main" val="1599555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343872"/>
          </a:xfrm>
        </p:spPr>
        <p:txBody>
          <a:bodyPr>
            <a:normAutofit/>
          </a:bodyPr>
          <a:lstStyle/>
          <a:p>
            <a:r>
              <a:rPr lang="es-ES" dirty="0"/>
              <a:t>Si prevé zonas pavimentadas, escaleras, muros, caminos o terrazas, el llamado paisaje duro del jardín este es el momento de ejecutarlas, antes de las plantaciones.</a:t>
            </a:r>
          </a:p>
          <a:p>
            <a:r>
              <a:rPr lang="es-ES" dirty="0"/>
              <a:t>	El riego debe ser previsto en los momentos infraestructurales del jardín, pensando en un uso racional del agua.</a:t>
            </a:r>
          </a:p>
          <a:p>
            <a:r>
              <a:rPr lang="es-ES" dirty="0"/>
              <a:t>	Piense en la lluvia primero, ausente durante largos períodos, es un elemento importante. Debemos prever la erosión que puede producir o los encharcamientos, las aguas deben tener su salida natural o artificial cuando superan la capacidad de absorción del terreno. Una solución a tener en cuenta es que también puede ser almacenadas en aljibes o depósitos, aprovechando las que caen de los edificios y superficies duras o, caso contrario, establecer drenajes para evitar sorpresas posteriores.</a:t>
            </a:r>
          </a:p>
          <a:p>
            <a:endParaRPr lang="es-ES" dirty="0"/>
          </a:p>
        </p:txBody>
      </p:sp>
    </p:spTree>
    <p:extLst>
      <p:ext uri="{BB962C8B-B14F-4D97-AF65-F5344CB8AC3E}">
        <p14:creationId xmlns:p14="http://schemas.microsoft.com/office/powerpoint/2010/main" val="1871271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normAutofit/>
          </a:bodyPr>
          <a:lstStyle/>
          <a:p>
            <a:r>
              <a:rPr lang="es-ES" dirty="0"/>
              <a:t>En climas mediterráneos, la lluvia natural reemplaza al riego de forma eficiente, pero los largos períodos cálidos y secos nos obligan a pensar en instalaciones de riego aún en jardines de poco riego o tolerantes a la sequía.</a:t>
            </a:r>
          </a:p>
          <a:p>
            <a:r>
              <a:rPr lang="es-ES" dirty="0"/>
              <a:t>	Bocas de riego, aspersores, goteros localizados o goteros enterrados accionados manualmente o automatizados, cualquier sistema de riego tiene sus ventajas y sus inconvenientes. Use equipos eficientes, instale todo el equipo antes de plantar, sabiendo lo que vamos a plantar y las necesidades de riego, para evitar que muchas plantas reciban agua de forma innecesaria.</a:t>
            </a:r>
          </a:p>
          <a:p>
            <a:r>
              <a:rPr lang="es-ES" dirty="0"/>
              <a:t>	En equipos automáticos, incorpore al equipo un sensor de humedad, le puede ahorrar muchos riegos innecesarios.</a:t>
            </a:r>
          </a:p>
          <a:p>
            <a:endParaRPr lang="es-ES" dirty="0"/>
          </a:p>
        </p:txBody>
      </p:sp>
    </p:spTree>
    <p:extLst>
      <p:ext uri="{BB962C8B-B14F-4D97-AF65-F5344CB8AC3E}">
        <p14:creationId xmlns:p14="http://schemas.microsoft.com/office/powerpoint/2010/main" val="812363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199856"/>
          </a:xfrm>
        </p:spPr>
        <p:txBody>
          <a:bodyPr>
            <a:normAutofit/>
          </a:bodyPr>
          <a:lstStyle/>
          <a:p>
            <a:r>
              <a:rPr lang="es-ES" dirty="0"/>
              <a:t>Aguas captadas o subterráneas, pozos, albercas, redes de riego y su distribución deben formar parte de los trabajos de infraestructura del jardín.</a:t>
            </a:r>
          </a:p>
          <a:p>
            <a:r>
              <a:rPr lang="es-ES" dirty="0"/>
              <a:t>	La plantación del jardín puede empezar mientras estamos realizando las obras de la casa, considere los movimientos de tierra, la reutilización de piedras y escombros para la formación de caminos o relleno de terrazas y zonas pavimentadas, acote las zonas donde no van a actuar los albañiles y empiece a plantar los árboles.</a:t>
            </a:r>
          </a:p>
          <a:p>
            <a:r>
              <a:rPr lang="es-ES" dirty="0"/>
              <a:t>	En la planificación de las plantaciones deberá agrupar las plantas según sus necesidades hídricas en áreas de alta, media y poca necesidad de riego.</a:t>
            </a:r>
          </a:p>
          <a:p>
            <a:endParaRPr lang="es-ES" dirty="0"/>
          </a:p>
        </p:txBody>
      </p:sp>
    </p:spTree>
    <p:extLst>
      <p:ext uri="{BB962C8B-B14F-4D97-AF65-F5344CB8AC3E}">
        <p14:creationId xmlns:p14="http://schemas.microsoft.com/office/powerpoint/2010/main" val="2744921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normAutofit/>
          </a:bodyPr>
          <a:lstStyle/>
          <a:p>
            <a:r>
              <a:rPr lang="es-ES" dirty="0"/>
              <a:t>Procurar cubrir todo el suelo del jardín, la vegetación siempre verde retiene la tierra y la humedad, una abundante cubierta vegetal elimina las malas hierbas y crea un mejor ambiente y mucha belleza. La vegetación genera oxígeno, liberándolo al aire.</a:t>
            </a:r>
          </a:p>
          <a:p>
            <a:r>
              <a:rPr lang="es-ES" dirty="0"/>
              <a:t>	Donde al agua escasea, busquemos ayuda en las plantas autóctonas. Resisten el verano y viven de las lluvias naturales en otoño, invierno y primavera. </a:t>
            </a:r>
          </a:p>
          <a:p>
            <a:r>
              <a:rPr lang="es-ES" dirty="0"/>
              <a:t>Se cuidan solas, con latencia veraniega, aparece de nuevo a la llegada del otoño con todo su esplendor. El uso de plantas autóctonas y plantas tolerantes es el tema principal, basado en la misma forma que tiene la naturaleza de hacer frente a los climas mediterráneos, las dehesas.</a:t>
            </a:r>
          </a:p>
          <a:p>
            <a:r>
              <a:rPr lang="es-ES" dirty="0"/>
              <a:t>	Hay que evitar regar de forma innecesaria, muchas plantas son dañadas por excesivos riegos.</a:t>
            </a:r>
          </a:p>
          <a:p>
            <a:endParaRPr lang="es-ES" dirty="0"/>
          </a:p>
        </p:txBody>
      </p:sp>
    </p:spTree>
    <p:extLst>
      <p:ext uri="{BB962C8B-B14F-4D97-AF65-F5344CB8AC3E}">
        <p14:creationId xmlns:p14="http://schemas.microsoft.com/office/powerpoint/2010/main" val="3890055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Existe una gran diversidad de plantas autóctonas o naturalizadas que pueden ser utilizadas para distintos usos, mientras sepamos adaptarlas a sus necesidades climáticas y hortícolas.</a:t>
            </a:r>
          </a:p>
          <a:p>
            <a:r>
              <a:rPr lang="es-ES" dirty="0"/>
              <a:t>	Está claro que si queremos ahorrar agua, tendremos que buscar alternativas a las zonas de césped, tal y como está planteado en la actualidad, ya que los céspedes implantados precisan 3 o 4 veces más agua que las plantas; un 70% del agua que se utiliza en el riego es para los céspedes.</a:t>
            </a:r>
          </a:p>
          <a:p>
            <a:r>
              <a:rPr lang="es-ES" dirty="0"/>
              <a:t>	En estos jardines de poco consumo en agua, el césped es cuestionado. Se convierte en un lujo, esencial como todos en mayor confort y comodidad que lo puede disfrutar quien disponga de los medios para ello. </a:t>
            </a:r>
          </a:p>
          <a:p>
            <a:r>
              <a:rPr lang="es-ES" dirty="0"/>
              <a:t>Un césped razonablemente bien cuidado exige mucho trabajo... en la actualidad su mantenimiento puede ser casi totalmente automatizado.</a:t>
            </a:r>
          </a:p>
          <a:p>
            <a:endParaRPr lang="es-ES" dirty="0"/>
          </a:p>
          <a:p>
            <a:endParaRPr lang="es-ES" dirty="0"/>
          </a:p>
        </p:txBody>
      </p:sp>
    </p:spTree>
    <p:extLst>
      <p:ext uri="{BB962C8B-B14F-4D97-AF65-F5344CB8AC3E}">
        <p14:creationId xmlns:p14="http://schemas.microsoft.com/office/powerpoint/2010/main" val="2027022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sz="2400" dirty="0"/>
              <a:t>¿ Debemos reducir o eliminar las zonas de césped?. El césped puede tener el comportamiento de cualquier tapizarte, si escogemos variedades resistentes, si aceptamos que vegetará en primavera verano y estará latente en invierno, si elegimos especies que eliminen las malas hierbas, si la superficie que elijamos se riega automáticamente, los tapizantes elegidos para la mezcla de césped deben tener poder de recuperación si sufren sequía (especies estoloníferas.</a:t>
            </a:r>
          </a:p>
          <a:p>
            <a:r>
              <a:rPr lang="es-ES" sz="2400" dirty="0"/>
              <a:t>	Pueden ser alternativas para el césped en superficies horizontales, lugares de reposo o estanciales, los pavimentos blandos, o sea, aquellos que evitan el cemento, los pavimentos interrumpidos con plantación de vivaces o pequeños arbustos. </a:t>
            </a:r>
          </a:p>
          <a:p>
            <a:endParaRPr lang="es-ES" dirty="0"/>
          </a:p>
        </p:txBody>
      </p:sp>
    </p:spTree>
    <p:extLst>
      <p:ext uri="{BB962C8B-B14F-4D97-AF65-F5344CB8AC3E}">
        <p14:creationId xmlns:p14="http://schemas.microsoft.com/office/powerpoint/2010/main" val="587807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lstStyle/>
          <a:p>
            <a:r>
              <a:rPr lang="es-ES" sz="2400" dirty="0"/>
              <a:t>Las cubiertas de madera elevadas ligeramente del suelo, las gravas, arenas, albero requieren mantenimiento, las malas hierbas se desarrollan, no son una solución satisfactoria aunque es una de las más utilizadas; las plantas cubresuelos y suculentas que no pueden ser pisadas; las plantas invasoras: Hedera, Lonícera, etc.</a:t>
            </a:r>
          </a:p>
          <a:p>
            <a:endParaRPr lang="es-ES" dirty="0"/>
          </a:p>
        </p:txBody>
      </p:sp>
    </p:spTree>
    <p:extLst>
      <p:ext uri="{BB962C8B-B14F-4D97-AF65-F5344CB8AC3E}">
        <p14:creationId xmlns:p14="http://schemas.microsoft.com/office/powerpoint/2010/main" val="2276841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a:bodyPr>
          <a:lstStyle/>
          <a:p>
            <a:r>
              <a:rPr lang="es-ES" dirty="0"/>
              <a:t>Algunas prácticas para el ahorro de agua pueden ser:</a:t>
            </a:r>
          </a:p>
          <a:p>
            <a:pPr marL="0" indent="0">
              <a:buNone/>
            </a:pPr>
            <a:endParaRPr lang="es-ES" dirty="0"/>
          </a:p>
          <a:p>
            <a:r>
              <a:rPr lang="es-ES" sz="2400" dirty="0"/>
              <a:t>- Elección adecuada de los lugares de plantación de cada    planta, las que prefieren sol a pleno sol y las que     sombra en lugares protegidos.</a:t>
            </a:r>
          </a:p>
          <a:p>
            <a:r>
              <a:rPr lang="es-ES" sz="2400" dirty="0"/>
              <a:t>- Un buen drenaje de todas las zonas de plantación para    disponer de suelo aislado.</a:t>
            </a:r>
          </a:p>
          <a:p>
            <a:r>
              <a:rPr lang="es-ES" sz="2400" dirty="0"/>
              <a:t>- Plantar en grupos tupidos para retener más la humedad    del suelo; evitar el desarrollo de malas hierbas.</a:t>
            </a:r>
          </a:p>
          <a:p>
            <a:r>
              <a:rPr lang="es-ES" sz="2400" dirty="0"/>
              <a:t>- Utilizar los distintos sistemas de acolchado ("mulching".</a:t>
            </a:r>
          </a:p>
          <a:p>
            <a:pPr marL="0" indent="0">
              <a:buNone/>
            </a:pPr>
            <a:endParaRPr lang="es-ES" dirty="0"/>
          </a:p>
          <a:p>
            <a:endParaRPr lang="es-ES" dirty="0"/>
          </a:p>
        </p:txBody>
      </p:sp>
    </p:spTree>
    <p:extLst>
      <p:ext uri="{BB962C8B-B14F-4D97-AF65-F5344CB8AC3E}">
        <p14:creationId xmlns:p14="http://schemas.microsoft.com/office/powerpoint/2010/main" val="2222806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343872"/>
          </a:xfrm>
        </p:spPr>
        <p:txBody>
          <a:bodyPr>
            <a:normAutofit/>
          </a:bodyPr>
          <a:lstStyle/>
          <a:p>
            <a:r>
              <a:rPr lang="es-ES" dirty="0"/>
              <a:t>- Realizar las plantaciones en otoño-principios de        invierno para que las plantas establezcan sus raíces    y puedan enfrentarse con la sequía del verano, una vez    enraizadas.</a:t>
            </a:r>
          </a:p>
          <a:p>
            <a:r>
              <a:rPr lang="es-ES" dirty="0"/>
              <a:t>	El jardín, aunque el agua sea escasa, puede planificarse para que ofrezca floraciones todo el año.</a:t>
            </a:r>
          </a:p>
          <a:p>
            <a:r>
              <a:rPr lang="es-ES" dirty="0"/>
              <a:t>Hay muchas plantas que florecen en invierno mientras las lluvias humedecen el suelo y preparan el jardín para la fugaz primavera, posándose luego el cálido sol veraniego sobre los arbustos siempre verdes de su jardín, animados por floraciones estaciónales de los Agapanthus, las Belladonas, los Júpiter ,Coreopsis y Gaillardias, Lantanas, Cannas, etc., a la llegada de la "segunda primavera" renace el jardín con su nuevo ciclo de arbustos floreciendo.</a:t>
            </a:r>
          </a:p>
          <a:p>
            <a:endParaRPr lang="es-ES" dirty="0"/>
          </a:p>
          <a:p>
            <a:endParaRPr lang="es-ES" dirty="0"/>
          </a:p>
        </p:txBody>
      </p:sp>
    </p:spTree>
    <p:extLst>
      <p:ext uri="{BB962C8B-B14F-4D97-AF65-F5344CB8AC3E}">
        <p14:creationId xmlns:p14="http://schemas.microsoft.com/office/powerpoint/2010/main" val="1261914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sz="2400" dirty="0"/>
              <a:t>Es un error pensar que las plantas solo crecen en los jardines donde se usa generosamente el agua, los fertilizantes y los pesticidas. No es así en la naturaleza, en climas mediterráneos, nadie riega, fertiliza o fumiga y las plantas en la naturaleza que bonitas son.</a:t>
            </a:r>
          </a:p>
          <a:p>
            <a:r>
              <a:rPr lang="es-ES" sz="2400" dirty="0"/>
              <a:t>	Debemos buscar el mejor lugar para cada planta que coloquemos en el jardín. Para ello deberemos entender el microclima del jardín, los lugares de sol y sombra, humedad y sequía, las plantas bajo el efecto del calor derrochan agua, protejámoslas.</a:t>
            </a:r>
          </a:p>
          <a:p>
            <a:r>
              <a:rPr lang="es-ES" sz="2400" dirty="0"/>
              <a:t>	A la hora de plantar no seamos cicateros y cavemos hoyos grandes, espaciosos con mucha tierra, aireada y nutrida, un buen suelo retiene la humedad y beneficia las plantas donde esta escasea</a:t>
            </a:r>
            <a:r>
              <a:rPr lang="es-ES" dirty="0"/>
              <a:t>.</a:t>
            </a:r>
          </a:p>
          <a:p>
            <a:endParaRPr lang="es-ES" dirty="0"/>
          </a:p>
          <a:p>
            <a:endParaRPr lang="es-ES" dirty="0"/>
          </a:p>
        </p:txBody>
      </p:sp>
    </p:spTree>
    <p:extLst>
      <p:ext uri="{BB962C8B-B14F-4D97-AF65-F5344CB8AC3E}">
        <p14:creationId xmlns:p14="http://schemas.microsoft.com/office/powerpoint/2010/main" val="2102024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En suelos arenosos se drena rápidamente, el agua desaparece, deberemos añadir materia orgánica para retenerla, o utilizar polímeros acrílicos para su retención.</a:t>
            </a:r>
          </a:p>
          <a:p>
            <a:r>
              <a:rPr lang="es-ES" dirty="0"/>
              <a:t>	Para las plantas que toleran la sequía, el drenaje es fundamental, ya que el exceso de agua y los encharcamientos les son letales. Precisan suelos bien oxigenados para absorber el aire, el agua y los nutrientes. Debemos evitar que las raíces se asfixien por exceso de humedad o por compactación.</a:t>
            </a:r>
          </a:p>
          <a:p>
            <a:r>
              <a:rPr lang="es-ES" dirty="0"/>
              <a:t>	El clima mediterráneo tiene dos períodos naturales fundamentales cuando el crecimiento de las raíces es activo: otoño y primavera.</a:t>
            </a:r>
          </a:p>
          <a:p>
            <a:r>
              <a:rPr lang="es-ES" dirty="0"/>
              <a:t>	Las plantas autóctonas deberán plantarse a principios de otoño, a la llegada de las primeras lluvias, cuando los suelos están todavía templados.</a:t>
            </a:r>
          </a:p>
          <a:p>
            <a:endParaRPr lang="es-ES" dirty="0"/>
          </a:p>
        </p:txBody>
      </p:sp>
    </p:spTree>
    <p:extLst>
      <p:ext uri="{BB962C8B-B14F-4D97-AF65-F5344CB8AC3E}">
        <p14:creationId xmlns:p14="http://schemas.microsoft.com/office/powerpoint/2010/main" val="3433541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sz="2400" dirty="0"/>
              <a:t>Las plantas sub-tropicales y tropicales plantadas a principios de primavera, cuando el suelo empieza a calentarse y una vez han pasado la época de los posibles fríos.</a:t>
            </a:r>
          </a:p>
        </p:txBody>
      </p:sp>
    </p:spTree>
    <p:extLst>
      <p:ext uri="{BB962C8B-B14F-4D97-AF65-F5344CB8AC3E}">
        <p14:creationId xmlns:p14="http://schemas.microsoft.com/office/powerpoint/2010/main" val="4141665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Jardinería mediterránea y diseño de jardines </a:t>
            </a:r>
          </a:p>
        </p:txBody>
      </p:sp>
      <p:sp>
        <p:nvSpPr>
          <p:cNvPr id="3" name="2 Marcador de contenido"/>
          <p:cNvSpPr>
            <a:spLocks noGrp="1"/>
          </p:cNvSpPr>
          <p:nvPr>
            <p:ph idx="1"/>
          </p:nvPr>
        </p:nvSpPr>
        <p:spPr/>
        <p:txBody>
          <a:bodyPr>
            <a:normAutofit fontScale="92500" lnSpcReduction="20000"/>
          </a:bodyPr>
          <a:lstStyle/>
          <a:p>
            <a:r>
              <a:rPr lang="es-ES" dirty="0"/>
              <a:t>Ideal para jardines en cualquier parte del mundo con clima mediterráneo estilo de veranos calurosos y secos e inviernos justa libres de heladas. </a:t>
            </a:r>
          </a:p>
          <a:p>
            <a:r>
              <a:rPr lang="es-ES" dirty="0"/>
              <a:t>Sin embargo, con una cuidadosa selección de las plantas o la atención cuidadosa al drenaje, es posible tener un jardín mediterráneo en casi cualquier lugar. </a:t>
            </a:r>
          </a:p>
          <a:p>
            <a:r>
              <a:rPr lang="es-ES" dirty="0"/>
              <a:t>El jardín mediterráneo evoca el estilo de vida mediterráneo y esto significa un montón de vida al aire libre. </a:t>
            </a:r>
          </a:p>
          <a:p>
            <a:r>
              <a:rPr lang="es-ES" dirty="0"/>
              <a:t>Por ello es importante incorporar lugares para comer y sentarse fuera. Pérgolas cubiertas con muebles de jardín o bancos en lugares a la sombra de preferencia con unos cuantos cojines para lanzar en la parte superior para agregar color y crea zonas de estar más atractivas. </a:t>
            </a:r>
          </a:p>
        </p:txBody>
      </p:sp>
    </p:spTree>
    <p:extLst>
      <p:ext uri="{BB962C8B-B14F-4D97-AF65-F5344CB8AC3E}">
        <p14:creationId xmlns:p14="http://schemas.microsoft.com/office/powerpoint/2010/main" val="1131795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lstStyle/>
          <a:p>
            <a:r>
              <a:rPr lang="es-ES" sz="2400" dirty="0"/>
              <a:t>Piense en la plantación de algunas plantas aromáticas en esta área para aumentar el placer de vivir al aire libre.</a:t>
            </a:r>
          </a:p>
          <a:p>
            <a:endParaRPr lang="es-ES" dirty="0"/>
          </a:p>
        </p:txBody>
      </p:sp>
    </p:spTree>
    <p:extLst>
      <p:ext uri="{BB962C8B-B14F-4D97-AF65-F5344CB8AC3E}">
        <p14:creationId xmlns:p14="http://schemas.microsoft.com/office/powerpoint/2010/main" val="2157849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Creación de un jardín mediterráneo </a:t>
            </a:r>
          </a:p>
        </p:txBody>
      </p:sp>
      <p:sp>
        <p:nvSpPr>
          <p:cNvPr id="3" name="2 Marcador de contenido"/>
          <p:cNvSpPr>
            <a:spLocks noGrp="1"/>
          </p:cNvSpPr>
          <p:nvPr>
            <p:ph idx="1"/>
          </p:nvPr>
        </p:nvSpPr>
        <p:spPr/>
        <p:txBody>
          <a:bodyPr>
            <a:normAutofit fontScale="92500" lnSpcReduction="10000"/>
          </a:bodyPr>
          <a:lstStyle/>
          <a:p>
            <a:r>
              <a:rPr lang="es-ES" dirty="0"/>
              <a:t>Este no es un estilo moderno y tan duro para ajardinar es importante utilizar la madera, piedra y terracota con tal vez el uso de la cerámica para agregar color y tal vez una influencia morisca. </a:t>
            </a:r>
          </a:p>
          <a:p>
            <a:r>
              <a:rPr lang="es-ES" dirty="0"/>
              <a:t>Textiles como cojines en los bancos, manteles en las mesas cuando los coloque para comer e incluso las cortinas que colgaban de las pérgolas se añaden al efecto. </a:t>
            </a:r>
          </a:p>
          <a:p>
            <a:r>
              <a:rPr lang="es-ES" dirty="0"/>
              <a:t>La sombra es muy importante. Las pérgolas pueden ser elaboradas estructuras compradas o simplemente puede ser ásperas estructuras de madera. Vides, enredaderas ornamentales, rosas y glicinas son opciones comunes para las plantas que treparan por la pérgola para dar sombra. </a:t>
            </a:r>
          </a:p>
          <a:p>
            <a:endParaRPr lang="es-ES" dirty="0"/>
          </a:p>
        </p:txBody>
      </p:sp>
    </p:spTree>
    <p:extLst>
      <p:ext uri="{BB962C8B-B14F-4D97-AF65-F5344CB8AC3E}">
        <p14:creationId xmlns:p14="http://schemas.microsoft.com/office/powerpoint/2010/main" val="226771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lstStyle/>
          <a:p>
            <a:r>
              <a:rPr lang="es-ES" dirty="0"/>
              <a:t>Adornos de jardín tenderán a estar en grandes macetas de terracota y tarros son ideales. </a:t>
            </a:r>
          </a:p>
          <a:p>
            <a:r>
              <a:rPr lang="es-ES" dirty="0"/>
              <a:t>Estos a menudo necesitan ser protegidos durante el invierno. </a:t>
            </a:r>
          </a:p>
          <a:p>
            <a:r>
              <a:rPr lang="es-ES" dirty="0"/>
              <a:t>La topiaria es común en los jardines mediterráneos, bojes, santolina, romero ,mirto y laurel son plantas ideales para la jardinería ornamental. </a:t>
            </a:r>
          </a:p>
          <a:p>
            <a:endParaRPr lang="es-ES" dirty="0"/>
          </a:p>
        </p:txBody>
      </p:sp>
    </p:spTree>
    <p:extLst>
      <p:ext uri="{BB962C8B-B14F-4D97-AF65-F5344CB8AC3E}">
        <p14:creationId xmlns:p14="http://schemas.microsoft.com/office/powerpoint/2010/main" val="1720008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s-ES_tradnl" dirty="0"/>
              <a:t>EL JARDIN MEDITERRANEO</a:t>
            </a:r>
          </a:p>
        </p:txBody>
      </p:sp>
      <p:sp>
        <p:nvSpPr>
          <p:cNvPr id="5123" name="Rectangle 3"/>
          <p:cNvSpPr>
            <a:spLocks noGrp="1" noChangeArrowheads="1"/>
          </p:cNvSpPr>
          <p:nvPr>
            <p:ph idx="1"/>
          </p:nvPr>
        </p:nvSpPr>
        <p:spPr>
          <a:xfrm>
            <a:off x="457200" y="2564904"/>
            <a:ext cx="8229600" cy="3759696"/>
          </a:xfrm>
        </p:spPr>
        <p:txBody>
          <a:bodyPr>
            <a:normAutofit/>
          </a:bodyPr>
          <a:lstStyle/>
          <a:p>
            <a:pPr eaLnBrk="1" hangingPunct="1">
              <a:lnSpc>
                <a:spcPct val="90000"/>
              </a:lnSpc>
              <a:defRPr/>
            </a:pPr>
            <a:r>
              <a:rPr lang="es-ES_tradnl" sz="2400" dirty="0"/>
              <a:t>El clima mediterráneo se caracteriza por veranos cálidos y secos e inviernos benignos con cantidades de lluvia variables.</a:t>
            </a:r>
          </a:p>
          <a:p>
            <a:pPr eaLnBrk="1" hangingPunct="1">
              <a:lnSpc>
                <a:spcPct val="90000"/>
              </a:lnSpc>
              <a:defRPr/>
            </a:pPr>
            <a:r>
              <a:rPr lang="es-ES_tradnl" sz="2400" dirty="0"/>
              <a:t>Principalmente llueve en otoño e invierno y lluvias mas escasas en primavera.</a:t>
            </a:r>
          </a:p>
          <a:p>
            <a:pPr eaLnBrk="1" hangingPunct="1">
              <a:lnSpc>
                <a:spcPct val="90000"/>
              </a:lnSpc>
              <a:defRPr/>
            </a:pPr>
            <a:r>
              <a:rPr lang="es-ES_tradnl" sz="2400" dirty="0"/>
              <a:t>Oscilan mucho de una región a otra, al igual que las temperaturas.</a:t>
            </a:r>
          </a:p>
          <a:p>
            <a:pPr eaLnBrk="1" hangingPunct="1">
              <a:lnSpc>
                <a:spcPct val="90000"/>
              </a:lnSpc>
              <a:defRPr/>
            </a:pPr>
            <a:r>
              <a:rPr lang="es-ES_tradnl" sz="2400" dirty="0"/>
              <a:t>En el mismo paralelo nos encontramos climas similares.</a:t>
            </a:r>
          </a:p>
        </p:txBody>
      </p:sp>
    </p:spTree>
    <p:extLst>
      <p:ext uri="{BB962C8B-B14F-4D97-AF65-F5344CB8AC3E}">
        <p14:creationId xmlns:p14="http://schemas.microsoft.com/office/powerpoint/2010/main" val="2957722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1556791"/>
            <a:ext cx="8507288" cy="4569371"/>
          </a:xfrm>
        </p:spPr>
        <p:txBody>
          <a:bodyPr>
            <a:normAutofit/>
          </a:bodyPr>
          <a:lstStyle/>
          <a:p>
            <a:pPr eaLnBrk="1" hangingPunct="1">
              <a:lnSpc>
                <a:spcPct val="90000"/>
              </a:lnSpc>
              <a:defRPr/>
            </a:pPr>
            <a:r>
              <a:rPr lang="es-ES_tradnl" sz="2400" dirty="0"/>
              <a:t>Sur África, centro sur de California, centro de Chile o sur y oeste de Australia y algunas regiones de Nueva Zelanda.</a:t>
            </a:r>
          </a:p>
          <a:p>
            <a:pPr eaLnBrk="1" hangingPunct="1">
              <a:lnSpc>
                <a:spcPct val="90000"/>
              </a:lnSpc>
              <a:defRPr/>
            </a:pPr>
            <a:r>
              <a:rPr lang="es-ES_tradnl" sz="2400" dirty="0"/>
              <a:t>Zonas de lluvia escasa, pero cuantiosa cuando sucede.</a:t>
            </a:r>
          </a:p>
          <a:p>
            <a:pPr eaLnBrk="1" hangingPunct="1">
              <a:lnSpc>
                <a:spcPct val="90000"/>
              </a:lnSpc>
              <a:defRPr/>
            </a:pPr>
            <a:r>
              <a:rPr lang="es-ES_tradnl" sz="2400" dirty="0"/>
              <a:t>En zonas de costa la humedad de la atmósfera aumenta considerablemente retardando la transpiración de las plantas.</a:t>
            </a:r>
          </a:p>
          <a:p>
            <a:pPr eaLnBrk="1" hangingPunct="1">
              <a:lnSpc>
                <a:spcPct val="90000"/>
              </a:lnSpc>
              <a:defRPr/>
            </a:pPr>
            <a:r>
              <a:rPr lang="es-ES_tradnl" sz="2400" dirty="0"/>
              <a:t>Se aconseja el uso de plantas autóctonas que toleren la sequía, aunque el clima favorece el desarrollo de una gran variedad de plantas.</a:t>
            </a:r>
          </a:p>
        </p:txBody>
      </p:sp>
    </p:spTree>
    <p:extLst>
      <p:ext uri="{BB962C8B-B14F-4D97-AF65-F5344CB8AC3E}">
        <p14:creationId xmlns:p14="http://schemas.microsoft.com/office/powerpoint/2010/main" val="1741451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8520" y="908720"/>
            <a:ext cx="9433048" cy="6048672"/>
          </a:xfrm>
        </p:spPr>
      </p:pic>
    </p:spTree>
    <p:extLst>
      <p:ext uri="{BB962C8B-B14F-4D97-AF65-F5344CB8AC3E}">
        <p14:creationId xmlns:p14="http://schemas.microsoft.com/office/powerpoint/2010/main" val="4008812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1412775"/>
            <a:ext cx="8507413" cy="4713387"/>
          </a:xfrm>
        </p:spPr>
        <p:txBody>
          <a:bodyPr/>
          <a:lstStyle/>
          <a:p>
            <a:pPr eaLnBrk="1" hangingPunct="1">
              <a:defRPr/>
            </a:pPr>
            <a:r>
              <a:rPr lang="es-ES_tradnl" dirty="0"/>
              <a:t>Al igual que en Centroeuropa los inviernos son duros para los jardines, en los del mediterráneo los veranos largos y secos, cuando las plantas se encuentran en periodo latente, es la peor época que soportan hasta que llegan las primeras lluvias de otoño.</a:t>
            </a:r>
          </a:p>
          <a:p>
            <a:pPr eaLnBrk="1" hangingPunct="1">
              <a:defRPr/>
            </a:pPr>
            <a:r>
              <a:rPr lang="es-ES_tradnl" dirty="0"/>
              <a:t>El agua es escasa y los recursos cada vez mas limitados.</a:t>
            </a:r>
          </a:p>
          <a:p>
            <a:pPr eaLnBrk="1" hangingPunct="1">
              <a:defRPr/>
            </a:pPr>
            <a:r>
              <a:rPr lang="es-ES_tradnl" dirty="0"/>
              <a:t>La mano de obra cada vez mas escasa , menos profesionalizada…y mas cara.</a:t>
            </a:r>
          </a:p>
        </p:txBody>
      </p:sp>
    </p:spTree>
    <p:extLst>
      <p:ext uri="{BB962C8B-B14F-4D97-AF65-F5344CB8AC3E}">
        <p14:creationId xmlns:p14="http://schemas.microsoft.com/office/powerpoint/2010/main" val="136824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s-ES_tradnl" dirty="0"/>
              <a:t>EL SUELO</a:t>
            </a:r>
          </a:p>
        </p:txBody>
      </p:sp>
      <p:sp>
        <p:nvSpPr>
          <p:cNvPr id="11267" name="Rectangle 3"/>
          <p:cNvSpPr>
            <a:spLocks noGrp="1" noChangeArrowheads="1"/>
          </p:cNvSpPr>
          <p:nvPr>
            <p:ph idx="1"/>
          </p:nvPr>
        </p:nvSpPr>
        <p:spPr/>
        <p:txBody>
          <a:bodyPr/>
          <a:lstStyle/>
          <a:p>
            <a:pPr eaLnBrk="1" hangingPunct="1">
              <a:lnSpc>
                <a:spcPct val="90000"/>
              </a:lnSpc>
              <a:defRPr/>
            </a:pPr>
            <a:r>
              <a:rPr lang="es-ES_tradnl" dirty="0"/>
              <a:t>Nos encontramos: </a:t>
            </a:r>
          </a:p>
          <a:p>
            <a:pPr eaLnBrk="1" hangingPunct="1">
              <a:lnSpc>
                <a:spcPct val="90000"/>
              </a:lnSpc>
              <a:defRPr/>
            </a:pPr>
            <a:r>
              <a:rPr lang="es-ES_tradnl" dirty="0"/>
              <a:t>Tierras arenosas .-Fáciles de trabajar. Con escasa retención de agua.</a:t>
            </a:r>
          </a:p>
          <a:p>
            <a:pPr eaLnBrk="1" hangingPunct="1">
              <a:lnSpc>
                <a:spcPct val="90000"/>
              </a:lnSpc>
              <a:defRPr/>
            </a:pPr>
            <a:r>
              <a:rPr lang="es-ES_tradnl" dirty="0"/>
              <a:t>Tierras arcillosas.-Compactas.Con retención del agua</a:t>
            </a:r>
          </a:p>
          <a:p>
            <a:pPr eaLnBrk="1" hangingPunct="1">
              <a:lnSpc>
                <a:spcPct val="90000"/>
              </a:lnSpc>
              <a:defRPr/>
            </a:pPr>
            <a:r>
              <a:rPr lang="es-ES_tradnl" dirty="0"/>
              <a:t>Tierras vegetales o humus.</a:t>
            </a:r>
          </a:p>
          <a:p>
            <a:pPr eaLnBrk="1" hangingPunct="1">
              <a:lnSpc>
                <a:spcPct val="90000"/>
              </a:lnSpc>
              <a:defRPr/>
            </a:pPr>
            <a:r>
              <a:rPr lang="es-ES_tradnl" dirty="0"/>
              <a:t>Los suelos son pobres en materia orgánica y generalmente alcalinos.</a:t>
            </a:r>
          </a:p>
          <a:p>
            <a:pPr eaLnBrk="1" hangingPunct="1">
              <a:lnSpc>
                <a:spcPct val="90000"/>
              </a:lnSpc>
              <a:defRPr/>
            </a:pPr>
            <a:r>
              <a:rPr lang="es-ES_tradnl" dirty="0"/>
              <a:t>Necesidad de enmiendas.</a:t>
            </a:r>
          </a:p>
        </p:txBody>
      </p:sp>
    </p:spTree>
    <p:extLst>
      <p:ext uri="{BB962C8B-B14F-4D97-AF65-F5344CB8AC3E}">
        <p14:creationId xmlns:p14="http://schemas.microsoft.com/office/powerpoint/2010/main" val="31828481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2696"/>
            <a:ext cx="9143999" cy="6165304"/>
          </a:xfrm>
          <a:prstGeom prst="rect">
            <a:avLst/>
          </a:prstGeom>
        </p:spPr>
      </p:pic>
    </p:spTree>
    <p:extLst>
      <p:ext uri="{BB962C8B-B14F-4D97-AF65-F5344CB8AC3E}">
        <p14:creationId xmlns:p14="http://schemas.microsoft.com/office/powerpoint/2010/main" val="2330651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0688"/>
            <a:ext cx="9144000" cy="6237312"/>
          </a:xfrm>
          <a:prstGeom prst="rect">
            <a:avLst/>
          </a:prstGeom>
        </p:spPr>
      </p:pic>
    </p:spTree>
    <p:extLst>
      <p:ext uri="{BB962C8B-B14F-4D97-AF65-F5344CB8AC3E}">
        <p14:creationId xmlns:p14="http://schemas.microsoft.com/office/powerpoint/2010/main" val="1982609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99592" y="277813"/>
            <a:ext cx="7787208" cy="849312"/>
          </a:xfrm>
        </p:spPr>
        <p:txBody>
          <a:bodyPr>
            <a:normAutofit/>
          </a:bodyPr>
          <a:lstStyle/>
          <a:p>
            <a:pPr eaLnBrk="1" hangingPunct="1">
              <a:defRPr/>
            </a:pPr>
            <a:r>
              <a:rPr lang="es-ES_tradnl" sz="3600" dirty="0"/>
              <a:t>NUTRICION DE LAS PLANTAS</a:t>
            </a:r>
          </a:p>
        </p:txBody>
      </p:sp>
      <p:sp>
        <p:nvSpPr>
          <p:cNvPr id="25603" name="Rectangle 3"/>
          <p:cNvSpPr>
            <a:spLocks noGrp="1" noChangeArrowheads="1"/>
          </p:cNvSpPr>
          <p:nvPr>
            <p:ph idx="1"/>
          </p:nvPr>
        </p:nvSpPr>
        <p:spPr>
          <a:xfrm>
            <a:off x="457200" y="1556791"/>
            <a:ext cx="8229600" cy="4569371"/>
          </a:xfrm>
        </p:spPr>
        <p:txBody>
          <a:bodyPr>
            <a:normAutofit/>
          </a:bodyPr>
          <a:lstStyle/>
          <a:p>
            <a:pPr eaLnBrk="1" hangingPunct="1">
              <a:lnSpc>
                <a:spcPct val="90000"/>
              </a:lnSpc>
              <a:defRPr/>
            </a:pPr>
            <a:r>
              <a:rPr lang="es-ES_tradnl" sz="2400" dirty="0"/>
              <a:t>Además del dióxido de carbono ( CO2 ) y el agua las plantas necesitan tres elementos vitales: Nitrógeno, Fósforo y Potasio.</a:t>
            </a:r>
          </a:p>
          <a:p>
            <a:pPr eaLnBrk="1" hangingPunct="1">
              <a:lnSpc>
                <a:spcPct val="90000"/>
              </a:lnSpc>
              <a:defRPr/>
            </a:pPr>
            <a:r>
              <a:rPr lang="es-ES_tradnl" sz="2400" dirty="0"/>
              <a:t>El nitrógeno ( N ) estimula el crecimiento vigoroso. Un exceso de nitrógeno favorece la vegetación y reduce las floraciones.</a:t>
            </a:r>
          </a:p>
          <a:p>
            <a:pPr eaLnBrk="1" hangingPunct="1">
              <a:lnSpc>
                <a:spcPct val="90000"/>
              </a:lnSpc>
              <a:defRPr/>
            </a:pPr>
            <a:r>
              <a:rPr lang="es-ES_tradnl" sz="2400" dirty="0"/>
              <a:t>El fósforo ( P ) estimula la floración y la reproducción de los frutos, la madera de los tejidos y los hace mas resistentes.</a:t>
            </a:r>
          </a:p>
          <a:p>
            <a:pPr eaLnBrk="1" hangingPunct="1">
              <a:lnSpc>
                <a:spcPct val="90000"/>
              </a:lnSpc>
              <a:defRPr/>
            </a:pPr>
            <a:r>
              <a:rPr lang="es-ES_tradnl" sz="2400" dirty="0"/>
              <a:t>El potasio ( K ) aumenta la tolerancia a la sequia. La deficiencia de potasio inhibe el crecimiento de las plantas</a:t>
            </a:r>
            <a:r>
              <a:rPr lang="es-ES_tradnl" sz="2800" dirty="0"/>
              <a:t>.</a:t>
            </a:r>
          </a:p>
        </p:txBody>
      </p:sp>
    </p:spTree>
    <p:extLst>
      <p:ext uri="{BB962C8B-B14F-4D97-AF65-F5344CB8AC3E}">
        <p14:creationId xmlns:p14="http://schemas.microsoft.com/office/powerpoint/2010/main" val="3320317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457200" y="1196751"/>
            <a:ext cx="8229600" cy="4929411"/>
          </a:xfrm>
        </p:spPr>
        <p:txBody>
          <a:bodyPr>
            <a:normAutofit/>
          </a:bodyPr>
          <a:lstStyle/>
          <a:p>
            <a:pPr eaLnBrk="1" hangingPunct="1">
              <a:defRPr/>
            </a:pPr>
            <a:r>
              <a:rPr lang="es-ES_tradnl" sz="2400" dirty="0"/>
              <a:t>El calcio ( Ca ) reduce la acidez del suelo. Un exceso bloquea el hierro y el potasio y lo hace inaccesible a las plantas.</a:t>
            </a:r>
          </a:p>
          <a:p>
            <a:pPr eaLnBrk="1" hangingPunct="1">
              <a:defRPr/>
            </a:pPr>
            <a:r>
              <a:rPr lang="es-ES_tradnl" sz="2400" dirty="0"/>
              <a:t>El manganeso ( Mg ) produce la clorofila. La clorosis intravenosa empieza por las hojas mas viejas.</a:t>
            </a:r>
          </a:p>
          <a:p>
            <a:pPr eaLnBrk="1" hangingPunct="1">
              <a:defRPr/>
            </a:pPr>
            <a:r>
              <a:rPr lang="es-ES_tradnl" sz="2400" dirty="0"/>
              <a:t>El hierro ( Fe ) en general esta presente en el suelo en cantidades suficientes. </a:t>
            </a:r>
          </a:p>
          <a:p>
            <a:pPr eaLnBrk="1" hangingPunct="1">
              <a:defRPr/>
            </a:pPr>
            <a:r>
              <a:rPr lang="es-ES_tradnl" sz="2400" dirty="0"/>
              <a:t>La deficiencia supone clorosis.</a:t>
            </a:r>
          </a:p>
          <a:p>
            <a:pPr eaLnBrk="1" hangingPunct="1">
              <a:defRPr/>
            </a:pPr>
            <a:r>
              <a:rPr lang="es-ES_tradnl" sz="2400" dirty="0"/>
              <a:t>Las plantas precisan asimismo oligoelementos como el boro, el cloro, el cobre,manganeso,el molibdeno, el zinc y el hierro.</a:t>
            </a:r>
          </a:p>
        </p:txBody>
      </p:sp>
    </p:spTree>
    <p:extLst>
      <p:ext uri="{BB962C8B-B14F-4D97-AF65-F5344CB8AC3E}">
        <p14:creationId xmlns:p14="http://schemas.microsoft.com/office/powerpoint/2010/main" val="1911650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LOS NUTRIENTES</a:t>
            </a:r>
          </a:p>
        </p:txBody>
      </p:sp>
      <p:sp>
        <p:nvSpPr>
          <p:cNvPr id="3" name="2 Marcador de contenido"/>
          <p:cNvSpPr>
            <a:spLocks noGrp="1"/>
          </p:cNvSpPr>
          <p:nvPr>
            <p:ph idx="1"/>
          </p:nvPr>
        </p:nvSpPr>
        <p:spPr/>
        <p:txBody>
          <a:bodyPr>
            <a:normAutofit fontScale="92500" lnSpcReduction="10000"/>
          </a:bodyPr>
          <a:lstStyle/>
          <a:p>
            <a:r>
              <a:rPr lang="es-ES" sz="2400" dirty="0"/>
              <a:t>Aparte del agua del suelo y el dióxido de carbono del aire, las plantas necesitan tres elementos nutritivos vitales: nitrógeno, fósforo y potasio.</a:t>
            </a:r>
          </a:p>
          <a:p>
            <a:r>
              <a:rPr lang="es-ES" sz="2400" dirty="0"/>
              <a:t>	El nitrógeno estimula el crecimiento vegetativo, vigoroso y de un sano color verde. Un exceso de nitrógeno ocasiona un crecimiento flaco y débil, un retraso de la floración y mayor sensibilidad a las plagas y enfermedades.</a:t>
            </a:r>
          </a:p>
          <a:p>
            <a:r>
              <a:rPr lang="es-ES" sz="2400" dirty="0"/>
              <a:t>	El fósforo estimula la floración y reproducción, madura los tejidos y los hace más resistentes. El exceso de fósforo inhibe el crecimiento de las plantas.</a:t>
            </a:r>
          </a:p>
          <a:p>
            <a:endParaRPr lang="es-ES" dirty="0"/>
          </a:p>
          <a:p>
            <a:endParaRPr lang="es-ES" dirty="0"/>
          </a:p>
        </p:txBody>
      </p:sp>
    </p:spTree>
    <p:extLst>
      <p:ext uri="{BB962C8B-B14F-4D97-AF65-F5344CB8AC3E}">
        <p14:creationId xmlns:p14="http://schemas.microsoft.com/office/powerpoint/2010/main" val="36409528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a:bodyPr>
          <a:lstStyle/>
          <a:p>
            <a:r>
              <a:rPr lang="es-ES" dirty="0"/>
              <a:t>El potasio aumenta la tolerancia a la sequía, fomentando el crecimiento de las raíces y las membranas celulares más gruesas. La deficiencia de potasio inhibe el crecimiento de las plantas.</a:t>
            </a:r>
          </a:p>
          <a:p>
            <a:r>
              <a:rPr lang="es-ES" dirty="0"/>
              <a:t>	Otros nutrientes necesarios en menor cantidad (microelementos) son:</a:t>
            </a:r>
          </a:p>
          <a:p>
            <a:r>
              <a:rPr lang="es-ES" dirty="0"/>
              <a:t>	El calcio (Ca) que mejora el crecimiento de las raíces  y las células y reduce la acidez del suelo.</a:t>
            </a:r>
          </a:p>
          <a:p>
            <a:r>
              <a:rPr lang="es-ES" dirty="0"/>
              <a:t>        El magnesio (Mg) produce la clorofila, las clorosis intervenosas manifiestan una carencia de magnesio.</a:t>
            </a:r>
          </a:p>
          <a:p>
            <a:r>
              <a:rPr lang="es-ES" dirty="0"/>
              <a:t>       El hierro (Fe) tanto su deficiencia, como su exceso,   pueden ser detectado con clorosis en las hojas.</a:t>
            </a:r>
          </a:p>
        </p:txBody>
      </p:sp>
    </p:spTree>
    <p:extLst>
      <p:ext uri="{BB962C8B-B14F-4D97-AF65-F5344CB8AC3E}">
        <p14:creationId xmlns:p14="http://schemas.microsoft.com/office/powerpoint/2010/main" val="1015011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435280" cy="5127848"/>
          </a:xfrm>
        </p:spPr>
        <p:txBody>
          <a:bodyPr>
            <a:normAutofit fontScale="92500" lnSpcReduction="10000"/>
          </a:bodyPr>
          <a:lstStyle/>
          <a:p>
            <a:r>
              <a:rPr lang="es-ES" sz="2400" dirty="0"/>
              <a:t>Independientemente están los "oligoelementos", que en menor cantidad son necesarios (boro, cloro, cobre, manganeso, molibdeno, zinc e hierro.)</a:t>
            </a:r>
          </a:p>
          <a:p>
            <a:endParaRPr lang="es-ES" sz="2400" dirty="0"/>
          </a:p>
          <a:p>
            <a:r>
              <a:rPr lang="es-ES" sz="2400" dirty="0"/>
              <a:t>	Para un buen abonado utilizaremos:</a:t>
            </a:r>
          </a:p>
          <a:p>
            <a:r>
              <a:rPr lang="es-ES" sz="2400" dirty="0"/>
              <a:t>	Abonos orgánicos procedentes de organismos vivos.</a:t>
            </a:r>
          </a:p>
          <a:p>
            <a:r>
              <a:rPr lang="es-ES" sz="2400" dirty="0"/>
              <a:t>	Abonos vegetales procedentes de material vegetal.</a:t>
            </a:r>
          </a:p>
          <a:p>
            <a:r>
              <a:rPr lang="es-ES" sz="2400" dirty="0"/>
              <a:t>	Acolchados orgánicos.</a:t>
            </a:r>
          </a:p>
          <a:p>
            <a:r>
              <a:rPr lang="es-ES" sz="2400" dirty="0"/>
              <a:t>	Abonados vegetales.</a:t>
            </a:r>
          </a:p>
          <a:p>
            <a:r>
              <a:rPr lang="es-ES" sz="2400" dirty="0"/>
              <a:t>	Fertilizantes químicos</a:t>
            </a:r>
            <a:r>
              <a:rPr lang="es-ES" dirty="0"/>
              <a:t>.</a:t>
            </a:r>
          </a:p>
          <a:p>
            <a:pPr marL="0" indent="0">
              <a:buNone/>
            </a:pPr>
            <a:r>
              <a:rPr lang="es-ES" dirty="0"/>
              <a:t>       </a:t>
            </a:r>
            <a:r>
              <a:rPr lang="es-ES" sz="2400" dirty="0"/>
              <a:t>Fertilizar sólo cuando haya razón de hacerlo. </a:t>
            </a:r>
          </a:p>
          <a:p>
            <a:pPr marL="0" indent="0">
              <a:buNone/>
            </a:pPr>
            <a:r>
              <a:rPr lang="es-ES" sz="2400" dirty="0"/>
              <a:t>        Evitemos sobrealimentar.</a:t>
            </a:r>
          </a:p>
          <a:p>
            <a:endParaRPr lang="es-ES" dirty="0"/>
          </a:p>
        </p:txBody>
      </p:sp>
    </p:spTree>
    <p:extLst>
      <p:ext uri="{BB962C8B-B14F-4D97-AF65-F5344CB8AC3E}">
        <p14:creationId xmlns:p14="http://schemas.microsoft.com/office/powerpoint/2010/main" val="2483539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55576" y="704088"/>
            <a:ext cx="7931224" cy="1143000"/>
          </a:xfrm>
        </p:spPr>
        <p:txBody>
          <a:bodyPr>
            <a:normAutofit/>
          </a:bodyPr>
          <a:lstStyle/>
          <a:p>
            <a:pPr eaLnBrk="1" hangingPunct="1">
              <a:defRPr/>
            </a:pPr>
            <a:r>
              <a:rPr lang="es-ES_tradnl" sz="3600" dirty="0"/>
              <a:t>LOS ABONOS ORGANICOS</a:t>
            </a:r>
          </a:p>
        </p:txBody>
      </p:sp>
      <p:sp>
        <p:nvSpPr>
          <p:cNvPr id="29699" name="Rectangle 3"/>
          <p:cNvSpPr>
            <a:spLocks noGrp="1" noChangeArrowheads="1"/>
          </p:cNvSpPr>
          <p:nvPr>
            <p:ph idx="1"/>
          </p:nvPr>
        </p:nvSpPr>
        <p:spPr/>
        <p:txBody>
          <a:bodyPr/>
          <a:lstStyle/>
          <a:p>
            <a:pPr eaLnBrk="1" hangingPunct="1">
              <a:lnSpc>
                <a:spcPct val="90000"/>
              </a:lnSpc>
              <a:defRPr/>
            </a:pPr>
            <a:r>
              <a:rPr lang="es-ES_tradnl" sz="2400" dirty="0"/>
              <a:t>Proceden de organismos vivos, animales y plantas, algunos solo son accesibles a las plantas a través de la vida del suelo ( microorganismos ).</a:t>
            </a:r>
          </a:p>
          <a:p>
            <a:pPr eaLnBrk="1" hangingPunct="1">
              <a:lnSpc>
                <a:spcPct val="90000"/>
              </a:lnSpc>
              <a:defRPr/>
            </a:pPr>
            <a:r>
              <a:rPr lang="es-ES_tradnl" sz="2400" dirty="0"/>
              <a:t>Las raíces absorben del suelo todo lo que necesita la planta.</a:t>
            </a:r>
          </a:p>
          <a:p>
            <a:pPr eaLnBrk="1" hangingPunct="1">
              <a:lnSpc>
                <a:spcPct val="90000"/>
              </a:lnSpc>
              <a:defRPr/>
            </a:pPr>
            <a:r>
              <a:rPr lang="es-ES_tradnl" sz="2400" dirty="0"/>
              <a:t>Procurar que el suelo sea fértil, incorporando materia orgánica.</a:t>
            </a:r>
          </a:p>
          <a:p>
            <a:pPr eaLnBrk="1" hangingPunct="1">
              <a:lnSpc>
                <a:spcPct val="90000"/>
              </a:lnSpc>
              <a:defRPr/>
            </a:pPr>
            <a:r>
              <a:rPr lang="es-ES_tradnl" sz="2400" dirty="0"/>
              <a:t>Un buen “ compost “ contiene todos los oligoelementos que necesitan las plantas</a:t>
            </a:r>
            <a:r>
              <a:rPr lang="es-ES_tradnl" sz="2800" dirty="0"/>
              <a:t>.</a:t>
            </a:r>
          </a:p>
        </p:txBody>
      </p:sp>
    </p:spTree>
    <p:extLst>
      <p:ext uri="{BB962C8B-B14F-4D97-AF65-F5344CB8AC3E}">
        <p14:creationId xmlns:p14="http://schemas.microsoft.com/office/powerpoint/2010/main" val="826308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s-ES_tradnl" sz="3800" dirty="0"/>
              <a:t>LOS FERTILIZANTES QUIMICOS</a:t>
            </a:r>
          </a:p>
        </p:txBody>
      </p:sp>
      <p:sp>
        <p:nvSpPr>
          <p:cNvPr id="33795" name="Rectangle 3"/>
          <p:cNvSpPr>
            <a:spLocks noGrp="1" noChangeArrowheads="1"/>
          </p:cNvSpPr>
          <p:nvPr>
            <p:ph idx="1"/>
          </p:nvPr>
        </p:nvSpPr>
        <p:spPr/>
        <p:txBody>
          <a:bodyPr>
            <a:normAutofit/>
          </a:bodyPr>
          <a:lstStyle/>
          <a:p>
            <a:pPr eaLnBrk="1" hangingPunct="1">
              <a:defRPr/>
            </a:pPr>
            <a:r>
              <a:rPr lang="es-ES_tradnl" sz="2400" dirty="0"/>
              <a:t>Son sales sintéticas solubles que liberan los minerales rápidamente.</a:t>
            </a:r>
          </a:p>
          <a:p>
            <a:pPr eaLnBrk="1" hangingPunct="1">
              <a:defRPr/>
            </a:pPr>
            <a:r>
              <a:rPr lang="es-ES_tradnl" sz="2400" dirty="0"/>
              <a:t>La facilidad de uso los hace ser los preferidos.</a:t>
            </a:r>
          </a:p>
          <a:p>
            <a:pPr eaLnBrk="1" hangingPunct="1">
              <a:defRPr/>
            </a:pPr>
            <a:r>
              <a:rPr lang="es-ES_tradnl" sz="2400" dirty="0"/>
              <a:t>La lixiviación del nitrógeno y el lavado de los nutrientes debe ser considerado.</a:t>
            </a:r>
          </a:p>
          <a:p>
            <a:pPr eaLnBrk="1" hangingPunct="1">
              <a:defRPr/>
            </a:pPr>
            <a:r>
              <a:rPr lang="es-ES_tradnl" sz="2400" dirty="0"/>
              <a:t>Los fertilizantes de liberación lenta pueden resultar útiles para evitar fracasos.</a:t>
            </a:r>
          </a:p>
        </p:txBody>
      </p:sp>
    </p:spTree>
    <p:extLst>
      <p:ext uri="{BB962C8B-B14F-4D97-AF65-F5344CB8AC3E}">
        <p14:creationId xmlns:p14="http://schemas.microsoft.com/office/powerpoint/2010/main" val="24396740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EL ACOLCHADO</a:t>
            </a:r>
          </a:p>
        </p:txBody>
      </p:sp>
      <p:sp>
        <p:nvSpPr>
          <p:cNvPr id="3" name="2 Marcador de contenido"/>
          <p:cNvSpPr>
            <a:spLocks noGrp="1"/>
          </p:cNvSpPr>
          <p:nvPr>
            <p:ph idx="1"/>
          </p:nvPr>
        </p:nvSpPr>
        <p:spPr/>
        <p:txBody>
          <a:bodyPr>
            <a:normAutofit fontScale="92500"/>
          </a:bodyPr>
          <a:lstStyle/>
          <a:p>
            <a:r>
              <a:rPr lang="es-ES" dirty="0"/>
              <a:t>Acolchar consiste en devolver, intencionadamente, la materia orgánica al suelo.</a:t>
            </a:r>
          </a:p>
          <a:p>
            <a:r>
              <a:rPr lang="es-ES" dirty="0"/>
              <a:t>	En la naturaleza, una capa de materia orgánica cubre el suelo de nuestros bosques, donde no se ha alterado esta situación.</a:t>
            </a:r>
          </a:p>
          <a:p>
            <a:r>
              <a:rPr lang="es-ES" dirty="0"/>
              <a:t>	Utilizamos el acolchado para mejorar el aspecto del jardín, suprimir las malas hierbas o conservar la humedad del suelo, pero existen otros beneficios tales como crear una temperatura en el suelo que ayuda a la microfauna y la macroflora, de protección de las finas raíces superficiales (microrrizas) de los daños, activa y alimenta los microorganismos que trabajan la tierra y cuando llueve se absorbe esta con más facilidad. </a:t>
            </a:r>
          </a:p>
        </p:txBody>
      </p:sp>
    </p:spTree>
    <p:extLst>
      <p:ext uri="{BB962C8B-B14F-4D97-AF65-F5344CB8AC3E}">
        <p14:creationId xmlns:p14="http://schemas.microsoft.com/office/powerpoint/2010/main" val="22714424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412776"/>
            <a:ext cx="8229600" cy="4551784"/>
          </a:xfrm>
        </p:spPr>
        <p:txBody>
          <a:bodyPr/>
          <a:lstStyle/>
          <a:p>
            <a:r>
              <a:rPr lang="es-ES" sz="2400" dirty="0"/>
              <a:t>Su descomposición produce materia orgánica que favorece el poder nutritivo del suelo.</a:t>
            </a:r>
          </a:p>
          <a:p>
            <a:r>
              <a:rPr lang="es-ES" sz="2400" dirty="0"/>
              <a:t>Podemos elegir el material de acolchado según las disponibilidades de la zona, teniendo en cuenta que los de color claro absorben menos el calor que los oscuros. El aspecto estético será fundamental a la hora de la elección. El coste del producto será también un elemento determinante.</a:t>
            </a:r>
          </a:p>
          <a:p>
            <a:r>
              <a:rPr lang="es-ES" sz="2400" dirty="0"/>
              <a:t>	En invierno el acolchado puede ser de textura gruesa, más seco y bien ventilado, durante el verano los acolchados verdes y jugosos favorecen el crecimiento.</a:t>
            </a:r>
          </a:p>
          <a:p>
            <a:endParaRPr lang="es-ES" sz="2400" dirty="0"/>
          </a:p>
          <a:p>
            <a:endParaRPr lang="es-ES" dirty="0"/>
          </a:p>
        </p:txBody>
      </p:sp>
    </p:spTree>
    <p:extLst>
      <p:ext uri="{BB962C8B-B14F-4D97-AF65-F5344CB8AC3E}">
        <p14:creationId xmlns:p14="http://schemas.microsoft.com/office/powerpoint/2010/main" val="28441880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En un jardín el compostaje de los detritus procedentes de las podas, pasados a través de una trituradora, pueden ser útiles en el comercio, dependiendo de la industria o agricultura de la zona se pueden utilizar cáscaras de almendra o nueces, semillas de algodón, cascarilla de arroz, orujo de uva o cañas y mazorcas de maíz. Los recortes de césped y las hojas blandas tienden a apelmazarse. </a:t>
            </a:r>
          </a:p>
          <a:p>
            <a:r>
              <a:rPr lang="es-ES" dirty="0"/>
              <a:t>Las hierbas verdes o secas y el heno son acolchados excelentes, pero hay que tener cuidado con las semillas de malas hierbas. La paja puede ser utilizada seca; no tiene malas hierbas. Las virutas de cortezas de árbol son duraderas y tienen buen aspecto, también pueden utilizarse en caminos. Debemos tener cuidado con el fuego y el viento. </a:t>
            </a:r>
          </a:p>
        </p:txBody>
      </p:sp>
    </p:spTree>
    <p:extLst>
      <p:ext uri="{BB962C8B-B14F-4D97-AF65-F5344CB8AC3E}">
        <p14:creationId xmlns:p14="http://schemas.microsoft.com/office/powerpoint/2010/main" val="1628403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Donde queramos acidificar el suelo podemos utilizar acículas de pino o corteza de pino clasificada por grosores.</a:t>
            </a:r>
          </a:p>
          <a:p>
            <a:r>
              <a:rPr lang="es-ES" dirty="0"/>
              <a:t>	El acolchado viviente o también llamado abono vegetal (alfalfa, trébol, habas, etc.) posee posibilidades cuando madura se corta y se deja sobre el suelo, se descompone y se incorpora después.</a:t>
            </a:r>
          </a:p>
          <a:p>
            <a:r>
              <a:rPr lang="es-ES" dirty="0"/>
              <a:t>	Los acolchados inorgánicos no nutren la vida del suelo, ni se convierten en humus.</a:t>
            </a:r>
          </a:p>
          <a:p>
            <a:r>
              <a:rPr lang="es-ES" dirty="0"/>
              <a:t>	Los guijarros, las gravas, los basaltos, las tierras volcánicas, etc., protegen las raíces, impiden la salida de malas hierbas, son utilizados en zonas de cactáceas, dan más calor al suelo.</a:t>
            </a:r>
          </a:p>
          <a:p>
            <a:r>
              <a:rPr lang="es-ES" dirty="0"/>
              <a:t>	Los acolchados hay que reponerlos por lo menos una vez al año, aplicarlos generosamente 10 a 15 cm. Lo ideal es que el acolchado llegue hasta la línea de goteo. Evite acercarlo al cuello de las plantas, pueden pudrirse. Colóquelo en la tierra humedecida.</a:t>
            </a:r>
          </a:p>
          <a:p>
            <a:endParaRPr lang="es-ES" dirty="0"/>
          </a:p>
          <a:p>
            <a:endParaRPr lang="es-ES" dirty="0"/>
          </a:p>
        </p:txBody>
      </p:sp>
    </p:spTree>
    <p:extLst>
      <p:ext uri="{BB962C8B-B14F-4D97-AF65-F5344CB8AC3E}">
        <p14:creationId xmlns:p14="http://schemas.microsoft.com/office/powerpoint/2010/main" val="2148407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844824"/>
            <a:ext cx="8435975" cy="4281339"/>
          </a:xfrm>
        </p:spPr>
        <p:txBody>
          <a:bodyPr>
            <a:normAutofit fontScale="92500"/>
          </a:bodyPr>
          <a:lstStyle/>
          <a:p>
            <a:pPr>
              <a:defRPr/>
            </a:pPr>
            <a:r>
              <a:rPr lang="es-ES" sz="2400" dirty="0"/>
              <a:t>Procure que el material escogido sea estético, no pueda ser desplazado por el viento y que sea ignífugo, como indicábamos antes.</a:t>
            </a:r>
          </a:p>
          <a:p>
            <a:pPr eaLnBrk="1" hangingPunct="1">
              <a:defRPr/>
            </a:pPr>
            <a:r>
              <a:rPr lang="es-ES_tradnl" sz="2400" dirty="0"/>
              <a:t>Los acolchados orgánicos son un fertilizante suave que incrementa la fertilidad del suelo, sin olvidar los “ abonos vegetales “.</a:t>
            </a:r>
          </a:p>
          <a:p>
            <a:pPr eaLnBrk="1" hangingPunct="1">
              <a:defRPr/>
            </a:pPr>
            <a:r>
              <a:rPr lang="es-ES_tradnl" sz="2400" dirty="0"/>
              <a:t>Fertilizantes a base de estiércol de animales.</a:t>
            </a:r>
          </a:p>
          <a:p>
            <a:pPr eaLnBrk="1" hangingPunct="1">
              <a:defRPr/>
            </a:pPr>
            <a:r>
              <a:rPr lang="es-ES_tradnl" sz="2400" dirty="0"/>
              <a:t>El estiércol de vaca rico en potasio, el estiércol de caballo, excelente combinado con el de vaca.</a:t>
            </a:r>
          </a:p>
          <a:p>
            <a:pPr eaLnBrk="1" hangingPunct="1">
              <a:defRPr/>
            </a:pPr>
            <a:r>
              <a:rPr lang="es-ES_tradnl" sz="2400" dirty="0"/>
              <a:t>Los procedentes de camas de cerdos. Excesivos en potasio, los de oveja, alcalinos, los de gallinaza demasiado fuertes etc.…</a:t>
            </a:r>
          </a:p>
        </p:txBody>
      </p:sp>
    </p:spTree>
    <p:extLst>
      <p:ext uri="{BB962C8B-B14F-4D97-AF65-F5344CB8AC3E}">
        <p14:creationId xmlns:p14="http://schemas.microsoft.com/office/powerpoint/2010/main" val="199415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USO RACIONAL DEL AGUA</a:t>
            </a:r>
          </a:p>
        </p:txBody>
      </p:sp>
      <p:sp>
        <p:nvSpPr>
          <p:cNvPr id="3" name="2 Marcador de contenido"/>
          <p:cNvSpPr>
            <a:spLocks noGrp="1"/>
          </p:cNvSpPr>
          <p:nvPr>
            <p:ph idx="1"/>
          </p:nvPr>
        </p:nvSpPr>
        <p:spPr/>
        <p:txBody>
          <a:bodyPr>
            <a:normAutofit lnSpcReduction="10000"/>
          </a:bodyPr>
          <a:lstStyle/>
          <a:p>
            <a:r>
              <a:rPr lang="es-ES" dirty="0"/>
              <a:t>"Las plantas necesitan más agua durante los meses calurosos", escuchamos a veces, y esto no es cierto "Las plantas necesitan agua cuando están creciendo activamente".</a:t>
            </a:r>
          </a:p>
          <a:p>
            <a:r>
              <a:rPr lang="es-ES" dirty="0"/>
              <a:t>	Los primeros días soleados y calurosos tras un período de lluvias, suponen un esfuerzo para las plantas.</a:t>
            </a:r>
          </a:p>
          <a:p>
            <a:r>
              <a:rPr lang="es-ES" dirty="0"/>
              <a:t>	Aplique riegos abundantes y espaciados durante la noche, en vez de ligeros y superficiales. Favorecen la profundización de las raíces y ahorran agua. Regar al mediodía es desperdiciar el agua causa de la elevada evaporación. Las gotas sobre las hojas actúan de lentes de aumento y queman las hojas delicadas.</a:t>
            </a:r>
          </a:p>
          <a:p>
            <a:endParaRPr lang="es-ES" dirty="0"/>
          </a:p>
          <a:p>
            <a:endParaRPr lang="es-ES" dirty="0"/>
          </a:p>
        </p:txBody>
      </p:sp>
    </p:spTree>
    <p:extLst>
      <p:ext uri="{BB962C8B-B14F-4D97-AF65-F5344CB8AC3E}">
        <p14:creationId xmlns:p14="http://schemas.microsoft.com/office/powerpoint/2010/main" val="1329820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5055840"/>
          </a:xfrm>
        </p:spPr>
        <p:txBody>
          <a:bodyPr>
            <a:normAutofit/>
          </a:bodyPr>
          <a:lstStyle/>
          <a:p>
            <a:r>
              <a:rPr lang="es-ES" sz="2400" dirty="0"/>
              <a:t>Después de una plantación, las plantas exigen riegos de 1 a 4 durante el mes según la planta. cuando estén establecidas los riegos serán más espaciados. </a:t>
            </a:r>
          </a:p>
          <a:p>
            <a:r>
              <a:rPr lang="es-ES" sz="2400" dirty="0"/>
              <a:t>Las plantas deben acostumbrarse poco a poco a la espaciación de los riegos.</a:t>
            </a:r>
          </a:p>
          <a:p>
            <a:r>
              <a:rPr lang="es-ES" sz="2400" dirty="0"/>
              <a:t>	Las plantas que toleran la sequía tienen raíces profundas o las tienen muy extendidas para absorber el agua de lluvia. Conviene que sean regadas a fondo.</a:t>
            </a:r>
          </a:p>
          <a:p>
            <a:r>
              <a:rPr lang="es-ES" sz="2400" dirty="0"/>
              <a:t>	Conviene regar despacio cuando la tierra está muy seca, para dar tiempo al agua para que penetre y evite derrames. Haga piletas, caballones, cuencas, anillos o terrazas para aprovechar el agua evitando derrames.</a:t>
            </a:r>
          </a:p>
          <a:p>
            <a:endParaRPr lang="es-ES" dirty="0"/>
          </a:p>
          <a:p>
            <a:endParaRPr lang="es-ES" dirty="0"/>
          </a:p>
        </p:txBody>
      </p:sp>
    </p:spTree>
    <p:extLst>
      <p:ext uri="{BB962C8B-B14F-4D97-AF65-F5344CB8AC3E}">
        <p14:creationId xmlns:p14="http://schemas.microsoft.com/office/powerpoint/2010/main" val="35129692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a:bodyPr>
          <a:lstStyle/>
          <a:p>
            <a:r>
              <a:rPr lang="es-ES" sz="2400" dirty="0"/>
              <a:t>Evite mojar las hojas y los tallos de las plantas tolerantes a la sequía, las superficies peludas o tomentosas (estrategias de supervivencia) no pueden funcionar cuando están empapadas, sin embargo las plantas tropicales a menudo deben ser rociadas en las horas de mayor calor, para dar humedad ambiental a su entorno, mejorando sus hojas.</a:t>
            </a:r>
          </a:p>
        </p:txBody>
      </p:sp>
    </p:spTree>
    <p:extLst>
      <p:ext uri="{BB962C8B-B14F-4D97-AF65-F5344CB8AC3E}">
        <p14:creationId xmlns:p14="http://schemas.microsoft.com/office/powerpoint/2010/main" val="36207099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SALUD DE LAS PLANTAS</a:t>
            </a:r>
          </a:p>
        </p:txBody>
      </p:sp>
      <p:sp>
        <p:nvSpPr>
          <p:cNvPr id="3" name="2 Marcador de contenido"/>
          <p:cNvSpPr>
            <a:spLocks noGrp="1"/>
          </p:cNvSpPr>
          <p:nvPr>
            <p:ph idx="1"/>
          </p:nvPr>
        </p:nvSpPr>
        <p:spPr/>
        <p:txBody>
          <a:bodyPr>
            <a:normAutofit lnSpcReduction="10000"/>
          </a:bodyPr>
          <a:lstStyle/>
          <a:p>
            <a:r>
              <a:rPr lang="es-ES" dirty="0"/>
              <a:t>Una crisis de salud normalmente es el resultado de un error de cultivo.</a:t>
            </a:r>
          </a:p>
          <a:p>
            <a:r>
              <a:rPr lang="es-ES" dirty="0"/>
              <a:t>	Si las plantas son cultivadas con cuidado, su crecimiento fuerte, aguantarán los problemas con más facilidad.</a:t>
            </a:r>
          </a:p>
          <a:p>
            <a:r>
              <a:rPr lang="es-ES" dirty="0"/>
              <a:t>	Tenemos remedios sencillos, baratos y naturales a nuestro alcance.</a:t>
            </a:r>
          </a:p>
          <a:p>
            <a:r>
              <a:rPr lang="es-ES" dirty="0"/>
              <a:t>	No todas las plagas y enfermedades se convierten en un problema, ¡ muchas desaparecen tras una temporada !.</a:t>
            </a:r>
          </a:p>
          <a:p>
            <a:r>
              <a:rPr lang="es-ES" dirty="0"/>
              <a:t>	Deje actuar a la naturaleza, proteja los pájaros y los depredadores naturales.</a:t>
            </a:r>
          </a:p>
          <a:p>
            <a:endParaRPr lang="es-ES" dirty="0"/>
          </a:p>
        </p:txBody>
      </p:sp>
    </p:spTree>
    <p:extLst>
      <p:ext uri="{BB962C8B-B14F-4D97-AF65-F5344CB8AC3E}">
        <p14:creationId xmlns:p14="http://schemas.microsoft.com/office/powerpoint/2010/main" val="25740276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ES" sz="3600" dirty="0"/>
              <a:t>Podas</a:t>
            </a:r>
          </a:p>
        </p:txBody>
      </p:sp>
      <p:sp>
        <p:nvSpPr>
          <p:cNvPr id="5" name="4 Marcador de contenido"/>
          <p:cNvSpPr>
            <a:spLocks noGrp="1"/>
          </p:cNvSpPr>
          <p:nvPr>
            <p:ph idx="1"/>
          </p:nvPr>
        </p:nvSpPr>
        <p:spPr/>
        <p:txBody>
          <a:bodyPr>
            <a:normAutofit/>
          </a:bodyPr>
          <a:lstStyle/>
          <a:p>
            <a:r>
              <a:rPr lang="es-ES" dirty="0"/>
              <a:t>Podar para establecer y mantener una estructura fuerte y sana para la planta.</a:t>
            </a:r>
          </a:p>
          <a:p>
            <a:endParaRPr lang="es-ES" dirty="0"/>
          </a:p>
          <a:p>
            <a:r>
              <a:rPr lang="es-ES" dirty="0"/>
              <a:t>	La poda de floración y fructificación.</a:t>
            </a:r>
          </a:p>
          <a:p>
            <a:r>
              <a:rPr lang="es-ES" dirty="0"/>
              <a:t>	Decida la estructura básica de la planta antes de   ser podada.</a:t>
            </a:r>
          </a:p>
          <a:p>
            <a:r>
              <a:rPr lang="es-ES" dirty="0"/>
              <a:t>	Saneamiento y limpieza, labores anuales a realizar.</a:t>
            </a:r>
          </a:p>
          <a:p>
            <a:endParaRPr lang="es-ES" dirty="0"/>
          </a:p>
          <a:p>
            <a:endParaRPr lang="es-ES" dirty="0"/>
          </a:p>
          <a:p>
            <a:endParaRPr lang="es-ES" dirty="0"/>
          </a:p>
        </p:txBody>
      </p:sp>
    </p:spTree>
    <p:extLst>
      <p:ext uri="{BB962C8B-B14F-4D97-AF65-F5344CB8AC3E}">
        <p14:creationId xmlns:p14="http://schemas.microsoft.com/office/powerpoint/2010/main" val="19436753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2652904"/>
          </a:xfrm>
        </p:spPr>
        <p:txBody>
          <a:bodyPr>
            <a:normAutofit/>
          </a:bodyPr>
          <a:lstStyle/>
          <a:p>
            <a:r>
              <a:rPr lang="es-ES" sz="4000" dirty="0"/>
              <a:t>ELECCION DE PLANTAS QUE TOLERAN LA SEQUIA</a:t>
            </a:r>
            <a:br>
              <a:rPr lang="es-ES" dirty="0"/>
            </a:br>
            <a:br>
              <a:rPr lang="es-ES" dirty="0"/>
            </a:br>
            <a:endParaRPr lang="es-ES" dirty="0"/>
          </a:p>
        </p:txBody>
      </p:sp>
      <p:sp>
        <p:nvSpPr>
          <p:cNvPr id="3" name="2 Marcador de contenido"/>
          <p:cNvSpPr>
            <a:spLocks noGrp="1"/>
          </p:cNvSpPr>
          <p:nvPr>
            <p:ph idx="1"/>
          </p:nvPr>
        </p:nvSpPr>
        <p:spPr>
          <a:xfrm>
            <a:off x="457200" y="2348880"/>
            <a:ext cx="8229600" cy="3975720"/>
          </a:xfrm>
        </p:spPr>
        <p:txBody>
          <a:bodyPr>
            <a:normAutofit/>
          </a:bodyPr>
          <a:lstStyle/>
          <a:p>
            <a:r>
              <a:rPr lang="es-ES" sz="2400" dirty="0"/>
              <a:t>Piense con cuidado, elíjalas por su forma, textura y color, así como sus condiciones climático-edáficas.</a:t>
            </a:r>
          </a:p>
          <a:p>
            <a:r>
              <a:rPr lang="es-ES" sz="2400" dirty="0"/>
              <a:t>	Las plantas que toleran la sequía, generalmente proceden originariamente de países o regiones áridas: África del Sur, Mediterráneo, América Central, Méjico, etc.</a:t>
            </a:r>
          </a:p>
          <a:p>
            <a:r>
              <a:rPr lang="es-ES" sz="2400" dirty="0"/>
              <a:t>	Piense en su crecimiento futuro, en su integración en el paisaje</a:t>
            </a:r>
            <a:r>
              <a:rPr lang="es-ES" dirty="0"/>
              <a:t>.</a:t>
            </a:r>
          </a:p>
          <a:p>
            <a:endParaRPr lang="es-ES" dirty="0"/>
          </a:p>
          <a:p>
            <a:endParaRPr lang="es-ES" dirty="0"/>
          </a:p>
        </p:txBody>
      </p:sp>
    </p:spTree>
    <p:extLst>
      <p:ext uri="{BB962C8B-B14F-4D97-AF65-F5344CB8AC3E}">
        <p14:creationId xmlns:p14="http://schemas.microsoft.com/office/powerpoint/2010/main" val="34818891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5055840"/>
          </a:xfrm>
        </p:spPr>
        <p:txBody>
          <a:bodyPr>
            <a:normAutofit/>
          </a:bodyPr>
          <a:lstStyle/>
          <a:p>
            <a:r>
              <a:rPr lang="es-ES" sz="2400" dirty="0"/>
              <a:t>Hay plantas para todos los lugares, nuestra elección es encontrar las más adecuadas a los condicionantes del lugar.</a:t>
            </a:r>
          </a:p>
          <a:p>
            <a:r>
              <a:rPr lang="es-ES" sz="2400" dirty="0"/>
              <a:t>	Las plantas de hojas grandes preferirán zonas semi-sombreadas; las que poseen espinas, en general, son plantas que toleran la sequía y también de una situación donde los animales han hecho peligrar su supervivencia.</a:t>
            </a:r>
          </a:p>
          <a:p>
            <a:r>
              <a:rPr lang="es-ES" sz="2400" dirty="0"/>
              <a:t>	El mérito estético de una planta está relacionado con su estructura y floración. En algunas, su momento más decorativo y ornamental es el de la floración, otras son elegantes todo el año, por su follaje atractivo.</a:t>
            </a:r>
          </a:p>
          <a:p>
            <a:r>
              <a:rPr lang="es-ES" sz="2400" dirty="0"/>
              <a:t>	La tolerancia al ambiente es esencial para una adaptación exitosa.</a:t>
            </a:r>
          </a:p>
          <a:p>
            <a:endParaRPr lang="es-ES" dirty="0"/>
          </a:p>
        </p:txBody>
      </p:sp>
    </p:spTree>
    <p:extLst>
      <p:ext uri="{BB962C8B-B14F-4D97-AF65-F5344CB8AC3E}">
        <p14:creationId xmlns:p14="http://schemas.microsoft.com/office/powerpoint/2010/main" val="1620083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lnSpcReduction="10000"/>
          </a:bodyPr>
          <a:lstStyle/>
          <a:p>
            <a:r>
              <a:rPr lang="es-ES" sz="2400" dirty="0"/>
              <a:t>En un jardín de clima mediterráneo, lo primero que le exigiremos será que sea tolerante a las sequías estivales.</a:t>
            </a:r>
          </a:p>
          <a:p>
            <a:r>
              <a:rPr lang="es-ES" sz="2400" dirty="0"/>
              <a:t>	Que tenga capacidad par aguantar el calor. Adecue la planta en un lugar de plantación adecuado. </a:t>
            </a:r>
          </a:p>
          <a:p>
            <a:r>
              <a:rPr lang="es-ES" sz="2400" dirty="0"/>
              <a:t>Evítemos combinaciones "anti-natura": Cactus en agua o acuáticas en rocalla. </a:t>
            </a:r>
          </a:p>
          <a:p>
            <a:r>
              <a:rPr lang="es-ES" sz="2400" dirty="0"/>
              <a:t>Elijamos sólo las plantas que pueden prosperar en su jardín. </a:t>
            </a:r>
          </a:p>
          <a:p>
            <a:r>
              <a:rPr lang="es-ES" sz="2400" dirty="0"/>
              <a:t>Hay muchas plantas, pero nosotros debemos elegir las nuestras. </a:t>
            </a:r>
          </a:p>
          <a:p>
            <a:r>
              <a:rPr lang="es-ES" sz="2400" dirty="0"/>
              <a:t>Si el jardín se encuentra en zona litoral, elijamos plantas resistentes a las brisas marinas. </a:t>
            </a:r>
          </a:p>
          <a:p>
            <a:r>
              <a:rPr lang="es-ES" sz="2400" dirty="0"/>
              <a:t>Si está en la montaña y se prevean heladas, seleccionemos plantas de climas fríos.</a:t>
            </a:r>
          </a:p>
          <a:p>
            <a:endParaRPr lang="es-ES" dirty="0"/>
          </a:p>
        </p:txBody>
      </p:sp>
    </p:spTree>
    <p:extLst>
      <p:ext uri="{BB962C8B-B14F-4D97-AF65-F5344CB8AC3E}">
        <p14:creationId xmlns:p14="http://schemas.microsoft.com/office/powerpoint/2010/main" val="8440252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559896"/>
          </a:xfrm>
        </p:spPr>
        <p:txBody>
          <a:bodyPr>
            <a:normAutofit/>
          </a:bodyPr>
          <a:lstStyle/>
          <a:p>
            <a:r>
              <a:rPr lang="es-ES" sz="2400" dirty="0"/>
              <a:t>Tenga en cuenta que muchas plantas seleccionadas serán muy difíciles de conseguir. </a:t>
            </a:r>
          </a:p>
          <a:p>
            <a:r>
              <a:rPr lang="es-ES" sz="2400" dirty="0"/>
              <a:t>Los viveristas cultivan las plantas autóctonas y mediterráneas que tienen demanda, aunque existen viveristas especializados en plantas de estas características, debemos asesorarnos de las plantas que existen en el mercado antes de hacer la selección o con tiempo de encargar al vivero que nos las reproduzca, si no lo hacemos nosotros mismos.</a:t>
            </a:r>
          </a:p>
          <a:p>
            <a:r>
              <a:rPr lang="es-ES" sz="2400" dirty="0"/>
              <a:t>	Si es posible, situemos las plantas autóctonas en comunidades naturales con exigencias similares en cuanto a clima y riego. </a:t>
            </a:r>
          </a:p>
          <a:p>
            <a:r>
              <a:rPr lang="es-ES" sz="2400" dirty="0"/>
              <a:t>No ahorraremos muchos fracasos.</a:t>
            </a:r>
          </a:p>
          <a:p>
            <a:endParaRPr lang="es-ES" dirty="0"/>
          </a:p>
        </p:txBody>
      </p:sp>
    </p:spTree>
    <p:extLst>
      <p:ext uri="{BB962C8B-B14F-4D97-AF65-F5344CB8AC3E}">
        <p14:creationId xmlns:p14="http://schemas.microsoft.com/office/powerpoint/2010/main" val="41047889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lstStyle/>
          <a:p>
            <a:r>
              <a:rPr lang="es-ES" sz="2400" dirty="0"/>
              <a:t>Seamos flexibles en las primeras etapas, concedámonos un período inicial de aprendizaje y nos veremos recompensados.</a:t>
            </a:r>
          </a:p>
          <a:p>
            <a:endParaRPr lang="es-ES" dirty="0"/>
          </a:p>
          <a:p>
            <a:endParaRPr lang="es-ES" dirty="0"/>
          </a:p>
        </p:txBody>
      </p:sp>
    </p:spTree>
    <p:extLst>
      <p:ext uri="{BB962C8B-B14F-4D97-AF65-F5344CB8AC3E}">
        <p14:creationId xmlns:p14="http://schemas.microsoft.com/office/powerpoint/2010/main" val="30335417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Plantas para jardines mediterráneos </a:t>
            </a:r>
          </a:p>
        </p:txBody>
      </p:sp>
      <p:sp>
        <p:nvSpPr>
          <p:cNvPr id="3" name="2 Marcador de contenido"/>
          <p:cNvSpPr>
            <a:spLocks noGrp="1"/>
          </p:cNvSpPr>
          <p:nvPr>
            <p:ph idx="1"/>
          </p:nvPr>
        </p:nvSpPr>
        <p:spPr/>
        <p:txBody>
          <a:bodyPr>
            <a:normAutofit fontScale="92500" lnSpcReduction="10000"/>
          </a:bodyPr>
          <a:lstStyle/>
          <a:p>
            <a:r>
              <a:rPr lang="es-ES" sz="2400" dirty="0"/>
              <a:t>En las regiones con veranos secos e inviernos suaves, el jardín de temática mediterránea ofrece durante todo el año zonas verdes, hierbas y flores. </a:t>
            </a:r>
          </a:p>
          <a:p>
            <a:r>
              <a:rPr lang="es-ES" sz="2400" dirty="0"/>
              <a:t>Característicamente, los jardines mediterráneos incluyen plantas tolerantes a la sequía que incluyen flores perennes, hierbas y árboles pequeños y compactos. </a:t>
            </a:r>
          </a:p>
          <a:p>
            <a:r>
              <a:rPr lang="es-ES" sz="2400" dirty="0"/>
              <a:t>Aunque el clima asociado con jardines mediterráneos no puede evocar visiones de una exuberante vegetación y abundancia, con las plantas adecuadas, su jardín florecerá. </a:t>
            </a:r>
          </a:p>
          <a:p>
            <a:endParaRPr lang="es-ES" dirty="0"/>
          </a:p>
        </p:txBody>
      </p:sp>
    </p:spTree>
    <p:extLst>
      <p:ext uri="{BB962C8B-B14F-4D97-AF65-F5344CB8AC3E}">
        <p14:creationId xmlns:p14="http://schemas.microsoft.com/office/powerpoint/2010/main" val="30656337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Árboles y Arbustos </a:t>
            </a:r>
          </a:p>
        </p:txBody>
      </p:sp>
      <p:sp>
        <p:nvSpPr>
          <p:cNvPr id="3" name="2 Marcador de contenido"/>
          <p:cNvSpPr>
            <a:spLocks noGrp="1"/>
          </p:cNvSpPr>
          <p:nvPr>
            <p:ph idx="1"/>
          </p:nvPr>
        </p:nvSpPr>
        <p:spPr/>
        <p:txBody>
          <a:bodyPr>
            <a:normAutofit/>
          </a:bodyPr>
          <a:lstStyle/>
          <a:p>
            <a:r>
              <a:rPr lang="es-ES" dirty="0"/>
              <a:t>El ciprés es tradicional para el jardín mediterráneo. Por lo general concebido como un gran árbol con una copa ancha y tronco retorcido, el ciprés está disponible en otras variedades, más compactas, aptas para jardines residenciales. </a:t>
            </a:r>
          </a:p>
          <a:p>
            <a:r>
              <a:rPr lang="es-ES" dirty="0"/>
              <a:t>Si ciprés no está disponible o si prefiere algo más pequeño y más compacto, seleccione un árbol de enebro para su jardín. </a:t>
            </a:r>
          </a:p>
          <a:p>
            <a:r>
              <a:rPr lang="es-ES" dirty="0"/>
              <a:t>Los cítricos, como limones y naranjas, junto con los olivos, son típicos de la huerta mediterránea. Complementar esto con arbustos resistentes como limpiatubos, la adelfa, el jazmín y  otros arbustos autóctonos. </a:t>
            </a:r>
          </a:p>
          <a:p>
            <a:endParaRPr lang="es-ES" dirty="0"/>
          </a:p>
        </p:txBody>
      </p:sp>
    </p:spTree>
    <p:extLst>
      <p:ext uri="{BB962C8B-B14F-4D97-AF65-F5344CB8AC3E}">
        <p14:creationId xmlns:p14="http://schemas.microsoft.com/office/powerpoint/2010/main" val="10442489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xfrm>
            <a:off x="755576" y="704088"/>
            <a:ext cx="7931224" cy="1143000"/>
          </a:xfrm>
        </p:spPr>
        <p:txBody>
          <a:bodyPr>
            <a:normAutofit/>
          </a:bodyPr>
          <a:lstStyle/>
          <a:p>
            <a:r>
              <a:rPr lang="es-ES" sz="3600" dirty="0"/>
              <a:t>Plantas de flor</a:t>
            </a:r>
          </a:p>
        </p:txBody>
      </p:sp>
      <p:sp>
        <p:nvSpPr>
          <p:cNvPr id="5" name="4 Marcador de contenido"/>
          <p:cNvSpPr>
            <a:spLocks noGrp="1"/>
          </p:cNvSpPr>
          <p:nvPr>
            <p:ph idx="1"/>
          </p:nvPr>
        </p:nvSpPr>
        <p:spPr>
          <a:xfrm>
            <a:off x="457200" y="1935480"/>
            <a:ext cx="8435280" cy="4389120"/>
          </a:xfrm>
        </p:spPr>
        <p:txBody>
          <a:bodyPr>
            <a:normAutofit/>
          </a:bodyPr>
          <a:lstStyle/>
          <a:p>
            <a:r>
              <a:rPr lang="es-ES" b="1" dirty="0"/>
              <a:t>Flores perennes </a:t>
            </a:r>
            <a:r>
              <a:rPr lang="es-ES" dirty="0"/>
              <a:t>indígenas para cualquier trabajo de zona templada y en el jardín mediterráneo. Rosas, geranios, crisantemos, malva, milenrama y el cardo son sólo algunas de las plantas que toleran los veranos secos e inviernos húmedos de clima mediterráneo. </a:t>
            </a:r>
          </a:p>
          <a:p>
            <a:r>
              <a:rPr lang="es-ES" dirty="0"/>
              <a:t>Combinar crecimiento vertical con cortos y propagación de plantas perennes interés visual. </a:t>
            </a:r>
          </a:p>
          <a:p>
            <a:r>
              <a:rPr lang="es-ES" dirty="0"/>
              <a:t>Margarita, lirio del valle, phlox y tártago proporcionar crecimiento horizontal, así como una amplia variedad de colores. Crear un amplio espectro de color al seleccionar las flores para su jardín con un énfasis en el contraste. Todos los colores, desde el verde pálido discreto hacia el rojo brillante del bálsamo de abeja, son bienvenidos en el jardín mediterráneo. </a:t>
            </a:r>
          </a:p>
          <a:p>
            <a:endParaRPr lang="es-ES" dirty="0"/>
          </a:p>
        </p:txBody>
      </p:sp>
    </p:spTree>
    <p:extLst>
      <p:ext uri="{BB962C8B-B14F-4D97-AF65-F5344CB8AC3E}">
        <p14:creationId xmlns:p14="http://schemas.microsoft.com/office/powerpoint/2010/main" val="4048865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271864"/>
          </a:xfrm>
        </p:spPr>
        <p:txBody>
          <a:bodyPr>
            <a:normAutofit/>
          </a:bodyPr>
          <a:lstStyle/>
          <a:p>
            <a:r>
              <a:rPr lang="es-ES" b="1" dirty="0"/>
              <a:t>Hierbas </a:t>
            </a:r>
          </a:p>
          <a:p>
            <a:r>
              <a:rPr lang="es-ES" dirty="0"/>
              <a:t>La combinación tradicional de perejil, salvia, romero y tomillo es un estándar en el jardín mediterráneo. Junto a éstas incluyen la lavanda, orégano, estragón y mejorana, junto con la albahaca, melisa y menta. </a:t>
            </a:r>
          </a:p>
          <a:p>
            <a:r>
              <a:rPr lang="es-ES" b="1" dirty="0"/>
              <a:t>Verduras y Frutas </a:t>
            </a:r>
          </a:p>
          <a:p>
            <a:r>
              <a:rPr lang="es-ES" dirty="0"/>
              <a:t>Jardines mediterráneos son históricamente práctico e incluyen huertas. Junto con las hierbas, dedicar una parte del jardín para el cultivo de alimentos. </a:t>
            </a:r>
          </a:p>
          <a:p>
            <a:r>
              <a:rPr lang="es-ES" dirty="0"/>
              <a:t>Berenjena, pimientos y calabazas son típicos de la dieta mediterránea y por lo tanto al jardín.</a:t>
            </a:r>
          </a:p>
          <a:p>
            <a:r>
              <a:rPr lang="es-ES" dirty="0"/>
              <a:t> Incluya tomates, pepinos, cebollas y una variedad de verduras para redondear el huerto. Las vides de uva, además, son una parte del jardín. </a:t>
            </a:r>
          </a:p>
          <a:p>
            <a:r>
              <a:rPr lang="es-ES" dirty="0"/>
              <a:t>Estos viñedos tienen pérgolas o cenadores. </a:t>
            </a:r>
          </a:p>
          <a:p>
            <a:endParaRPr lang="es-ES" dirty="0"/>
          </a:p>
        </p:txBody>
      </p:sp>
    </p:spTree>
    <p:extLst>
      <p:ext uri="{BB962C8B-B14F-4D97-AF65-F5344CB8AC3E}">
        <p14:creationId xmlns:p14="http://schemas.microsoft.com/office/powerpoint/2010/main" val="423451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271864"/>
          </a:xfrm>
        </p:spPr>
        <p:txBody>
          <a:bodyPr/>
          <a:lstStyle/>
          <a:p>
            <a:r>
              <a:rPr lang="es-ES" sz="2400" dirty="0"/>
              <a:t>No sólo proporcionan uvas para su placer culinario, sino que la sombra del sol de verano también. </a:t>
            </a:r>
          </a:p>
          <a:p>
            <a:r>
              <a:rPr lang="es-ES" sz="2400" dirty="0"/>
              <a:t>El foco del jardín mediterráneo contemporáneo no puede ser como una fuente de alimento, pero, incluso si renunciar a las verduras, son los árboles frutales y las vides de uva en el jardín para una apelación de autenticidad. </a:t>
            </a:r>
          </a:p>
          <a:p>
            <a:endParaRPr lang="es-ES" dirty="0"/>
          </a:p>
        </p:txBody>
      </p:sp>
    </p:spTree>
    <p:extLst>
      <p:ext uri="{BB962C8B-B14F-4D97-AF65-F5344CB8AC3E}">
        <p14:creationId xmlns:p14="http://schemas.microsoft.com/office/powerpoint/2010/main" val="22442373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Plantas de jardín para un jardín mediterráneo </a:t>
            </a:r>
          </a:p>
        </p:txBody>
      </p:sp>
      <p:sp>
        <p:nvSpPr>
          <p:cNvPr id="3" name="2 Marcador de contenido"/>
          <p:cNvSpPr>
            <a:spLocks noGrp="1"/>
          </p:cNvSpPr>
          <p:nvPr>
            <p:ph idx="1"/>
          </p:nvPr>
        </p:nvSpPr>
        <p:spPr>
          <a:xfrm>
            <a:off x="457200" y="1988840"/>
            <a:ext cx="8229600" cy="4335760"/>
          </a:xfrm>
        </p:spPr>
        <p:txBody>
          <a:bodyPr>
            <a:normAutofit/>
          </a:bodyPr>
          <a:lstStyle/>
          <a:p>
            <a:r>
              <a:rPr lang="es-ES" sz="2400" dirty="0"/>
              <a:t>Lavanda - Tiene que ser una planta esencial para un jardín mediterráneo. Por sus hojas de plata, sus flores perfumadas y el hecho de que usted puede mantenerlo reducido en apretadas bolas redondas posiblemente intercaladas con santolinas recortándolas de la misma manera. </a:t>
            </a:r>
          </a:p>
          <a:p>
            <a:r>
              <a:rPr lang="es-ES" sz="2400" dirty="0"/>
              <a:t>Santolina - pequeñas hojas grises, pequeñas flores amarillas. La planta se puede recortar en bolas redondas o setos bajos. </a:t>
            </a:r>
          </a:p>
          <a:p>
            <a:r>
              <a:rPr lang="es-ES" sz="2400" dirty="0"/>
              <a:t>Adelfas.-Figuran en la mayoría de las zonas de clima mediterráneo.</a:t>
            </a:r>
          </a:p>
          <a:p>
            <a:endParaRPr lang="es-ES" dirty="0"/>
          </a:p>
        </p:txBody>
      </p:sp>
    </p:spTree>
    <p:extLst>
      <p:ext uri="{BB962C8B-B14F-4D97-AF65-F5344CB8AC3E}">
        <p14:creationId xmlns:p14="http://schemas.microsoft.com/office/powerpoint/2010/main" val="10793107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normAutofit/>
          </a:bodyPr>
          <a:lstStyle/>
          <a:p>
            <a:r>
              <a:rPr lang="es-ES" dirty="0"/>
              <a:t>Romero - Follaje de color verde oscuro, con olor característico. Adecuado para topiarios pequeños. Hierba muy útil en la cocina mediterránea. </a:t>
            </a:r>
          </a:p>
          <a:p>
            <a:r>
              <a:rPr lang="es-ES" dirty="0"/>
              <a:t>Laurel - Hermosas hojas verdes brillantes grandes para su uso en la cocina. Planta versátil para topiarios. </a:t>
            </a:r>
          </a:p>
          <a:p>
            <a:r>
              <a:rPr lang="es-ES" dirty="0"/>
              <a:t>Ciprés italiano - Estos árboles son una necesidad para dar altura y el drama a un jardín mediterráneo. </a:t>
            </a:r>
          </a:p>
          <a:p>
            <a:r>
              <a:rPr lang="es-ES" dirty="0"/>
              <a:t>Geranios - sobre todo vale la pena tener un montón de macetas de terracota. </a:t>
            </a:r>
          </a:p>
          <a:p>
            <a:r>
              <a:rPr lang="es-ES" dirty="0"/>
              <a:t>Los olivos son perfectos, pero tendrá que mantener durante el invierno en un área protegida o de protección con forro polar. </a:t>
            </a:r>
          </a:p>
          <a:p>
            <a:endParaRPr lang="es-ES" dirty="0"/>
          </a:p>
          <a:p>
            <a:endParaRPr lang="es-ES" dirty="0"/>
          </a:p>
        </p:txBody>
      </p:sp>
    </p:spTree>
    <p:extLst>
      <p:ext uri="{BB962C8B-B14F-4D97-AF65-F5344CB8AC3E}">
        <p14:creationId xmlns:p14="http://schemas.microsoft.com/office/powerpoint/2010/main" val="19993550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87888"/>
          </a:xfrm>
        </p:spPr>
        <p:txBody>
          <a:bodyPr>
            <a:normAutofit/>
          </a:bodyPr>
          <a:lstStyle/>
          <a:p>
            <a:r>
              <a:rPr lang="es-ES" dirty="0"/>
              <a:t>Jaras- Con sus hojas de plata verde, rosa silvestre como las flores y la tolerancia a la sequía estos son perfectos. </a:t>
            </a:r>
          </a:p>
          <a:p>
            <a:r>
              <a:rPr lang="es-ES" dirty="0"/>
              <a:t>El olor es vital. Naranjos y limoneros y jazmines son perfectos para estos jardines, pero tendrá que ser plantadas en macetas y protegido o hibernar a menos que usted viva en un clima mediterráneo. </a:t>
            </a:r>
          </a:p>
          <a:p>
            <a:r>
              <a:rPr lang="es-ES" dirty="0"/>
              <a:t>Rosas y otras flores perfumadas también se puede utilizar. </a:t>
            </a:r>
          </a:p>
          <a:p>
            <a:r>
              <a:rPr lang="es-ES" dirty="0"/>
              <a:t>Si usted no vive en un clima de tipo mediterráneo muchas de estas plantas sobrevivirán, siempre y cuando usted los plante en un suelo bien drenado, o plantadas en un arriate elevado con un montón de drenaje adicionales. </a:t>
            </a:r>
          </a:p>
          <a:p>
            <a:r>
              <a:rPr lang="es-ES" dirty="0"/>
              <a:t>Las plantas trepadoras como la buganvillas , Campsis y glicina son también comunes en los jardines de estilo mediterráneo. </a:t>
            </a:r>
          </a:p>
          <a:p>
            <a:endParaRPr lang="es-ES" dirty="0"/>
          </a:p>
        </p:txBody>
      </p:sp>
    </p:spTree>
    <p:extLst>
      <p:ext uri="{BB962C8B-B14F-4D97-AF65-F5344CB8AC3E}">
        <p14:creationId xmlns:p14="http://schemas.microsoft.com/office/powerpoint/2010/main" val="3918058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Ejemplos de jardines mediterráneos </a:t>
            </a:r>
          </a:p>
        </p:txBody>
      </p:sp>
      <p:sp>
        <p:nvSpPr>
          <p:cNvPr id="3" name="2 Marcador de contenido"/>
          <p:cNvSpPr>
            <a:spLocks noGrp="1"/>
          </p:cNvSpPr>
          <p:nvPr>
            <p:ph idx="1"/>
          </p:nvPr>
        </p:nvSpPr>
        <p:spPr/>
        <p:txBody>
          <a:bodyPr>
            <a:normAutofit lnSpcReduction="10000"/>
          </a:bodyPr>
          <a:lstStyle/>
          <a:p>
            <a:r>
              <a:rPr lang="es-ES" dirty="0"/>
              <a:t>La Villa y jardines Ephrussi de Rothschild se encuentra entre Niza y Mónaco. La casa y los jardines con vistas al mar Mediterráneo y son simplemente impresionantes. La villa es uno de los mejores  edificios catalogados en la Riviera francesa. </a:t>
            </a:r>
          </a:p>
          <a:p>
            <a:r>
              <a:rPr lang="es-ES" dirty="0"/>
              <a:t>Esta en  Cap Ferrat, que se convirtió en un lugar de vacaciones popular a principios del siglo pasado y es el hogar de muchas casas fabulosas. </a:t>
            </a:r>
          </a:p>
          <a:p>
            <a:r>
              <a:rPr lang="es-ES" dirty="0"/>
              <a:t>La Villa  Ephrussi es la única de estas residencias de ricos abiertas al público .Está repleta de obras de arte coleccionadas por Beatrice Ephrussi. La Villa es ahora propiedad de la Academia de Bellas Artes de Francia. </a:t>
            </a:r>
          </a:p>
          <a:p>
            <a:endParaRPr lang="es-ES" dirty="0"/>
          </a:p>
          <a:p>
            <a:endParaRPr lang="es-ES" dirty="0"/>
          </a:p>
        </p:txBody>
      </p:sp>
    </p:spTree>
    <p:extLst>
      <p:ext uri="{BB962C8B-B14F-4D97-AF65-F5344CB8AC3E}">
        <p14:creationId xmlns:p14="http://schemas.microsoft.com/office/powerpoint/2010/main" val="18864288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12776"/>
            <a:ext cx="8229600" cy="4911824"/>
          </a:xfrm>
        </p:spPr>
        <p:txBody>
          <a:bodyPr/>
          <a:lstStyle/>
          <a:p>
            <a:r>
              <a:rPr lang="es-ES" sz="2400" dirty="0"/>
              <a:t>Hay nueve jardines para explorar: un oficial  de estilo francés , un jardín japonés, un jardín exótico, un jardín de rosas, un jardín de rocalla, un jardín florentino, un jardín de Sevres, un jardín provenzal y un jardín español. </a:t>
            </a:r>
          </a:p>
          <a:p>
            <a:r>
              <a:rPr lang="es-ES" sz="2400" dirty="0"/>
              <a:t>Cada jardín está muy bien plantado y se complementa con diversas estructuras arquitectónicas como pérgolas, fuentes, arcos de piedra, templos, etc… no se ha reparado en gastos en la creación de estos jardines. </a:t>
            </a:r>
          </a:p>
          <a:p>
            <a:r>
              <a:rPr lang="es-ES" sz="2400" dirty="0"/>
              <a:t>En el jardín francés hay fuentes musicales que entran en acción cada 10 minutos</a:t>
            </a:r>
            <a:r>
              <a:rPr lang="es-ES" dirty="0"/>
              <a:t>. </a:t>
            </a:r>
          </a:p>
          <a:p>
            <a:endParaRPr lang="es-ES" dirty="0"/>
          </a:p>
        </p:txBody>
      </p:sp>
    </p:spTree>
    <p:extLst>
      <p:ext uri="{BB962C8B-B14F-4D97-AF65-F5344CB8AC3E}">
        <p14:creationId xmlns:p14="http://schemas.microsoft.com/office/powerpoint/2010/main" val="39824790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18877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0617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727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1434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7175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29038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2099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9513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51287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2843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7733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62044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199856"/>
          </a:xfrm>
        </p:spPr>
        <p:txBody>
          <a:bodyPr>
            <a:normAutofit/>
          </a:bodyPr>
          <a:lstStyle/>
          <a:p>
            <a:pPr marL="0" indent="0">
              <a:buNone/>
            </a:pPr>
            <a:r>
              <a:rPr lang="es-ES" dirty="0"/>
              <a:t>Domaine du Rayol</a:t>
            </a:r>
          </a:p>
          <a:p>
            <a:r>
              <a:rPr lang="es-ES" dirty="0"/>
              <a:t> Este jardín cubre 20 hectáreas y le permite caminar a través de un jardín mediterráneo, jardín de California , un jardín australiano, un jardín chileno y un jardín sudafricano y mucho más.</a:t>
            </a:r>
          </a:p>
          <a:p>
            <a:r>
              <a:rPr lang="es-ES" dirty="0"/>
              <a:t> Cuenta con un jardín de cada una de las regiones del mundo con clima mediterráneo. </a:t>
            </a:r>
          </a:p>
          <a:p>
            <a:r>
              <a:rPr lang="es-ES" dirty="0"/>
              <a:t>Con helechos arborescentes suntuosos, cactus en todas las formas y tamaños y una vista impresionante de la costa del Mediterráneo, es un jardín que no hay que perderse. </a:t>
            </a:r>
          </a:p>
          <a:p>
            <a:r>
              <a:rPr lang="es-ES" dirty="0"/>
              <a:t>Un punto destacado es el jardín canario con su masa de Echiums, . hay mucho para ver y aprender en este jardín donde vale la pena tomar una de las visitas guiadas que están disponibles. </a:t>
            </a:r>
          </a:p>
          <a:p>
            <a:endParaRPr lang="es-ES" dirty="0"/>
          </a:p>
        </p:txBody>
      </p:sp>
    </p:spTree>
    <p:extLst>
      <p:ext uri="{BB962C8B-B14F-4D97-AF65-F5344CB8AC3E}">
        <p14:creationId xmlns:p14="http://schemas.microsoft.com/office/powerpoint/2010/main" val="33980935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083892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19474007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35453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7434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5669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0743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93181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4030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38068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99592" y="274638"/>
            <a:ext cx="7787208" cy="1858962"/>
          </a:xfrm>
        </p:spPr>
        <p:txBody>
          <a:bodyPr>
            <a:normAutofit/>
          </a:bodyPr>
          <a:lstStyle/>
          <a:p>
            <a:pPr eaLnBrk="1" hangingPunct="1">
              <a:defRPr/>
            </a:pPr>
            <a:r>
              <a:rPr lang="es-ES_tradnl" sz="3600" b="1" dirty="0"/>
              <a:t>Estrategias para la plantación de un jardín con bajo consumo de agua.</a:t>
            </a:r>
          </a:p>
        </p:txBody>
      </p:sp>
      <p:sp>
        <p:nvSpPr>
          <p:cNvPr id="13315" name="Rectangle 3"/>
          <p:cNvSpPr>
            <a:spLocks noGrp="1" noChangeArrowheads="1"/>
          </p:cNvSpPr>
          <p:nvPr>
            <p:ph idx="1"/>
          </p:nvPr>
        </p:nvSpPr>
        <p:spPr>
          <a:xfrm>
            <a:off x="457200" y="2782888"/>
            <a:ext cx="8229600" cy="3348037"/>
          </a:xfrm>
        </p:spPr>
        <p:txBody>
          <a:bodyPr/>
          <a:lstStyle/>
          <a:p>
            <a:pPr eaLnBrk="1" hangingPunct="1">
              <a:defRPr/>
            </a:pPr>
            <a:r>
              <a:rPr lang="es-ES_tradnl" dirty="0"/>
              <a:t>1º.-Analizar las condiciones climáticas de la zona y las disponibilidades de agua.</a:t>
            </a:r>
          </a:p>
          <a:p>
            <a:pPr marL="0" indent="0" eaLnBrk="1" hangingPunct="1">
              <a:buNone/>
              <a:defRPr/>
            </a:pPr>
            <a:r>
              <a:rPr lang="es-ES_tradnl" dirty="0"/>
              <a:t>    Recuperación de las aguas pluviales.</a:t>
            </a:r>
          </a:p>
          <a:p>
            <a:pPr eaLnBrk="1" hangingPunct="1">
              <a:defRPr/>
            </a:pPr>
            <a:r>
              <a:rPr lang="es-ES_tradnl" dirty="0"/>
              <a:t>2º.-Análisis de suelos y de agua.</a:t>
            </a:r>
          </a:p>
          <a:p>
            <a:pPr eaLnBrk="1" hangingPunct="1">
              <a:defRPr/>
            </a:pPr>
            <a:r>
              <a:rPr lang="es-ES_tradnl" dirty="0"/>
              <a:t>3º.-Elección de las plantas. Plantas indicadoras, las existentes en la zona.</a:t>
            </a:r>
          </a:p>
        </p:txBody>
      </p:sp>
    </p:spTree>
    <p:extLst>
      <p:ext uri="{BB962C8B-B14F-4D97-AF65-F5344CB8AC3E}">
        <p14:creationId xmlns:p14="http://schemas.microsoft.com/office/powerpoint/2010/main" val="31175580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57200" y="1556792"/>
            <a:ext cx="8229600" cy="4569371"/>
          </a:xfrm>
        </p:spPr>
        <p:txBody>
          <a:bodyPr/>
          <a:lstStyle/>
          <a:p>
            <a:pPr eaLnBrk="1" hangingPunct="1">
              <a:defRPr/>
            </a:pPr>
            <a:r>
              <a:rPr lang="es-ES_tradnl" dirty="0"/>
              <a:t>4º.-Elección de las vistas a respetar o a ocultar.</a:t>
            </a:r>
          </a:p>
          <a:p>
            <a:pPr eaLnBrk="1" hangingPunct="1">
              <a:defRPr/>
            </a:pPr>
            <a:r>
              <a:rPr lang="es-ES_tradnl" dirty="0"/>
              <a:t>5º.-Prevenir la erosión y los vientos dominantes.</a:t>
            </a:r>
          </a:p>
          <a:p>
            <a:pPr eaLnBrk="1" hangingPunct="1">
              <a:defRPr/>
            </a:pPr>
            <a:r>
              <a:rPr lang="es-ES_tradnl" dirty="0"/>
              <a:t>6º.-Trazar los caminos y las sendas del jardín.</a:t>
            </a:r>
          </a:p>
          <a:p>
            <a:pPr marL="0" indent="0" eaLnBrk="1" hangingPunct="1">
              <a:buNone/>
              <a:defRPr/>
            </a:pPr>
            <a:r>
              <a:rPr lang="es-ES_tradnl" dirty="0"/>
              <a:t>        Caminos lisos y de superficie plana. La gravilla</a:t>
            </a:r>
          </a:p>
          <a:p>
            <a:pPr marL="0" indent="0" eaLnBrk="1" hangingPunct="1">
              <a:buNone/>
              <a:defRPr/>
            </a:pPr>
            <a:r>
              <a:rPr lang="es-ES_tradnl" dirty="0"/>
              <a:t>         puede ser una alternativa a la tierra..</a:t>
            </a:r>
          </a:p>
          <a:p>
            <a:pPr eaLnBrk="1" hangingPunct="1">
              <a:defRPr/>
            </a:pPr>
            <a:r>
              <a:rPr lang="es-ES_tradnl" dirty="0"/>
              <a:t>7º.-Las  escaleras moldean las zonas de jardín con  escalones de 0´15 cm. de altura. </a:t>
            </a:r>
          </a:p>
          <a:p>
            <a:pPr eaLnBrk="1" hangingPunct="1">
              <a:defRPr/>
            </a:pPr>
            <a:r>
              <a:rPr lang="es-ES_tradnl" dirty="0"/>
              <a:t>       Traviesas de tren o piedra natural.</a:t>
            </a:r>
          </a:p>
        </p:txBody>
      </p:sp>
    </p:spTree>
    <p:extLst>
      <p:ext uri="{BB962C8B-B14F-4D97-AF65-F5344CB8AC3E}">
        <p14:creationId xmlns:p14="http://schemas.microsoft.com/office/powerpoint/2010/main" val="11769470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484784"/>
            <a:ext cx="8229600" cy="4641379"/>
          </a:xfrm>
        </p:spPr>
        <p:txBody>
          <a:bodyPr/>
          <a:lstStyle/>
          <a:p>
            <a:pPr eaLnBrk="1" hangingPunct="1">
              <a:defRPr/>
            </a:pPr>
            <a:r>
              <a:rPr lang="es-ES_tradnl" dirty="0"/>
              <a:t>8º.-Cubrir la tierra para protegerla, la principal preocupación.</a:t>
            </a:r>
          </a:p>
          <a:p>
            <a:pPr eaLnBrk="1" hangingPunct="1">
              <a:defRPr/>
            </a:pPr>
            <a:r>
              <a:rPr lang="es-ES_tradnl" dirty="0"/>
              <a:t>9º.-Un aspecto importante es conseguir sombras en el jardin.Clases de sombras.</a:t>
            </a:r>
          </a:p>
          <a:p>
            <a:pPr eaLnBrk="1" hangingPunct="1">
              <a:defRPr/>
            </a:pPr>
            <a:r>
              <a:rPr lang="es-ES_tradnl" dirty="0"/>
              <a:t>10º.-Usar plantas tolerantes a la sequia. Las plantas autóctonas mediterráneas se regeneran con las lluvias otoñales.</a:t>
            </a:r>
          </a:p>
          <a:p>
            <a:pPr eaLnBrk="1" hangingPunct="1">
              <a:defRPr/>
            </a:pPr>
            <a:r>
              <a:rPr lang="es-ES_tradnl" dirty="0"/>
              <a:t>11º.-Explorar a fondo para encontrar las que mejor se adaptan a vuestro jardín.</a:t>
            </a:r>
          </a:p>
          <a:p>
            <a:pPr eaLnBrk="1" hangingPunct="1">
              <a:defRPr/>
            </a:pPr>
            <a:endParaRPr lang="es-ES_tradnl" dirty="0"/>
          </a:p>
        </p:txBody>
      </p:sp>
    </p:spTree>
    <p:extLst>
      <p:ext uri="{BB962C8B-B14F-4D97-AF65-F5344CB8AC3E}">
        <p14:creationId xmlns:p14="http://schemas.microsoft.com/office/powerpoint/2010/main" val="31774626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340768"/>
            <a:ext cx="8363272" cy="4785395"/>
          </a:xfrm>
        </p:spPr>
        <p:txBody>
          <a:bodyPr/>
          <a:lstStyle/>
          <a:p>
            <a:pPr eaLnBrk="1" hangingPunct="1">
              <a:defRPr/>
            </a:pPr>
            <a:r>
              <a:rPr lang="es-ES_tradnl" dirty="0"/>
              <a:t>12.-Reducir las superficies de césped, las mas consumidoras de agua. Un lujo que solo se puede justificar donde sea esencial.</a:t>
            </a:r>
          </a:p>
          <a:p>
            <a:pPr eaLnBrk="1" hangingPunct="1">
              <a:buFont typeface="Wingdings" pitchFamily="2" charset="2"/>
              <a:buNone/>
              <a:defRPr/>
            </a:pPr>
            <a:r>
              <a:rPr lang="es-ES_tradnl" dirty="0"/>
              <a:t>   Mas del 70% del agua para el mantenimiento del jardín la consume el césped.</a:t>
            </a:r>
          </a:p>
          <a:p>
            <a:pPr eaLnBrk="1" hangingPunct="1">
              <a:buFont typeface="Wingdings" pitchFamily="2" charset="2"/>
              <a:buNone/>
              <a:defRPr/>
            </a:pPr>
            <a:r>
              <a:rPr lang="es-ES_tradnl" dirty="0"/>
              <a:t>   13º.-Buscar alternativas al césped.-Los pavimentos, cubiertas de madera, gravillas, plantas cubresuelos, suculentas etc.…</a:t>
            </a:r>
          </a:p>
          <a:p>
            <a:pPr eaLnBrk="1" hangingPunct="1">
              <a:buFont typeface="Wingdings" pitchFamily="2" charset="2"/>
              <a:buNone/>
              <a:defRPr/>
            </a:pPr>
            <a:r>
              <a:rPr lang="es-ES_tradnl" dirty="0"/>
              <a:t>    14º.-Agrupar las plantas según sus necesidades de agua.</a:t>
            </a:r>
          </a:p>
        </p:txBody>
      </p:sp>
    </p:spTree>
    <p:extLst>
      <p:ext uri="{BB962C8B-B14F-4D97-AF65-F5344CB8AC3E}">
        <p14:creationId xmlns:p14="http://schemas.microsoft.com/office/powerpoint/2010/main" val="26626445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57200" y="908719"/>
            <a:ext cx="8507413" cy="5217443"/>
          </a:xfrm>
        </p:spPr>
        <p:txBody>
          <a:bodyPr/>
          <a:lstStyle/>
          <a:p>
            <a:pPr eaLnBrk="1" hangingPunct="1">
              <a:defRPr/>
            </a:pPr>
            <a:r>
              <a:rPr lang="es-ES_tradnl" sz="2800" dirty="0"/>
              <a:t>15º.-Planificar la gestión del agua.</a:t>
            </a:r>
          </a:p>
          <a:p>
            <a:pPr eaLnBrk="1" hangingPunct="1">
              <a:defRPr/>
            </a:pPr>
            <a:r>
              <a:rPr lang="es-ES_tradnl" sz="2800" dirty="0"/>
              <a:t>16º..-La lluvia natural. Las mangueras, aspersores, riegos automatizados. Sensores de humedad.</a:t>
            </a:r>
          </a:p>
          <a:p>
            <a:pPr eaLnBrk="1" hangingPunct="1">
              <a:defRPr/>
            </a:pPr>
            <a:r>
              <a:rPr lang="es-ES_tradnl" sz="2800" dirty="0"/>
              <a:t>17.-Practicar el ahorro de agua, acolchados, plantar a principios de otoño.Escojer el mejor lugar para cada planta.</a:t>
            </a:r>
          </a:p>
          <a:p>
            <a:pPr eaLnBrk="1" hangingPunct="1">
              <a:defRPr/>
            </a:pPr>
            <a:r>
              <a:rPr lang="es-ES_tradnl" sz="2800" dirty="0"/>
              <a:t>18.- Las condiciones del subsuelo favorecen el desarrollo de las plantas, beneficiando el sistema radicular.</a:t>
            </a:r>
          </a:p>
          <a:p>
            <a:pPr eaLnBrk="1" hangingPunct="1">
              <a:defRPr/>
            </a:pPr>
            <a:r>
              <a:rPr lang="es-ES_tradnl" sz="2800" dirty="0"/>
              <a:t>19º.-Los suelos que retienen la humedad benefician las plantas donde el suelo es escaso.</a:t>
            </a:r>
          </a:p>
          <a:p>
            <a:pPr eaLnBrk="1" hangingPunct="1">
              <a:defRPr/>
            </a:pPr>
            <a:endParaRPr lang="es-ES_tradnl" sz="2800" dirty="0"/>
          </a:p>
        </p:txBody>
      </p:sp>
    </p:spTree>
    <p:extLst>
      <p:ext uri="{BB962C8B-B14F-4D97-AF65-F5344CB8AC3E}">
        <p14:creationId xmlns:p14="http://schemas.microsoft.com/office/powerpoint/2010/main" val="38929753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457200" y="1700807"/>
            <a:ext cx="8229600" cy="4425355"/>
          </a:xfrm>
        </p:spPr>
        <p:txBody>
          <a:bodyPr/>
          <a:lstStyle/>
          <a:p>
            <a:pPr eaLnBrk="1" hangingPunct="1">
              <a:defRPr/>
            </a:pPr>
            <a:r>
              <a:rPr lang="es-ES_tradnl" dirty="0"/>
              <a:t>20.-Practicar el acolchado para controlar las malas hierbas y conservar la humedad del terreno. Orgánicos e inorgánicos. Capas de 15-20 cm.</a:t>
            </a:r>
          </a:p>
          <a:p>
            <a:pPr eaLnBrk="1" hangingPunct="1">
              <a:defRPr/>
            </a:pPr>
            <a:r>
              <a:rPr lang="es-ES_tradnl" dirty="0"/>
              <a:t>21.-EL riego debería limitarse a aquellas plantas que sin ella no podrían vivir con dignidad.</a:t>
            </a:r>
          </a:p>
          <a:p>
            <a:pPr eaLnBrk="1" hangingPunct="1">
              <a:defRPr/>
            </a:pPr>
            <a:r>
              <a:rPr lang="es-ES_tradnl" dirty="0"/>
              <a:t>22.-¿ Como regar ?.Regar a fondo, con calma, a ser posible cuando la irradiación solar es menor.</a:t>
            </a:r>
          </a:p>
          <a:p>
            <a:pPr eaLnBrk="1" hangingPunct="1">
              <a:defRPr/>
            </a:pPr>
            <a:endParaRPr lang="es-ES_tradnl" dirty="0"/>
          </a:p>
        </p:txBody>
      </p:sp>
    </p:spTree>
    <p:extLst>
      <p:ext uri="{BB962C8B-B14F-4D97-AF65-F5344CB8AC3E}">
        <p14:creationId xmlns:p14="http://schemas.microsoft.com/office/powerpoint/2010/main" val="6350934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71400"/>
            <a:ext cx="9252520" cy="7029400"/>
          </a:xfrm>
          <a:prstGeom prst="rect">
            <a:avLst/>
          </a:prstGeom>
        </p:spPr>
      </p:pic>
    </p:spTree>
    <p:extLst>
      <p:ext uri="{BB962C8B-B14F-4D97-AF65-F5344CB8AC3E}">
        <p14:creationId xmlns:p14="http://schemas.microsoft.com/office/powerpoint/2010/main" val="36854243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34634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7714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77186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15194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8536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19528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6040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36146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43030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18079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04887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74654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4866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91410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9680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9438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9906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77405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65056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87158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019734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770354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43325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245726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6189044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165700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645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366453"/>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Recorte</Template>
  <TotalTime>322</TotalTime>
  <Words>4750</Words>
  <Application>Microsoft Office PowerPoint</Application>
  <PresentationFormat>Presentación en pantalla (4:3)</PresentationFormat>
  <Paragraphs>413</Paragraphs>
  <Slides>130</Slides>
  <Notes>57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Arial</vt:lpstr>
      <vt:lpstr>Calibri</vt:lpstr>
      <vt:lpstr>Franklin Gothic Book</vt:lpstr>
      <vt:lpstr>Wingdings</vt:lpstr>
      <vt:lpstr>Recorte</vt:lpstr>
      <vt:lpstr>JARDINES MEDITERRANEOS</vt:lpstr>
      <vt:lpstr>Clima mediterráneo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Jardinería mediterránea y diseño de jardines </vt:lpstr>
      <vt:lpstr>Presentación de PowerPoint</vt:lpstr>
      <vt:lpstr>Creación de un jardín mediterráneo </vt:lpstr>
      <vt:lpstr>Presentación de PowerPoint</vt:lpstr>
      <vt:lpstr>EL JARDIN MEDITERRANEO</vt:lpstr>
      <vt:lpstr>Presentación de PowerPoint</vt:lpstr>
      <vt:lpstr>Presentación de PowerPoint</vt:lpstr>
      <vt:lpstr>Presentación de PowerPoint</vt:lpstr>
      <vt:lpstr>EL SUELO</vt:lpstr>
      <vt:lpstr>Presentación de PowerPoint</vt:lpstr>
      <vt:lpstr>Presentación de PowerPoint</vt:lpstr>
      <vt:lpstr>NUTRICION DE LAS PLANTAS</vt:lpstr>
      <vt:lpstr>Presentación de PowerPoint</vt:lpstr>
      <vt:lpstr>LOS NUTRIENTES</vt:lpstr>
      <vt:lpstr>Presentación de PowerPoint</vt:lpstr>
      <vt:lpstr>Presentación de PowerPoint</vt:lpstr>
      <vt:lpstr>LOS ABONOS ORGANICOS</vt:lpstr>
      <vt:lpstr>LOS FERTILIZANTES QUIMICOS</vt:lpstr>
      <vt:lpstr>EL ACOLCHADO</vt:lpstr>
      <vt:lpstr>Presentación de PowerPoint</vt:lpstr>
      <vt:lpstr>Presentación de PowerPoint</vt:lpstr>
      <vt:lpstr>Presentación de PowerPoint</vt:lpstr>
      <vt:lpstr>Presentación de PowerPoint</vt:lpstr>
      <vt:lpstr>USO RACIONAL DEL AGUA</vt:lpstr>
      <vt:lpstr>Presentación de PowerPoint</vt:lpstr>
      <vt:lpstr>Presentación de PowerPoint</vt:lpstr>
      <vt:lpstr>SALUD DE LAS PLANTAS</vt:lpstr>
      <vt:lpstr>Podas</vt:lpstr>
      <vt:lpstr>ELECCION DE PLANTAS QUE TOLERAN LA SEQUIA  </vt:lpstr>
      <vt:lpstr>Presentación de PowerPoint</vt:lpstr>
      <vt:lpstr>Presentación de PowerPoint</vt:lpstr>
      <vt:lpstr>Presentación de PowerPoint</vt:lpstr>
      <vt:lpstr>Presentación de PowerPoint</vt:lpstr>
      <vt:lpstr>Plantas para jardines mediterráneos </vt:lpstr>
      <vt:lpstr>Árboles y Arbustos </vt:lpstr>
      <vt:lpstr>Plantas de flor</vt:lpstr>
      <vt:lpstr>Presentación de PowerPoint</vt:lpstr>
      <vt:lpstr>Presentación de PowerPoint</vt:lpstr>
      <vt:lpstr>Plantas de jardín para un jardín mediterráneo </vt:lpstr>
      <vt:lpstr>Presentación de PowerPoint</vt:lpstr>
      <vt:lpstr>Presentación de PowerPoint</vt:lpstr>
      <vt:lpstr>Ejemplos de jardines mediterráneos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Estrategias para la plantación de un jardín con bajo consumo de agua.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MEDITERRANEOS</dc:title>
  <dc:creator>Josep</dc:creator>
  <cp:lastModifiedBy>Usuario</cp:lastModifiedBy>
  <cp:revision>25</cp:revision>
  <dcterms:created xsi:type="dcterms:W3CDTF">2012-12-17T08:10:43Z</dcterms:created>
  <dcterms:modified xsi:type="dcterms:W3CDTF">2018-03-23T09:09:41Z</dcterms:modified>
</cp:coreProperties>
</file>