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5"/>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7" r:id="rId39"/>
    <p:sldId id="295" r:id="rId40"/>
    <p:sldId id="296"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22" r:id="rId63"/>
    <p:sldId id="319" r:id="rId64"/>
    <p:sldId id="320" r:id="rId65"/>
    <p:sldId id="321" r:id="rId66"/>
    <p:sldId id="323" r:id="rId67"/>
    <p:sldId id="324" r:id="rId68"/>
    <p:sldId id="325" r:id="rId69"/>
    <p:sldId id="326" r:id="rId70"/>
    <p:sldId id="327" r:id="rId71"/>
    <p:sldId id="328" r:id="rId72"/>
    <p:sldId id="329" r:id="rId73"/>
    <p:sldId id="330" r:id="rId7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810C7D-F506-45DF-9EE1-F2D55C7F1635}" type="datetimeFigureOut">
              <a:rPr lang="es-ES" smtClean="0"/>
              <a:t>24/03/2018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906BDC-9A24-4944-9A7D-94F840DF157D}" type="slidenum">
              <a:rPr lang="es-ES" smtClean="0"/>
              <a:t>‹Nº›</a:t>
            </a:fld>
            <a:endParaRPr lang="es-ES" dirty="0"/>
          </a:p>
        </p:txBody>
      </p:sp>
    </p:spTree>
    <p:extLst>
      <p:ext uri="{BB962C8B-B14F-4D97-AF65-F5344CB8AC3E}">
        <p14:creationId xmlns:p14="http://schemas.microsoft.com/office/powerpoint/2010/main" val="166026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a:t>
            </a:fld>
            <a:endParaRPr lang="es-ES" dirty="0"/>
          </a:p>
        </p:txBody>
      </p:sp>
    </p:spTree>
    <p:extLst>
      <p:ext uri="{BB962C8B-B14F-4D97-AF65-F5344CB8AC3E}">
        <p14:creationId xmlns:p14="http://schemas.microsoft.com/office/powerpoint/2010/main" val="2657240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11</a:t>
            </a:fld>
            <a:endParaRPr lang="es-ES" dirty="0"/>
          </a:p>
        </p:txBody>
      </p:sp>
    </p:spTree>
    <p:extLst>
      <p:ext uri="{BB962C8B-B14F-4D97-AF65-F5344CB8AC3E}">
        <p14:creationId xmlns:p14="http://schemas.microsoft.com/office/powerpoint/2010/main" val="1288662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19</a:t>
            </a:fld>
            <a:endParaRPr lang="es-ES" dirty="0"/>
          </a:p>
        </p:txBody>
      </p:sp>
    </p:spTree>
    <p:extLst>
      <p:ext uri="{BB962C8B-B14F-4D97-AF65-F5344CB8AC3E}">
        <p14:creationId xmlns:p14="http://schemas.microsoft.com/office/powerpoint/2010/main" val="1971637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20</a:t>
            </a:fld>
            <a:endParaRPr lang="es-ES" dirty="0"/>
          </a:p>
        </p:txBody>
      </p:sp>
    </p:spTree>
    <p:extLst>
      <p:ext uri="{BB962C8B-B14F-4D97-AF65-F5344CB8AC3E}">
        <p14:creationId xmlns:p14="http://schemas.microsoft.com/office/powerpoint/2010/main" val="101287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21</a:t>
            </a:fld>
            <a:endParaRPr lang="es-ES" dirty="0"/>
          </a:p>
        </p:txBody>
      </p:sp>
    </p:spTree>
    <p:extLst>
      <p:ext uri="{BB962C8B-B14F-4D97-AF65-F5344CB8AC3E}">
        <p14:creationId xmlns:p14="http://schemas.microsoft.com/office/powerpoint/2010/main" val="293352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22</a:t>
            </a:fld>
            <a:endParaRPr lang="es-ES" dirty="0"/>
          </a:p>
        </p:txBody>
      </p:sp>
    </p:spTree>
    <p:extLst>
      <p:ext uri="{BB962C8B-B14F-4D97-AF65-F5344CB8AC3E}">
        <p14:creationId xmlns:p14="http://schemas.microsoft.com/office/powerpoint/2010/main" val="4173888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23</a:t>
            </a:fld>
            <a:endParaRPr lang="es-ES" dirty="0"/>
          </a:p>
        </p:txBody>
      </p:sp>
    </p:spTree>
    <p:extLst>
      <p:ext uri="{BB962C8B-B14F-4D97-AF65-F5344CB8AC3E}">
        <p14:creationId xmlns:p14="http://schemas.microsoft.com/office/powerpoint/2010/main" val="3161068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24</a:t>
            </a:fld>
            <a:endParaRPr lang="es-ES" dirty="0"/>
          </a:p>
        </p:txBody>
      </p:sp>
    </p:spTree>
    <p:extLst>
      <p:ext uri="{BB962C8B-B14F-4D97-AF65-F5344CB8AC3E}">
        <p14:creationId xmlns:p14="http://schemas.microsoft.com/office/powerpoint/2010/main" val="1196902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25</a:t>
            </a:fld>
            <a:endParaRPr lang="es-ES" dirty="0"/>
          </a:p>
        </p:txBody>
      </p:sp>
    </p:spTree>
    <p:extLst>
      <p:ext uri="{BB962C8B-B14F-4D97-AF65-F5344CB8AC3E}">
        <p14:creationId xmlns:p14="http://schemas.microsoft.com/office/powerpoint/2010/main" val="2623965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26</a:t>
            </a:fld>
            <a:endParaRPr lang="es-ES" dirty="0"/>
          </a:p>
        </p:txBody>
      </p:sp>
    </p:spTree>
    <p:extLst>
      <p:ext uri="{BB962C8B-B14F-4D97-AF65-F5344CB8AC3E}">
        <p14:creationId xmlns:p14="http://schemas.microsoft.com/office/powerpoint/2010/main" val="3272533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27</a:t>
            </a:fld>
            <a:endParaRPr lang="es-ES" dirty="0"/>
          </a:p>
        </p:txBody>
      </p:sp>
    </p:spTree>
    <p:extLst>
      <p:ext uri="{BB962C8B-B14F-4D97-AF65-F5344CB8AC3E}">
        <p14:creationId xmlns:p14="http://schemas.microsoft.com/office/powerpoint/2010/main" val="782993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Hardwick Hall, Derbyshire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28</a:t>
            </a:fld>
            <a:endParaRPr lang="es-ES" dirty="0"/>
          </a:p>
        </p:txBody>
      </p:sp>
    </p:spTree>
    <p:extLst>
      <p:ext uri="{BB962C8B-B14F-4D97-AF65-F5344CB8AC3E}">
        <p14:creationId xmlns:p14="http://schemas.microsoft.com/office/powerpoint/2010/main" val="997455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31</a:t>
            </a:fld>
            <a:endParaRPr lang="es-ES" dirty="0"/>
          </a:p>
        </p:txBody>
      </p:sp>
    </p:spTree>
    <p:extLst>
      <p:ext uri="{BB962C8B-B14F-4D97-AF65-F5344CB8AC3E}">
        <p14:creationId xmlns:p14="http://schemas.microsoft.com/office/powerpoint/2010/main" val="2203347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32</a:t>
            </a:fld>
            <a:endParaRPr lang="es-ES" dirty="0"/>
          </a:p>
        </p:txBody>
      </p:sp>
    </p:spTree>
    <p:extLst>
      <p:ext uri="{BB962C8B-B14F-4D97-AF65-F5344CB8AC3E}">
        <p14:creationId xmlns:p14="http://schemas.microsoft.com/office/powerpoint/2010/main" val="161248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33</a:t>
            </a:fld>
            <a:endParaRPr lang="es-ES" dirty="0"/>
          </a:p>
        </p:txBody>
      </p:sp>
    </p:spTree>
    <p:extLst>
      <p:ext uri="{BB962C8B-B14F-4D97-AF65-F5344CB8AC3E}">
        <p14:creationId xmlns:p14="http://schemas.microsoft.com/office/powerpoint/2010/main" val="1600854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34</a:t>
            </a:fld>
            <a:endParaRPr lang="es-ES" dirty="0"/>
          </a:p>
        </p:txBody>
      </p:sp>
    </p:spTree>
    <p:extLst>
      <p:ext uri="{BB962C8B-B14F-4D97-AF65-F5344CB8AC3E}">
        <p14:creationId xmlns:p14="http://schemas.microsoft.com/office/powerpoint/2010/main" val="1687179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35</a:t>
            </a:fld>
            <a:endParaRPr lang="es-ES" dirty="0"/>
          </a:p>
        </p:txBody>
      </p:sp>
    </p:spTree>
    <p:extLst>
      <p:ext uri="{BB962C8B-B14F-4D97-AF65-F5344CB8AC3E}">
        <p14:creationId xmlns:p14="http://schemas.microsoft.com/office/powerpoint/2010/main" val="1820024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Lyveden New Bield, Northhamptonshire </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36</a:t>
            </a:fld>
            <a:endParaRPr lang="es-ES" dirty="0"/>
          </a:p>
        </p:txBody>
      </p:sp>
    </p:spTree>
    <p:extLst>
      <p:ext uri="{BB962C8B-B14F-4D97-AF65-F5344CB8AC3E}">
        <p14:creationId xmlns:p14="http://schemas.microsoft.com/office/powerpoint/2010/main" val="2295638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Montacute Somerset</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39</a:t>
            </a:fld>
            <a:endParaRPr lang="es-ES" dirty="0"/>
          </a:p>
        </p:txBody>
      </p:sp>
    </p:spTree>
    <p:extLst>
      <p:ext uri="{BB962C8B-B14F-4D97-AF65-F5344CB8AC3E}">
        <p14:creationId xmlns:p14="http://schemas.microsoft.com/office/powerpoint/2010/main" val="3777399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48</a:t>
            </a:fld>
            <a:endParaRPr lang="es-ES" dirty="0"/>
          </a:p>
        </p:txBody>
      </p:sp>
    </p:spTree>
    <p:extLst>
      <p:ext uri="{BB962C8B-B14F-4D97-AF65-F5344CB8AC3E}">
        <p14:creationId xmlns:p14="http://schemas.microsoft.com/office/powerpoint/2010/main" val="48962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49</a:t>
            </a:fld>
            <a:endParaRPr lang="es-ES" dirty="0"/>
          </a:p>
        </p:txBody>
      </p:sp>
    </p:spTree>
    <p:extLst>
      <p:ext uri="{BB962C8B-B14F-4D97-AF65-F5344CB8AC3E}">
        <p14:creationId xmlns:p14="http://schemas.microsoft.com/office/powerpoint/2010/main" val="3214330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50</a:t>
            </a:fld>
            <a:endParaRPr lang="es-ES" dirty="0"/>
          </a:p>
        </p:txBody>
      </p:sp>
    </p:spTree>
    <p:extLst>
      <p:ext uri="{BB962C8B-B14F-4D97-AF65-F5344CB8AC3E}">
        <p14:creationId xmlns:p14="http://schemas.microsoft.com/office/powerpoint/2010/main" val="4146631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51</a:t>
            </a:fld>
            <a:endParaRPr lang="es-ES" dirty="0"/>
          </a:p>
        </p:txBody>
      </p:sp>
    </p:spTree>
    <p:extLst>
      <p:ext uri="{BB962C8B-B14F-4D97-AF65-F5344CB8AC3E}">
        <p14:creationId xmlns:p14="http://schemas.microsoft.com/office/powerpoint/2010/main" val="3772002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53</a:t>
            </a:fld>
            <a:endParaRPr lang="es-ES" dirty="0"/>
          </a:p>
        </p:txBody>
      </p:sp>
    </p:spTree>
    <p:extLst>
      <p:ext uri="{BB962C8B-B14F-4D97-AF65-F5344CB8AC3E}">
        <p14:creationId xmlns:p14="http://schemas.microsoft.com/office/powerpoint/2010/main" val="637584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54</a:t>
            </a:fld>
            <a:endParaRPr lang="es-ES" dirty="0"/>
          </a:p>
        </p:txBody>
      </p:sp>
    </p:spTree>
    <p:extLst>
      <p:ext uri="{BB962C8B-B14F-4D97-AF65-F5344CB8AC3E}">
        <p14:creationId xmlns:p14="http://schemas.microsoft.com/office/powerpoint/2010/main" val="3983639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55</a:t>
            </a:fld>
            <a:endParaRPr lang="es-ES" dirty="0"/>
          </a:p>
        </p:txBody>
      </p:sp>
    </p:spTree>
    <p:extLst>
      <p:ext uri="{BB962C8B-B14F-4D97-AF65-F5344CB8AC3E}">
        <p14:creationId xmlns:p14="http://schemas.microsoft.com/office/powerpoint/2010/main" val="3194091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56</a:t>
            </a:fld>
            <a:endParaRPr lang="es-ES" dirty="0"/>
          </a:p>
        </p:txBody>
      </p:sp>
    </p:spTree>
    <p:extLst>
      <p:ext uri="{BB962C8B-B14F-4D97-AF65-F5344CB8AC3E}">
        <p14:creationId xmlns:p14="http://schemas.microsoft.com/office/powerpoint/2010/main" val="26613433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57</a:t>
            </a:fld>
            <a:endParaRPr lang="es-ES" dirty="0"/>
          </a:p>
        </p:txBody>
      </p:sp>
    </p:spTree>
    <p:extLst>
      <p:ext uri="{BB962C8B-B14F-4D97-AF65-F5344CB8AC3E}">
        <p14:creationId xmlns:p14="http://schemas.microsoft.com/office/powerpoint/2010/main" val="1011927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58</a:t>
            </a:fld>
            <a:endParaRPr lang="es-ES" dirty="0"/>
          </a:p>
        </p:txBody>
      </p:sp>
    </p:spTree>
    <p:extLst>
      <p:ext uri="{BB962C8B-B14F-4D97-AF65-F5344CB8AC3E}">
        <p14:creationId xmlns:p14="http://schemas.microsoft.com/office/powerpoint/2010/main" val="3710785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59</a:t>
            </a:fld>
            <a:endParaRPr lang="es-ES" dirty="0"/>
          </a:p>
        </p:txBody>
      </p:sp>
    </p:spTree>
    <p:extLst>
      <p:ext uri="{BB962C8B-B14F-4D97-AF65-F5344CB8AC3E}">
        <p14:creationId xmlns:p14="http://schemas.microsoft.com/office/powerpoint/2010/main" val="2875645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 Moreton Hall</a:t>
            </a:r>
          </a:p>
          <a:p>
            <a:endParaRPr lang="es-ES" dirty="0"/>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60</a:t>
            </a:fld>
            <a:endParaRPr lang="es-ES" dirty="0"/>
          </a:p>
        </p:txBody>
      </p:sp>
    </p:spTree>
    <p:extLst>
      <p:ext uri="{BB962C8B-B14F-4D97-AF65-F5344CB8AC3E}">
        <p14:creationId xmlns:p14="http://schemas.microsoft.com/office/powerpoint/2010/main" val="3295538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63</a:t>
            </a:fld>
            <a:endParaRPr lang="es-ES" dirty="0"/>
          </a:p>
        </p:txBody>
      </p:sp>
    </p:spTree>
    <p:extLst>
      <p:ext uri="{BB962C8B-B14F-4D97-AF65-F5344CB8AC3E}">
        <p14:creationId xmlns:p14="http://schemas.microsoft.com/office/powerpoint/2010/main" val="2765158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64</a:t>
            </a:fld>
            <a:endParaRPr lang="es-ES" dirty="0"/>
          </a:p>
        </p:txBody>
      </p:sp>
    </p:spTree>
    <p:extLst>
      <p:ext uri="{BB962C8B-B14F-4D97-AF65-F5344CB8AC3E}">
        <p14:creationId xmlns:p14="http://schemas.microsoft.com/office/powerpoint/2010/main" val="835603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65</a:t>
            </a:fld>
            <a:endParaRPr lang="es-ES" dirty="0"/>
          </a:p>
        </p:txBody>
      </p:sp>
    </p:spTree>
    <p:extLst>
      <p:ext uri="{BB962C8B-B14F-4D97-AF65-F5344CB8AC3E}">
        <p14:creationId xmlns:p14="http://schemas.microsoft.com/office/powerpoint/2010/main" val="39444935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66</a:t>
            </a:fld>
            <a:endParaRPr lang="es-ES" dirty="0"/>
          </a:p>
        </p:txBody>
      </p:sp>
    </p:spTree>
    <p:extLst>
      <p:ext uri="{BB962C8B-B14F-4D97-AF65-F5344CB8AC3E}">
        <p14:creationId xmlns:p14="http://schemas.microsoft.com/office/powerpoint/2010/main" val="2033916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67</a:t>
            </a:fld>
            <a:endParaRPr lang="es-ES" dirty="0"/>
          </a:p>
        </p:txBody>
      </p:sp>
    </p:spTree>
    <p:extLst>
      <p:ext uri="{BB962C8B-B14F-4D97-AF65-F5344CB8AC3E}">
        <p14:creationId xmlns:p14="http://schemas.microsoft.com/office/powerpoint/2010/main" val="1998316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68</a:t>
            </a:fld>
            <a:endParaRPr lang="es-ES" dirty="0"/>
          </a:p>
        </p:txBody>
      </p:sp>
    </p:spTree>
    <p:extLst>
      <p:ext uri="{BB962C8B-B14F-4D97-AF65-F5344CB8AC3E}">
        <p14:creationId xmlns:p14="http://schemas.microsoft.com/office/powerpoint/2010/main" val="3691744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Moseley Old Hall, Staffordshire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69</a:t>
            </a:fld>
            <a:endParaRPr lang="es-ES" dirty="0"/>
          </a:p>
        </p:txBody>
      </p:sp>
    </p:spTree>
    <p:extLst>
      <p:ext uri="{BB962C8B-B14F-4D97-AF65-F5344CB8AC3E}">
        <p14:creationId xmlns:p14="http://schemas.microsoft.com/office/powerpoint/2010/main" val="35772177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Vyne, Hampshire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71</a:t>
            </a:fld>
            <a:endParaRPr lang="es-ES" dirty="0"/>
          </a:p>
        </p:txBody>
      </p:sp>
    </p:spTree>
    <p:extLst>
      <p:ext uri="{BB962C8B-B14F-4D97-AF65-F5344CB8AC3E}">
        <p14:creationId xmlns:p14="http://schemas.microsoft.com/office/powerpoint/2010/main" val="3352295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Vyne, Hampshire </a:t>
            </a:r>
          </a:p>
        </p:txBody>
      </p:sp>
      <p:sp>
        <p:nvSpPr>
          <p:cNvPr id="4" name="3 Marcador de número de diapositiva"/>
          <p:cNvSpPr>
            <a:spLocks noGrp="1"/>
          </p:cNvSpPr>
          <p:nvPr>
            <p:ph type="sldNum" sz="quarter" idx="10"/>
          </p:nvPr>
        </p:nvSpPr>
        <p:spPr/>
        <p:txBody>
          <a:bodyPr/>
          <a:lstStyle/>
          <a:p>
            <a:fld id="{D3906BDC-9A24-4944-9A7D-94F840DF157D}" type="slidenum">
              <a:rPr lang="es-ES" smtClean="0"/>
              <a:t>73</a:t>
            </a:fld>
            <a:endParaRPr lang="es-ES" dirty="0"/>
          </a:p>
        </p:txBody>
      </p:sp>
    </p:spTree>
    <p:extLst>
      <p:ext uri="{BB962C8B-B14F-4D97-AF65-F5344CB8AC3E}">
        <p14:creationId xmlns:p14="http://schemas.microsoft.com/office/powerpoint/2010/main" val="3905464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F94F3892-E480-43A5-8050-48808DD5AFBD}" type="datetimeFigureOut">
              <a:rPr lang="es-ES" smtClean="0"/>
              <a:t>24/03/2018</a:t>
            </a:fld>
            <a:endParaRPr lang="es-E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69C35E0B-52C8-495A-AC8C-EC90D3FBD958}" type="slidenum">
              <a:rPr lang="es-ES" smtClean="0"/>
              <a:t>‹Nº›</a:t>
            </a:fld>
            <a:endParaRPr lang="es-ES" dirty="0"/>
          </a:p>
        </p:txBody>
      </p:sp>
    </p:spTree>
    <p:extLst>
      <p:ext uri="{BB962C8B-B14F-4D97-AF65-F5344CB8AC3E}">
        <p14:creationId xmlns:p14="http://schemas.microsoft.com/office/powerpoint/2010/main" val="57900873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225289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F94F3892-E480-43A5-8050-48808DD5AFBD}" type="datetimeFigureOut">
              <a:rPr lang="es-ES" smtClean="0"/>
              <a:t>24/03/2018</a:t>
            </a:fld>
            <a:endParaRPr lang="es-E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dirty="0"/>
          </a:p>
        </p:txBody>
      </p:sp>
      <p:sp>
        <p:nvSpPr>
          <p:cNvPr id="6" name="Slide Number Placeholder 5"/>
          <p:cNvSpPr>
            <a:spLocks noGrp="1"/>
          </p:cNvSpPr>
          <p:nvPr>
            <p:ph type="sldNum" sz="quarter" idx="12"/>
          </p:nvPr>
        </p:nvSpPr>
        <p:spPr>
          <a:xfrm>
            <a:off x="6453378" y="5211060"/>
            <a:ext cx="1584198" cy="228600"/>
          </a:xfrm>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162471374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624282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3034345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2517999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2156384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9" name="Footer Placeholder 8"/>
          <p:cNvSpPr>
            <a:spLocks noGrp="1"/>
          </p:cNvSpPr>
          <p:nvPr>
            <p:ph type="ftr" sz="quarter" idx="11"/>
          </p:nvPr>
        </p:nvSpPr>
        <p:spPr/>
        <p:txBody>
          <a:bodyPr/>
          <a:lstStyle>
            <a:lvl1pPr algn="r">
              <a:defRPr/>
            </a:lvl1pPr>
          </a:lstStyle>
          <a:p>
            <a:endParaRPr lang="es-E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69C35E0B-52C8-495A-AC8C-EC90D3FBD958}" type="slidenum">
              <a:rPr lang="es-ES" smtClean="0"/>
              <a:t>‹Nº›</a:t>
            </a:fld>
            <a:endParaRPr lang="es-E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00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F94F3892-E480-43A5-8050-48808DD5AFBD}" type="datetimeFigureOut">
              <a:rPr lang="es-ES" smtClean="0"/>
              <a:t>24/03/2018</a:t>
            </a:fld>
            <a:endParaRPr lang="es-E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69C35E0B-52C8-495A-AC8C-EC90D3FBD958}" type="slidenum">
              <a:rPr lang="es-ES" smtClean="0"/>
              <a:t>‹Nº›</a:t>
            </a:fld>
            <a:endParaRPr lang="es-E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089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91258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4F3892-E480-43A5-8050-48808DD5AFBD}"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9C35E0B-52C8-495A-AC8C-EC90D3FBD958}" type="slidenum">
              <a:rPr lang="es-ES" smtClean="0"/>
              <a:t>‹Nº›</a:t>
            </a:fld>
            <a:endParaRPr lang="es-ES" dirty="0"/>
          </a:p>
        </p:txBody>
      </p:sp>
    </p:spTree>
    <p:extLst>
      <p:ext uri="{BB962C8B-B14F-4D97-AF65-F5344CB8AC3E}">
        <p14:creationId xmlns:p14="http://schemas.microsoft.com/office/powerpoint/2010/main" val="376993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F94F3892-E480-43A5-8050-48808DD5AFBD}" type="datetimeFigureOut">
              <a:rPr lang="es-ES" smtClean="0"/>
              <a:t>24/03/2018</a:t>
            </a:fld>
            <a:endParaRPr lang="es-E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69C35E0B-52C8-495A-AC8C-EC90D3FBD958}" type="slidenum">
              <a:rPr lang="es-ES" smtClean="0"/>
              <a:t>‹Nº›</a:t>
            </a:fld>
            <a:endParaRPr lang="es-ES" dirty="0"/>
          </a:p>
        </p:txBody>
      </p:sp>
    </p:spTree>
    <p:extLst>
      <p:ext uri="{BB962C8B-B14F-4D97-AF65-F5344CB8AC3E}">
        <p14:creationId xmlns:p14="http://schemas.microsoft.com/office/powerpoint/2010/main" val="26607018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jpg"/></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48.jpg"/></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g"/><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53.jpeg"/><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6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pt-BR" sz="3600" dirty="0"/>
              <a:t>Tudor jardines: Henry VII 1485-Elizabeth I 1603 </a:t>
            </a:r>
            <a:endParaRPr lang="es-ES" sz="3600" dirty="0"/>
          </a:p>
        </p:txBody>
      </p:sp>
      <p:sp>
        <p:nvSpPr>
          <p:cNvPr id="3" name="2 Subtítulo"/>
          <p:cNvSpPr>
            <a:spLocks noGrp="1"/>
          </p:cNvSpPr>
          <p:nvPr>
            <p:ph type="subTitle" idx="1"/>
          </p:nvPr>
        </p:nvSpPr>
        <p:spPr>
          <a:xfrm>
            <a:off x="2286000" y="4437112"/>
            <a:ext cx="5598368" cy="1937810"/>
          </a:xfrm>
        </p:spPr>
        <p:txBody>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2697614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Henry VII 1485-Elizabeth I 1603 </a:t>
            </a:r>
          </a:p>
        </p:txBody>
      </p:sp>
      <p:sp>
        <p:nvSpPr>
          <p:cNvPr id="3" name="2 Marcador de contenido"/>
          <p:cNvSpPr>
            <a:spLocks noGrp="1"/>
          </p:cNvSpPr>
          <p:nvPr>
            <p:ph idx="1"/>
          </p:nvPr>
        </p:nvSpPr>
        <p:spPr/>
        <p:txBody>
          <a:bodyPr>
            <a:normAutofit/>
          </a:bodyPr>
          <a:lstStyle/>
          <a:p>
            <a:r>
              <a:rPr lang="es-ES" dirty="0"/>
              <a:t>Las influencias de la Italia del Renacimiento comenzaron a infiltrarse en los jardines Tudor. </a:t>
            </a:r>
          </a:p>
          <a:p>
            <a:r>
              <a:rPr lang="es-ES" dirty="0"/>
              <a:t>Esto se puede ver en la mayor regularidad del diseño y de la relación entre el jardín y la fachada de la casa, junto con las características arquitectónicas tales como banquetes casas, galerías y fuentes. </a:t>
            </a:r>
          </a:p>
          <a:p>
            <a:r>
              <a:rPr lang="es-ES" dirty="0"/>
              <a:t>Montajes Caracol eran populares, subían por un camino en espiral y, a menudo rematado con unas vistas que ofrece tanto pabellón del jardín, dentro y fuera del parque de los ciervos, el símbolo de mayor status del día. </a:t>
            </a:r>
          </a:p>
        </p:txBody>
      </p:sp>
    </p:spTree>
    <p:extLst>
      <p:ext uri="{BB962C8B-B14F-4D97-AF65-F5344CB8AC3E}">
        <p14:creationId xmlns:p14="http://schemas.microsoft.com/office/powerpoint/2010/main" val="55594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característica más reconocida de este periodo es el jardín de  nudo: parterres de patrones entrelazados diseñados para ser vistos desde arriba y lleno de hierbas y flores favoritas, tales como claveles. </a:t>
            </a:r>
          </a:p>
          <a:p>
            <a:endParaRPr lang="es-ES" dirty="0"/>
          </a:p>
          <a:p>
            <a:r>
              <a:rPr lang="es-ES" dirty="0"/>
              <a:t>Estilo de un vistazo </a:t>
            </a:r>
          </a:p>
          <a:p>
            <a:r>
              <a:rPr lang="es-ES" dirty="0"/>
              <a:t>1.1 Jardines de nudo , parterres geométricos con bordes de un seto bajo u otros arbustos </a:t>
            </a:r>
          </a:p>
          <a:p>
            <a:r>
              <a:rPr lang="es-ES" dirty="0"/>
              <a:t>2.2 Flores, cultivadas no sólo por su belleza, sino por los dulces aromas y postres.  Las favoritas eran violetas, caléndulas, y la más importante la rosa .</a:t>
            </a:r>
          </a:p>
          <a:p>
            <a:endParaRPr lang="es-ES" dirty="0"/>
          </a:p>
          <a:p>
            <a:endParaRPr lang="es-ES" dirty="0"/>
          </a:p>
        </p:txBody>
      </p:sp>
    </p:spTree>
    <p:extLst>
      <p:ext uri="{BB962C8B-B14F-4D97-AF65-F5344CB8AC3E}">
        <p14:creationId xmlns:p14="http://schemas.microsoft.com/office/powerpoint/2010/main" val="4171900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3. 3. Monturas, una colina artificial para su visualización a menudo situados en las esquinas del jardín para proporcionar puntos de vista tanto de la huerta y el paisaje más allá de .</a:t>
            </a:r>
          </a:p>
          <a:p>
            <a:r>
              <a:rPr lang="es-ES" dirty="0"/>
              <a:t>4. 4. Casas de banquetes para proporcionar un ambiente íntimo para disfrutar de postres y de entretenimiento .</a:t>
            </a:r>
          </a:p>
          <a:p>
            <a:r>
              <a:rPr lang="es-ES" dirty="0"/>
              <a:t>5. 5. Fuentes y agua automatizadas se ofrecen para animar el jardín, lo que refleja un interés en hidráulica. </a:t>
            </a:r>
          </a:p>
          <a:p>
            <a:r>
              <a:rPr lang="es-ES" dirty="0"/>
              <a:t>6. 6. Parques de ciervos, no sólo despensas de vida que ofrecen carne para el hogar, sino también un símbolo de riqueza y estatus. </a:t>
            </a:r>
          </a:p>
          <a:p>
            <a:r>
              <a:rPr lang="es-ES" dirty="0"/>
              <a:t>7. 7. El uso de dispositivos simbólicos y adornos tales como postes cubiertos con coloridos animales heráldicos y laberintos asociados con significado religioso o mitológico </a:t>
            </a:r>
          </a:p>
          <a:p>
            <a:endParaRPr lang="es-ES" dirty="0"/>
          </a:p>
          <a:p>
            <a:endParaRPr lang="es-ES" dirty="0"/>
          </a:p>
          <a:p>
            <a:endParaRPr lang="es-ES" dirty="0"/>
          </a:p>
        </p:txBody>
      </p:sp>
    </p:spTree>
    <p:extLst>
      <p:ext uri="{BB962C8B-B14F-4D97-AF65-F5344CB8AC3E}">
        <p14:creationId xmlns:p14="http://schemas.microsoft.com/office/powerpoint/2010/main" val="3420117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Godolphin, Cornwall </a:t>
            </a:r>
          </a:p>
        </p:txBody>
      </p:sp>
      <p:sp>
        <p:nvSpPr>
          <p:cNvPr id="3" name="2 Marcador de contenido"/>
          <p:cNvSpPr>
            <a:spLocks noGrp="1"/>
          </p:cNvSpPr>
          <p:nvPr>
            <p:ph idx="1"/>
          </p:nvPr>
        </p:nvSpPr>
        <p:spPr/>
        <p:txBody>
          <a:bodyPr/>
          <a:lstStyle/>
          <a:p>
            <a:r>
              <a:rPr lang="es-ES" dirty="0"/>
              <a:t>Los siglos de abandono han asegurado que el jardín del siglo XVI de esta antigua casa romántica se ha mantenido prácticamente sin cambios. </a:t>
            </a:r>
          </a:p>
          <a:p>
            <a:r>
              <a:rPr lang="es-ES" dirty="0"/>
              <a:t>Como tal, está considerado como uno de los más importantes de su tipo en Europa y un trabajo de  conservación importante está en marcha para asegurar su preservación. </a:t>
            </a:r>
          </a:p>
        </p:txBody>
      </p:sp>
    </p:spTree>
    <p:extLst>
      <p:ext uri="{BB962C8B-B14F-4D97-AF65-F5344CB8AC3E}">
        <p14:creationId xmlns:p14="http://schemas.microsoft.com/office/powerpoint/2010/main" val="2382006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44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429" y="0"/>
            <a:ext cx="4652147" cy="2908949"/>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9576" y="1"/>
            <a:ext cx="4350633" cy="290894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152" y="3035300"/>
            <a:ext cx="3200057" cy="2265908"/>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809" y="3035300"/>
            <a:ext cx="5715000" cy="3822700"/>
          </a:xfrm>
          <a:prstGeom prst="rect">
            <a:avLst/>
          </a:prstGeom>
        </p:spPr>
      </p:pic>
    </p:spTree>
    <p:extLst>
      <p:ext uri="{BB962C8B-B14F-4D97-AF65-F5344CB8AC3E}">
        <p14:creationId xmlns:p14="http://schemas.microsoft.com/office/powerpoint/2010/main" val="3970281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5715000" cy="37719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152" y="836712"/>
            <a:ext cx="3096344" cy="293518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3933056"/>
            <a:ext cx="4104456" cy="292494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933056"/>
            <a:ext cx="4669532" cy="2776922"/>
          </a:xfrm>
          <a:prstGeom prst="rect">
            <a:avLst/>
          </a:prstGeom>
        </p:spPr>
      </p:pic>
    </p:spTree>
    <p:extLst>
      <p:ext uri="{BB962C8B-B14F-4D97-AF65-F5344CB8AC3E}">
        <p14:creationId xmlns:p14="http://schemas.microsoft.com/office/powerpoint/2010/main" val="978654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45390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Horton Court, Gloucestershire </a:t>
            </a:r>
          </a:p>
        </p:txBody>
      </p:sp>
      <p:sp>
        <p:nvSpPr>
          <p:cNvPr id="3" name="2 Marcador de contenido"/>
          <p:cNvSpPr>
            <a:spLocks noGrp="1"/>
          </p:cNvSpPr>
          <p:nvPr>
            <p:ph idx="1"/>
          </p:nvPr>
        </p:nvSpPr>
        <p:spPr/>
        <p:txBody>
          <a:bodyPr/>
          <a:lstStyle/>
          <a:p>
            <a:r>
              <a:rPr lang="es-ES" dirty="0"/>
              <a:t>Este modesta mansión del siglo XVI muestra algunos de los primeros motivos renacentistas decorativos utilizados en Inglaterra. </a:t>
            </a:r>
          </a:p>
          <a:p>
            <a:r>
              <a:rPr lang="es-ES" dirty="0"/>
              <a:t>El jardín está compuesto por una serie de terrazas, lo que da una idea de su diseño Tudor, junto con al menos uno de sus estanques de peces originales. La característica más destacable es la logia, o ambulatorio, con cuatro medallones de piedra de los emperadores romanos y personajes paganos que figuran en sus paredes, un recuerdo ninguna duda de tiempo que el propietario William Knight en Italia. </a:t>
            </a:r>
          </a:p>
        </p:txBody>
      </p:sp>
    </p:spTree>
    <p:extLst>
      <p:ext uri="{BB962C8B-B14F-4D97-AF65-F5344CB8AC3E}">
        <p14:creationId xmlns:p14="http://schemas.microsoft.com/office/powerpoint/2010/main" val="73930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0947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894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15400" cy="6858000"/>
          </a:xfrm>
          <a:prstGeom prst="rect">
            <a:avLst/>
          </a:prstGeom>
        </p:spPr>
      </p:pic>
    </p:spTree>
    <p:extLst>
      <p:ext uri="{BB962C8B-B14F-4D97-AF65-F5344CB8AC3E}">
        <p14:creationId xmlns:p14="http://schemas.microsoft.com/office/powerpoint/2010/main" val="535612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502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080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318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3064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Hardwick Hall, Derbyshire </a:t>
            </a:r>
          </a:p>
        </p:txBody>
      </p:sp>
      <p:sp>
        <p:nvSpPr>
          <p:cNvPr id="3" name="2 Marcador de contenido"/>
          <p:cNvSpPr>
            <a:spLocks noGrp="1"/>
          </p:cNvSpPr>
          <p:nvPr>
            <p:ph idx="1"/>
          </p:nvPr>
        </p:nvSpPr>
        <p:spPr/>
        <p:txBody>
          <a:bodyPr/>
          <a:lstStyle/>
          <a:p>
            <a:r>
              <a:rPr lang="es-ES" dirty="0"/>
              <a:t>Esta gran casa de estilo Tudor, construida por el formidable Bess de Hardwick en el año 1500. </a:t>
            </a:r>
          </a:p>
          <a:p>
            <a:r>
              <a:rPr lang="es-ES" dirty="0"/>
              <a:t>Los acuerdos de los órganos jurisdiccionales y huertos apenas han cambiado desde entonces, y la casa del banquete poco es típico de la época, aunque los jardines que vemos hoy son de una fecha posterior.</a:t>
            </a:r>
          </a:p>
          <a:p>
            <a:r>
              <a:rPr lang="es-ES" dirty="0"/>
              <a:t> El jardín de hierbas impresionante fue creado por en la década de 1960 y contiene plantas que habrían sido familiares en una casa isabelina. Una serie rara sobreviviente de estanques de peces se pueden encontrar en el lado occidental del parque. </a:t>
            </a:r>
          </a:p>
        </p:txBody>
      </p:sp>
    </p:spTree>
    <p:extLst>
      <p:ext uri="{BB962C8B-B14F-4D97-AF65-F5344CB8AC3E}">
        <p14:creationId xmlns:p14="http://schemas.microsoft.com/office/powerpoint/2010/main" val="332674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721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 y="0"/>
            <a:ext cx="9129370" cy="6858000"/>
          </a:xfrm>
          <a:prstGeom prst="rect">
            <a:avLst/>
          </a:prstGeom>
        </p:spPr>
      </p:pic>
    </p:spTree>
    <p:extLst>
      <p:ext uri="{BB962C8B-B14F-4D97-AF65-F5344CB8AC3E}">
        <p14:creationId xmlns:p14="http://schemas.microsoft.com/office/powerpoint/2010/main" val="1935558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191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0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472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090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6659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074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44" y="0"/>
            <a:ext cx="9050311" cy="6858000"/>
          </a:xfrm>
          <a:prstGeom prst="rect">
            <a:avLst/>
          </a:prstGeom>
        </p:spPr>
      </p:pic>
    </p:spTree>
    <p:extLst>
      <p:ext uri="{BB962C8B-B14F-4D97-AF65-F5344CB8AC3E}">
        <p14:creationId xmlns:p14="http://schemas.microsoft.com/office/powerpoint/2010/main" val="1016148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4" y="0"/>
            <a:ext cx="9144000" cy="6858000"/>
          </a:xfrm>
          <a:prstGeom prst="rect">
            <a:avLst/>
          </a:prstGeom>
        </p:spPr>
      </p:pic>
    </p:spTree>
    <p:extLst>
      <p:ext uri="{BB962C8B-B14F-4D97-AF65-F5344CB8AC3E}">
        <p14:creationId xmlns:p14="http://schemas.microsoft.com/office/powerpoint/2010/main" val="808053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58369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Lyveden New Bield, Northhamptonshire </a:t>
            </a:r>
          </a:p>
        </p:txBody>
      </p:sp>
      <p:sp>
        <p:nvSpPr>
          <p:cNvPr id="3" name="2 Marcador de contenido"/>
          <p:cNvSpPr>
            <a:spLocks noGrp="1"/>
          </p:cNvSpPr>
          <p:nvPr>
            <p:ph idx="1"/>
          </p:nvPr>
        </p:nvSpPr>
        <p:spPr/>
        <p:txBody>
          <a:bodyPr/>
          <a:lstStyle/>
          <a:p>
            <a:r>
              <a:rPr lang="es-ES" dirty="0"/>
              <a:t>Lyveden es una supervivencia notable de la época isabelina.</a:t>
            </a:r>
          </a:p>
          <a:p>
            <a:r>
              <a:rPr lang="es-ES" dirty="0"/>
              <a:t> Creado por Sir Thomas Tresham como un símbolo de la religión católica, la casa nunca fue terminada y ha permanecido inalterada al emitir una presencia fantasmal sobre el jardín. </a:t>
            </a:r>
          </a:p>
          <a:p>
            <a:r>
              <a:rPr lang="es-ES" dirty="0"/>
              <a:t>Compuesto de huertos, terrazas, fosos y montes ven el jardín ha sido cuidadosamente restaurado y ahora puedes disfrutar de una experiencia verdaderamente rara de vagar a través de un jardín isabelino. </a:t>
            </a:r>
          </a:p>
        </p:txBody>
      </p:sp>
    </p:spTree>
    <p:extLst>
      <p:ext uri="{BB962C8B-B14F-4D97-AF65-F5344CB8AC3E}">
        <p14:creationId xmlns:p14="http://schemas.microsoft.com/office/powerpoint/2010/main" val="2039541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912"/>
            <a:ext cx="9144000" cy="6734175"/>
          </a:xfrm>
          <a:prstGeom prst="rect">
            <a:avLst/>
          </a:prstGeom>
        </p:spPr>
      </p:pic>
    </p:spTree>
    <p:extLst>
      <p:ext uri="{BB962C8B-B14F-4D97-AF65-F5344CB8AC3E}">
        <p14:creationId xmlns:p14="http://schemas.microsoft.com/office/powerpoint/2010/main" val="1679040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142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652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2601" y="0"/>
            <a:ext cx="5580112"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1594" y="3685696"/>
            <a:ext cx="4876800" cy="31432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84" y="3789040"/>
            <a:ext cx="4409800" cy="3062028"/>
          </a:xfrm>
          <a:prstGeom prst="rect">
            <a:avLst/>
          </a:prstGeom>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542601" cy="3789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3678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28964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0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Montacute House, Somerset </a:t>
            </a:r>
          </a:p>
        </p:txBody>
      </p:sp>
      <p:sp>
        <p:nvSpPr>
          <p:cNvPr id="3" name="2 Marcador de contenido"/>
          <p:cNvSpPr>
            <a:spLocks noGrp="1"/>
          </p:cNvSpPr>
          <p:nvPr>
            <p:ph idx="1"/>
          </p:nvPr>
        </p:nvSpPr>
        <p:spPr/>
        <p:txBody>
          <a:bodyPr/>
          <a:lstStyle/>
          <a:p>
            <a:r>
              <a:rPr lang="es-ES" dirty="0"/>
              <a:t>El jardín de esta magnífica mansión, construida a finales del siglo XVI para Sir Edward Phelips, todavía conserva gran parte de su trazado original, en particular, el jardín norte, el este y el tribunal de la huerta.</a:t>
            </a:r>
          </a:p>
          <a:p>
            <a:r>
              <a:rPr lang="es-ES" dirty="0"/>
              <a:t> De especial interés es el par de casas de banquetes y la pared rematada con balaustrada y pirámides. </a:t>
            </a:r>
          </a:p>
        </p:txBody>
      </p:sp>
    </p:spTree>
    <p:extLst>
      <p:ext uri="{BB962C8B-B14F-4D97-AF65-F5344CB8AC3E}">
        <p14:creationId xmlns:p14="http://schemas.microsoft.com/office/powerpoint/2010/main" val="3460018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67235"/>
            <a:ext cx="9252520" cy="6858000"/>
          </a:xfrm>
          <a:prstGeom prst="rect">
            <a:avLst/>
          </a:prstGeom>
        </p:spPr>
      </p:pic>
    </p:spTree>
    <p:extLst>
      <p:ext uri="{BB962C8B-B14F-4D97-AF65-F5344CB8AC3E}">
        <p14:creationId xmlns:p14="http://schemas.microsoft.com/office/powerpoint/2010/main" val="3018272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364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216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45179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537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09720" cy="6843682"/>
          </a:xfrm>
          <a:prstGeom prst="rect">
            <a:avLst/>
          </a:prstGeom>
        </p:spPr>
      </p:pic>
    </p:spTree>
    <p:extLst>
      <p:ext uri="{BB962C8B-B14F-4D97-AF65-F5344CB8AC3E}">
        <p14:creationId xmlns:p14="http://schemas.microsoft.com/office/powerpoint/2010/main" val="1158430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6" y="0"/>
            <a:ext cx="4487416" cy="31813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44008" cy="31813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6" y="3181350"/>
            <a:ext cx="4775448" cy="36766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7" y="3181350"/>
            <a:ext cx="4516923" cy="3676650"/>
          </a:xfrm>
          <a:prstGeom prst="rect">
            <a:avLst/>
          </a:prstGeom>
        </p:spPr>
      </p:pic>
    </p:spTree>
    <p:extLst>
      <p:ext uri="{BB962C8B-B14F-4D97-AF65-F5344CB8AC3E}">
        <p14:creationId xmlns:p14="http://schemas.microsoft.com/office/powerpoint/2010/main" val="1308621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60076"/>
            <a:ext cx="3816424" cy="2836875"/>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8224" y="160076"/>
            <a:ext cx="2555776" cy="304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6586" y="3573016"/>
            <a:ext cx="2537414" cy="3048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8694" y="176100"/>
            <a:ext cx="2042160" cy="3048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854" y="3208076"/>
            <a:ext cx="6096000" cy="3429000"/>
          </a:xfrm>
          <a:prstGeom prst="rect">
            <a:avLst/>
          </a:prstGeom>
        </p:spPr>
      </p:pic>
    </p:spTree>
    <p:extLst>
      <p:ext uri="{BB962C8B-B14F-4D97-AF65-F5344CB8AC3E}">
        <p14:creationId xmlns:p14="http://schemas.microsoft.com/office/powerpoint/2010/main" val="28339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353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Little Moreton Hall, Cheshire </a:t>
            </a:r>
          </a:p>
        </p:txBody>
      </p:sp>
      <p:sp>
        <p:nvSpPr>
          <p:cNvPr id="3" name="2 Marcador de contenido"/>
          <p:cNvSpPr>
            <a:spLocks noGrp="1"/>
          </p:cNvSpPr>
          <p:nvPr>
            <p:ph idx="1"/>
          </p:nvPr>
        </p:nvSpPr>
        <p:spPr/>
        <p:txBody>
          <a:bodyPr/>
          <a:lstStyle/>
          <a:p>
            <a:r>
              <a:rPr lang="es-ES" dirty="0"/>
              <a:t>Aunque no existe registro del jardín original, el diseño del jardín se ha recreado para complementar el foso de entramado de madera casa con jardín de nudo y un huerto plantado histórico con algunas de las variedades más tempranas conocidas en Inglaterra como Colewort, salsifíes, remolacha, brocole, rábano de invierno, alubias y guisantes de médula grasa. </a:t>
            </a:r>
          </a:p>
        </p:txBody>
      </p:sp>
    </p:spTree>
    <p:extLst>
      <p:ext uri="{BB962C8B-B14F-4D97-AF65-F5344CB8AC3E}">
        <p14:creationId xmlns:p14="http://schemas.microsoft.com/office/powerpoint/2010/main" val="54181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347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87064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20564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7613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394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4324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57470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9708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329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9618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8526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4177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0664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Moseley Old Hall, Staffordshire </a:t>
            </a:r>
          </a:p>
        </p:txBody>
      </p:sp>
      <p:sp>
        <p:nvSpPr>
          <p:cNvPr id="3" name="2 Marcador de contenido"/>
          <p:cNvSpPr>
            <a:spLocks noGrp="1"/>
          </p:cNvSpPr>
          <p:nvPr>
            <p:ph idx="1"/>
          </p:nvPr>
        </p:nvSpPr>
        <p:spPr/>
        <p:txBody>
          <a:bodyPr/>
          <a:lstStyle/>
          <a:p>
            <a:r>
              <a:rPr lang="es-ES" dirty="0"/>
              <a:t>El jardín de un acre de esta casa, esta construido alrededor de 1600, es una recreación moderna de lo que podría haber estado aquí en el siglo XVII.</a:t>
            </a:r>
          </a:p>
          <a:p>
            <a:r>
              <a:rPr lang="es-ES" dirty="0"/>
              <a:t> El diseño se basa en lo que se conoce acerca de los jardines similares de la época la creación de un jardín cerrado con un jardín de nudo geométrico. </a:t>
            </a:r>
          </a:p>
        </p:txBody>
      </p:sp>
    </p:spTree>
    <p:extLst>
      <p:ext uri="{BB962C8B-B14F-4D97-AF65-F5344CB8AC3E}">
        <p14:creationId xmlns:p14="http://schemas.microsoft.com/office/powerpoint/2010/main" val="23192585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6745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3573016"/>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750" y="0"/>
            <a:ext cx="4286250" cy="3573016"/>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3652033"/>
            <a:ext cx="4857750" cy="3219450"/>
          </a:xfrm>
          <a:prstGeom prst="rect">
            <a:avLst/>
          </a:prstGeom>
        </p:spPr>
      </p:pic>
    </p:spTree>
    <p:extLst>
      <p:ext uri="{BB962C8B-B14F-4D97-AF65-F5344CB8AC3E}">
        <p14:creationId xmlns:p14="http://schemas.microsoft.com/office/powerpoint/2010/main" val="157283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0070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5534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7473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055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40956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18499603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Vyne, Hampshire </a:t>
            </a:r>
          </a:p>
        </p:txBody>
      </p:sp>
      <p:sp>
        <p:nvSpPr>
          <p:cNvPr id="3" name="2 Marcador de contenido"/>
          <p:cNvSpPr>
            <a:spLocks noGrp="1"/>
          </p:cNvSpPr>
          <p:nvPr>
            <p:ph idx="1"/>
          </p:nvPr>
        </p:nvSpPr>
        <p:spPr/>
        <p:txBody>
          <a:bodyPr/>
          <a:lstStyle/>
          <a:p>
            <a:r>
              <a:rPr lang="es-ES" dirty="0"/>
              <a:t>Esta casa Tudor  del siglo XVI  fue visitada por el rey Enrique VIII en varias ocasiones. </a:t>
            </a:r>
          </a:p>
          <a:p>
            <a:r>
              <a:rPr lang="es-ES" dirty="0"/>
              <a:t>Hoy en día a principios del siglo XVII la casa de verano ha sobrevivido como uno de los edificios más antiguos del jardín en el país. </a:t>
            </a:r>
          </a:p>
          <a:p>
            <a:r>
              <a:rPr lang="es-ES" dirty="0"/>
              <a:t>Junto con un huerto también hay una buena colección de árboles centenarios, entre ellos el 'Oak Cien Guineas', que se cree tiene alrededor de 650 años de antigüedad. </a:t>
            </a:r>
          </a:p>
        </p:txBody>
      </p:sp>
    </p:spTree>
    <p:extLst>
      <p:ext uri="{BB962C8B-B14F-4D97-AF65-F5344CB8AC3E}">
        <p14:creationId xmlns:p14="http://schemas.microsoft.com/office/powerpoint/2010/main" val="37659080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78119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770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1741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171</TotalTime>
  <Words>1153</Words>
  <Application>Microsoft Office PowerPoint</Application>
  <PresentationFormat>Presentación en pantalla (4:3)</PresentationFormat>
  <Paragraphs>122</Paragraphs>
  <Slides>73</Slides>
  <Notes>40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73</vt:i4>
      </vt:variant>
    </vt:vector>
  </HeadingPairs>
  <TitlesOfParts>
    <vt:vector size="77" baseType="lpstr">
      <vt:lpstr>Calibri</vt:lpstr>
      <vt:lpstr>Century Gothic</vt:lpstr>
      <vt:lpstr>Garamond</vt:lpstr>
      <vt:lpstr>Savon</vt:lpstr>
      <vt:lpstr>Tudor jardines: Henry VII 1485-Elizabeth I 1603 </vt:lpstr>
      <vt:lpstr>Henry VII 1485-Elizabeth I 1603 </vt:lpstr>
      <vt:lpstr>Presentación de PowerPoint</vt:lpstr>
      <vt:lpstr>Presentación de PowerPoint</vt:lpstr>
      <vt:lpstr>Godolphin, Cornwall </vt:lpstr>
      <vt:lpstr>Presentación de PowerPoint</vt:lpstr>
      <vt:lpstr>Presentación de PowerPoint</vt:lpstr>
      <vt:lpstr>Presentación de PowerPoint</vt:lpstr>
      <vt:lpstr>Presentación de PowerPoint</vt:lpstr>
      <vt:lpstr>Horton Court, Gloucestershire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Hardwick Hall, Derbyshire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Lyveden New Bield, Northhamptonshire </vt:lpstr>
      <vt:lpstr>Presentación de PowerPoint</vt:lpstr>
      <vt:lpstr>Presentación de PowerPoint</vt:lpstr>
      <vt:lpstr>Presentación de PowerPoint</vt:lpstr>
      <vt:lpstr>Presentación de PowerPoint</vt:lpstr>
      <vt:lpstr>Presentación de PowerPoint</vt:lpstr>
      <vt:lpstr>Presentación de PowerPoint</vt:lpstr>
      <vt:lpstr>Montacute House, Somerset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Little Moreton Hall, Cheshire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Moseley Old Hall, Staffordshire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Vyne, Hampshire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Tudor jardines: Henry VII 1485-Elizabeth I 1603</dc:title>
  <dc:creator>Josep</dc:creator>
  <cp:lastModifiedBy>Usuario</cp:lastModifiedBy>
  <cp:revision>15</cp:revision>
  <dcterms:created xsi:type="dcterms:W3CDTF">2013-01-10T08:51:59Z</dcterms:created>
  <dcterms:modified xsi:type="dcterms:W3CDTF">2018-03-24T18:43:00Z</dcterms:modified>
</cp:coreProperties>
</file>