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97"/>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4" r:id="rId76"/>
    <p:sldId id="335" r:id="rId77"/>
    <p:sldId id="336" r:id="rId78"/>
    <p:sldId id="340" r:id="rId79"/>
    <p:sldId id="337" r:id="rId80"/>
    <p:sldId id="338" r:id="rId81"/>
    <p:sldId id="339" r:id="rId82"/>
    <p:sldId id="341" r:id="rId83"/>
    <p:sldId id="342" r:id="rId84"/>
    <p:sldId id="343" r:id="rId85"/>
    <p:sldId id="344" r:id="rId86"/>
    <p:sldId id="345" r:id="rId87"/>
    <p:sldId id="346" r:id="rId88"/>
    <p:sldId id="347" r:id="rId89"/>
    <p:sldId id="348" r:id="rId90"/>
    <p:sldId id="349" r:id="rId91"/>
    <p:sldId id="350" r:id="rId92"/>
    <p:sldId id="351" r:id="rId93"/>
    <p:sldId id="312" r:id="rId94"/>
    <p:sldId id="313" r:id="rId95"/>
    <p:sldId id="314" r:id="rId9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777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presProps" Target="presProps.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607D03-B9EB-4572-BA4A-A3038D5CEDA6}" type="datetimeFigureOut">
              <a:rPr lang="es-ES" smtClean="0"/>
              <a:t>23/03/2018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6B636A-C635-4D79-A785-B89E44EEBC32}" type="slidenum">
              <a:rPr lang="es-ES" smtClean="0"/>
              <a:t>‹Nº›</a:t>
            </a:fld>
            <a:endParaRPr lang="es-ES" dirty="0"/>
          </a:p>
        </p:txBody>
      </p:sp>
    </p:spTree>
    <p:extLst>
      <p:ext uri="{BB962C8B-B14F-4D97-AF65-F5344CB8AC3E}">
        <p14:creationId xmlns:p14="http://schemas.microsoft.com/office/powerpoint/2010/main" val="1865278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 laberinto de setos de Longleat laberinto mansión en Inglaterra</a:t>
            </a:r>
          </a:p>
        </p:txBody>
      </p:sp>
      <p:sp>
        <p:nvSpPr>
          <p:cNvPr id="4" name="3 Marcador de número de diapositiva"/>
          <p:cNvSpPr>
            <a:spLocks noGrp="1"/>
          </p:cNvSpPr>
          <p:nvPr>
            <p:ph type="sldNum" sz="quarter" idx="10"/>
          </p:nvPr>
        </p:nvSpPr>
        <p:spPr/>
        <p:txBody>
          <a:bodyPr/>
          <a:lstStyle/>
          <a:p>
            <a:fld id="{72A2A33F-61A5-4272-996B-25E2E685C74F}"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6024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estándar: Encontrar un camino de ida y vuelta a la estrella. </a:t>
            </a:r>
          </a:p>
        </p:txBody>
      </p:sp>
      <p:sp>
        <p:nvSpPr>
          <p:cNvPr id="4" name="3 Marcador de número de diapositiva"/>
          <p:cNvSpPr>
            <a:spLocks noGrp="1"/>
          </p:cNvSpPr>
          <p:nvPr>
            <p:ph type="sldNum" sz="quarter" idx="10"/>
          </p:nvPr>
        </p:nvSpPr>
        <p:spPr/>
        <p:txBody>
          <a:bodyPr/>
          <a:lstStyle/>
          <a:p>
            <a:fld id="{72A2A33F-61A5-4272-996B-25E2E685C74F}"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118790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Loops y laberinto trampas: Siga las flechas de ida y vuelta a la estrella </a:t>
            </a:r>
          </a:p>
        </p:txBody>
      </p:sp>
      <p:sp>
        <p:nvSpPr>
          <p:cNvPr id="4" name="3 Marcador de número de diapositiva"/>
          <p:cNvSpPr>
            <a:spLocks noGrp="1"/>
          </p:cNvSpPr>
          <p:nvPr>
            <p:ph type="sldNum" sz="quarter" idx="10"/>
          </p:nvPr>
        </p:nvSpPr>
        <p:spPr/>
        <p:txBody>
          <a:bodyPr/>
          <a:lstStyle/>
          <a:p>
            <a:fld id="{72A2A33F-61A5-4272-996B-25E2E685C74F}"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430577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Bloque laberinto: Llena en cuatro bloques para hacer una carretera que une las estrellas. No hay diagonales. </a:t>
            </a:r>
          </a:p>
        </p:txBody>
      </p:sp>
      <p:sp>
        <p:nvSpPr>
          <p:cNvPr id="4" name="3 Marcador de número de diapositiva"/>
          <p:cNvSpPr>
            <a:spLocks noGrp="1"/>
          </p:cNvSpPr>
          <p:nvPr>
            <p:ph type="sldNum" sz="quarter" idx="10"/>
          </p:nvPr>
        </p:nvSpPr>
        <p:spPr/>
        <p:txBody>
          <a:bodyPr/>
          <a:lstStyle/>
          <a:p>
            <a:fld id="{72A2A33F-61A5-4272-996B-25E2E685C74F}"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988718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r>
              <a:rPr lang="es-ES" dirty="0"/>
              <a:t>Laberinto Número: Comience y termine en la estrella. Utilizando el número de su espacio, saltar ese número de bloques en una línea recta a un nuevo espacio. No hay diagonales. </a:t>
            </a:r>
          </a:p>
          <a:p>
            <a:endParaRPr lang="es-ES" dirty="0"/>
          </a:p>
          <a:p>
            <a:endParaRPr lang="es-ES" dirty="0"/>
          </a:p>
          <a:p>
            <a:r>
              <a:rPr lang="es-ES" dirty="0"/>
              <a:t>Laberinto Número: Comience y termine en la estrella. Utilizando el número de su espacio, saltar ese número de bloques en una línea recta a un nuevo espacio. No hay diagonales. </a:t>
            </a:r>
          </a:p>
          <a:p>
            <a:endParaRPr lang="es-ES" dirty="0"/>
          </a:p>
          <a:p>
            <a:endParaRPr lang="es-ES" dirty="0"/>
          </a:p>
          <a:p>
            <a:endParaRPr lang="es-ES" dirty="0"/>
          </a:p>
          <a:p>
            <a:r>
              <a:rPr lang="es-ES" dirty="0"/>
              <a:t>Laberinto Número: Comience y termine en la estrella. Utilizando el número de su espacio, saltar ese número de bloques en una línea recta a un nuevo espacio. No hay diagonales. </a:t>
            </a:r>
          </a:p>
          <a:p>
            <a:endParaRPr lang="es-ES" dirty="0"/>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72A2A33F-61A5-4272-996B-25E2E685C74F}"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07681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Hortus Vitalis - Der Irrgarten, </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56</a:t>
            </a:fld>
            <a:endParaRPr lang="es-ES" dirty="0"/>
          </a:p>
        </p:txBody>
      </p:sp>
    </p:spTree>
    <p:extLst>
      <p:ext uri="{BB962C8B-B14F-4D97-AF65-F5344CB8AC3E}">
        <p14:creationId xmlns:p14="http://schemas.microsoft.com/office/powerpoint/2010/main" val="2746481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Hortus Vitalis - Der Irrgarten, </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57</a:t>
            </a:fld>
            <a:endParaRPr lang="es-ES" dirty="0"/>
          </a:p>
        </p:txBody>
      </p:sp>
    </p:spTree>
    <p:extLst>
      <p:ext uri="{BB962C8B-B14F-4D97-AF65-F5344CB8AC3E}">
        <p14:creationId xmlns:p14="http://schemas.microsoft.com/office/powerpoint/2010/main" val="1269910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Hortus Vitalis - Der Irrgarten, </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58</a:t>
            </a:fld>
            <a:endParaRPr lang="es-ES" dirty="0"/>
          </a:p>
        </p:txBody>
      </p:sp>
    </p:spTree>
    <p:extLst>
      <p:ext uri="{BB962C8B-B14F-4D97-AF65-F5344CB8AC3E}">
        <p14:creationId xmlns:p14="http://schemas.microsoft.com/office/powerpoint/2010/main" val="605167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Longleat</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59</a:t>
            </a:fld>
            <a:endParaRPr lang="es-ES" dirty="0"/>
          </a:p>
        </p:txBody>
      </p:sp>
    </p:spTree>
    <p:extLst>
      <p:ext uri="{BB962C8B-B14F-4D97-AF65-F5344CB8AC3E}">
        <p14:creationId xmlns:p14="http://schemas.microsoft.com/office/powerpoint/2010/main" val="1497386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Laberinto.-Ashcombe.-Australia</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60</a:t>
            </a:fld>
            <a:endParaRPr lang="es-ES" dirty="0"/>
          </a:p>
        </p:txBody>
      </p:sp>
    </p:spTree>
    <p:extLst>
      <p:ext uri="{BB962C8B-B14F-4D97-AF65-F5344CB8AC3E}">
        <p14:creationId xmlns:p14="http://schemas.microsoft.com/office/powerpoint/2010/main" val="3299377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Laberinto.-Ashcombe.-Australia</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61</a:t>
            </a:fld>
            <a:endParaRPr lang="es-ES" dirty="0"/>
          </a:p>
        </p:txBody>
      </p:sp>
    </p:spTree>
    <p:extLst>
      <p:ext uri="{BB962C8B-B14F-4D97-AF65-F5344CB8AC3E}">
        <p14:creationId xmlns:p14="http://schemas.microsoft.com/office/powerpoint/2010/main" val="3094934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Laberinto.-Castillo Richardson</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62</a:t>
            </a:fld>
            <a:endParaRPr lang="es-ES" dirty="0"/>
          </a:p>
        </p:txBody>
      </p:sp>
    </p:spTree>
    <p:extLst>
      <p:ext uri="{BB962C8B-B14F-4D97-AF65-F5344CB8AC3E}">
        <p14:creationId xmlns:p14="http://schemas.microsoft.com/office/powerpoint/2010/main" val="2334992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Laberinto.-Davis Vega</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63</a:t>
            </a:fld>
            <a:endParaRPr lang="es-ES" dirty="0"/>
          </a:p>
        </p:txBody>
      </p:sp>
    </p:spTree>
    <p:extLst>
      <p:ext uri="{BB962C8B-B14F-4D97-AF65-F5344CB8AC3E}">
        <p14:creationId xmlns:p14="http://schemas.microsoft.com/office/powerpoint/2010/main" val="3749659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a:t>
            </a:r>
            <a:r>
              <a:rPr lang="es-ES" baseline="0" dirty="0"/>
              <a:t> </a:t>
            </a:r>
            <a:r>
              <a:rPr lang="es-ES" dirty="0"/>
              <a:t>de Horta</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64</a:t>
            </a:fld>
            <a:endParaRPr lang="es-ES" dirty="0"/>
          </a:p>
        </p:txBody>
      </p:sp>
    </p:spTree>
    <p:extLst>
      <p:ext uri="{BB962C8B-B14F-4D97-AF65-F5344CB8AC3E}">
        <p14:creationId xmlns:p14="http://schemas.microsoft.com/office/powerpoint/2010/main" val="1898709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Laberinto.-Dole Pineapple Plantation</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65</a:t>
            </a:fld>
            <a:endParaRPr lang="es-ES" dirty="0"/>
          </a:p>
        </p:txBody>
      </p:sp>
    </p:spTree>
    <p:extLst>
      <p:ext uri="{BB962C8B-B14F-4D97-AF65-F5344CB8AC3E}">
        <p14:creationId xmlns:p14="http://schemas.microsoft.com/office/powerpoint/2010/main" val="3129905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Laberinto.-Dole-Pineapple-Maze</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66</a:t>
            </a:fld>
            <a:endParaRPr lang="es-ES" dirty="0"/>
          </a:p>
        </p:txBody>
      </p:sp>
    </p:spTree>
    <p:extLst>
      <p:ext uri="{BB962C8B-B14F-4D97-AF65-F5344CB8AC3E}">
        <p14:creationId xmlns:p14="http://schemas.microsoft.com/office/powerpoint/2010/main" val="2121720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Dole-Pineapple</a:t>
            </a:r>
            <a:r>
              <a:rPr lang="es-ES" baseline="0" dirty="0"/>
              <a:t> Plantation</a:t>
            </a:r>
            <a:endParaRPr lang="es-ES" dirty="0"/>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67</a:t>
            </a:fld>
            <a:endParaRPr lang="es-ES" dirty="0"/>
          </a:p>
        </p:txBody>
      </p:sp>
    </p:spTree>
    <p:extLst>
      <p:ext uri="{BB962C8B-B14F-4D97-AF65-F5344CB8AC3E}">
        <p14:creationId xmlns:p14="http://schemas.microsoft.com/office/powerpoint/2010/main" val="3828398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Laberinto.-Gloucestershire-Reino-unido</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68</a:t>
            </a:fld>
            <a:endParaRPr lang="es-ES" dirty="0"/>
          </a:p>
        </p:txBody>
      </p:sp>
    </p:spTree>
    <p:extLst>
      <p:ext uri="{BB962C8B-B14F-4D97-AF65-F5344CB8AC3E}">
        <p14:creationId xmlns:p14="http://schemas.microsoft.com/office/powerpoint/2010/main" val="3214000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Laberinto.-Hampton Court</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69</a:t>
            </a:fld>
            <a:endParaRPr lang="es-ES" dirty="0"/>
          </a:p>
        </p:txBody>
      </p:sp>
    </p:spTree>
    <p:extLst>
      <p:ext uri="{BB962C8B-B14F-4D97-AF65-F5344CB8AC3E}">
        <p14:creationId xmlns:p14="http://schemas.microsoft.com/office/powerpoint/2010/main" val="3016107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Laberinto.-Hampton Court</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70</a:t>
            </a:fld>
            <a:endParaRPr lang="es-ES" dirty="0"/>
          </a:p>
        </p:txBody>
      </p:sp>
    </p:spTree>
    <p:extLst>
      <p:ext uri="{BB962C8B-B14F-4D97-AF65-F5344CB8AC3E}">
        <p14:creationId xmlns:p14="http://schemas.microsoft.com/office/powerpoint/2010/main" val="1303313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Laberinto-de-Horta-Barcelona</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71</a:t>
            </a:fld>
            <a:endParaRPr lang="es-ES" dirty="0"/>
          </a:p>
        </p:txBody>
      </p:sp>
    </p:spTree>
    <p:extLst>
      <p:ext uri="{BB962C8B-B14F-4D97-AF65-F5344CB8AC3E}">
        <p14:creationId xmlns:p14="http://schemas.microsoft.com/office/powerpoint/2010/main" val="3764433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Laberinto.-Longleat-Reino-unido</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72</a:t>
            </a:fld>
            <a:endParaRPr lang="es-ES" dirty="0"/>
          </a:p>
        </p:txBody>
      </p:sp>
    </p:spTree>
    <p:extLst>
      <p:ext uri="{BB962C8B-B14F-4D97-AF65-F5344CB8AC3E}">
        <p14:creationId xmlns:p14="http://schemas.microsoft.com/office/powerpoint/2010/main" val="2046674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de Villa Pisani</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73</a:t>
            </a:fld>
            <a:endParaRPr lang="es-ES" dirty="0"/>
          </a:p>
        </p:txBody>
      </p:sp>
    </p:spTree>
    <p:extLst>
      <p:ext uri="{BB962C8B-B14F-4D97-AF65-F5344CB8AC3E}">
        <p14:creationId xmlns:p14="http://schemas.microsoft.com/office/powerpoint/2010/main" val="6136482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74</a:t>
            </a:fld>
            <a:endParaRPr lang="es-ES" dirty="0"/>
          </a:p>
        </p:txBody>
      </p:sp>
    </p:spTree>
    <p:extLst>
      <p:ext uri="{BB962C8B-B14F-4D97-AF65-F5344CB8AC3E}">
        <p14:creationId xmlns:p14="http://schemas.microsoft.com/office/powerpoint/2010/main" val="3012318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Laberinto.-Redstone Hill 145, Sterling, Massachusetts</a:t>
            </a:r>
            <a:endParaRPr lang="es-ES" dirty="0"/>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75</a:t>
            </a:fld>
            <a:endParaRPr lang="es-ES" dirty="0"/>
          </a:p>
        </p:txBody>
      </p:sp>
    </p:spTree>
    <p:extLst>
      <p:ext uri="{BB962C8B-B14F-4D97-AF65-F5344CB8AC3E}">
        <p14:creationId xmlns:p14="http://schemas.microsoft.com/office/powerpoint/2010/main" val="17446858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Laberinto.-Reignac sur Indre</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76</a:t>
            </a:fld>
            <a:endParaRPr lang="es-ES" dirty="0"/>
          </a:p>
        </p:txBody>
      </p:sp>
    </p:spTree>
    <p:extLst>
      <p:ext uri="{BB962C8B-B14F-4D97-AF65-F5344CB8AC3E}">
        <p14:creationId xmlns:p14="http://schemas.microsoft.com/office/powerpoint/2010/main" val="467221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Laberinto.-Campo</a:t>
            </a:r>
            <a:r>
              <a:rPr lang="es-ES" baseline="0" dirty="0"/>
              <a:t> de maiz</a:t>
            </a:r>
            <a:endParaRPr lang="es-ES" dirty="0"/>
          </a:p>
          <a:p>
            <a:endParaRPr lang="es-ES" dirty="0"/>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77</a:t>
            </a:fld>
            <a:endParaRPr lang="es-ES" dirty="0"/>
          </a:p>
        </p:txBody>
      </p:sp>
    </p:spTree>
    <p:extLst>
      <p:ext uri="{BB962C8B-B14F-4D97-AF65-F5344CB8AC3E}">
        <p14:creationId xmlns:p14="http://schemas.microsoft.com/office/powerpoint/2010/main" val="613333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Laberinto.-Snakes'n Laders (Serpientes y Escaleras)</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78</a:t>
            </a:fld>
            <a:endParaRPr lang="es-ES" dirty="0"/>
          </a:p>
        </p:txBody>
      </p:sp>
    </p:spTree>
    <p:extLst>
      <p:ext uri="{BB962C8B-B14F-4D97-AF65-F5344CB8AC3E}">
        <p14:creationId xmlns:p14="http://schemas.microsoft.com/office/powerpoint/2010/main" val="11382143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Laberinto.-VanDusen_Botanical_Garden</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79</a:t>
            </a:fld>
            <a:endParaRPr lang="es-ES" dirty="0"/>
          </a:p>
        </p:txBody>
      </p:sp>
    </p:spTree>
    <p:extLst>
      <p:ext uri="{BB962C8B-B14F-4D97-AF65-F5344CB8AC3E}">
        <p14:creationId xmlns:p14="http://schemas.microsoft.com/office/powerpoint/2010/main" val="4142780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80</a:t>
            </a:fld>
            <a:endParaRPr lang="es-ES" dirty="0"/>
          </a:p>
        </p:txBody>
      </p:sp>
    </p:spTree>
    <p:extLst>
      <p:ext uri="{BB962C8B-B14F-4D97-AF65-F5344CB8AC3E}">
        <p14:creationId xmlns:p14="http://schemas.microsoft.com/office/powerpoint/2010/main" val="182829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Franco Maria Ricci. El laberinto más grande del mundo.</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81</a:t>
            </a:fld>
            <a:endParaRPr lang="es-ES" dirty="0"/>
          </a:p>
        </p:txBody>
      </p:sp>
    </p:spTree>
    <p:extLst>
      <p:ext uri="{BB962C8B-B14F-4D97-AF65-F5344CB8AC3E}">
        <p14:creationId xmlns:p14="http://schemas.microsoft.com/office/powerpoint/2010/main" val="1455686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Jardin El Capricho.-Alameda de Osuna.</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82</a:t>
            </a:fld>
            <a:endParaRPr lang="es-ES" dirty="0"/>
          </a:p>
        </p:txBody>
      </p:sp>
    </p:spTree>
    <p:extLst>
      <p:ext uri="{BB962C8B-B14F-4D97-AF65-F5344CB8AC3E}">
        <p14:creationId xmlns:p14="http://schemas.microsoft.com/office/powerpoint/2010/main" val="3319783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Vegetal de 1200 m2, compuesto aproximadamente por 5200 plantas, cuya altura es de 1.65 m, obra de Juan Orlando Brizuela, ubicado en la localidad de Belén de Escobar, Provincia de Buenos Aires, República Argentina</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83</a:t>
            </a:fld>
            <a:endParaRPr lang="es-ES" dirty="0"/>
          </a:p>
        </p:txBody>
      </p:sp>
    </p:spTree>
    <p:extLst>
      <p:ext uri="{BB962C8B-B14F-4D97-AF65-F5344CB8AC3E}">
        <p14:creationId xmlns:p14="http://schemas.microsoft.com/office/powerpoint/2010/main" val="42603825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Laberintos del hombre verde.-Gales</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84</a:t>
            </a:fld>
            <a:endParaRPr lang="es-ES" dirty="0"/>
          </a:p>
        </p:txBody>
      </p:sp>
    </p:spTree>
    <p:extLst>
      <p:ext uri="{BB962C8B-B14F-4D97-AF65-F5344CB8AC3E}">
        <p14:creationId xmlns:p14="http://schemas.microsoft.com/office/powerpoint/2010/main" val="9437245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Labirint Rumit.-Maze.-Hawaii</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85</a:t>
            </a:fld>
            <a:endParaRPr lang="es-ES" dirty="0"/>
          </a:p>
        </p:txBody>
      </p:sp>
    </p:spTree>
    <p:extLst>
      <p:ext uri="{BB962C8B-B14F-4D97-AF65-F5344CB8AC3E}">
        <p14:creationId xmlns:p14="http://schemas.microsoft.com/office/powerpoint/2010/main" val="24377060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Laberinto.-Puntos de vision</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86</a:t>
            </a:fld>
            <a:endParaRPr lang="es-ES" dirty="0"/>
          </a:p>
        </p:txBody>
      </p:sp>
    </p:spTree>
    <p:extLst>
      <p:ext uri="{BB962C8B-B14F-4D97-AF65-F5344CB8AC3E}">
        <p14:creationId xmlns:p14="http://schemas.microsoft.com/office/powerpoint/2010/main" val="11789043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Labyrinten.-Samsø</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87</a:t>
            </a:fld>
            <a:endParaRPr lang="es-ES" dirty="0"/>
          </a:p>
        </p:txBody>
      </p:sp>
    </p:spTree>
    <p:extLst>
      <p:ext uri="{BB962C8B-B14F-4D97-AF65-F5344CB8AC3E}">
        <p14:creationId xmlns:p14="http://schemas.microsoft.com/office/powerpoint/2010/main" val="41070751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Labyrinten.-Samsø</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88</a:t>
            </a:fld>
            <a:endParaRPr lang="es-ES" dirty="0"/>
          </a:p>
        </p:txBody>
      </p:sp>
    </p:spTree>
    <p:extLst>
      <p:ext uri="{BB962C8B-B14F-4D97-AF65-F5344CB8AC3E}">
        <p14:creationId xmlns:p14="http://schemas.microsoft.com/office/powerpoint/2010/main" val="15105695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Labyrinten.-Samsø</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89</a:t>
            </a:fld>
            <a:endParaRPr lang="es-ES" dirty="0"/>
          </a:p>
        </p:txBody>
      </p:sp>
    </p:spTree>
    <p:extLst>
      <p:ext uri="{BB962C8B-B14F-4D97-AF65-F5344CB8AC3E}">
        <p14:creationId xmlns:p14="http://schemas.microsoft.com/office/powerpoint/2010/main" val="119730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Labyrinten.-Samsø</a:t>
            </a:r>
          </a:p>
          <a:p>
            <a:endParaRPr lang="es-ES" dirty="0"/>
          </a:p>
        </p:txBody>
      </p:sp>
      <p:sp>
        <p:nvSpPr>
          <p:cNvPr id="4" name="3 Marcador de número de diapositiva"/>
          <p:cNvSpPr>
            <a:spLocks noGrp="1"/>
          </p:cNvSpPr>
          <p:nvPr>
            <p:ph type="sldNum" sz="quarter" idx="10"/>
          </p:nvPr>
        </p:nvSpPr>
        <p:spPr/>
        <p:txBody>
          <a:bodyPr/>
          <a:lstStyle/>
          <a:p>
            <a:fld id="{2A6B636A-C635-4D79-A785-B89E44EEBC32}" type="slidenum">
              <a:rPr lang="es-ES" smtClean="0"/>
              <a:t>90</a:t>
            </a:fld>
            <a:endParaRPr lang="es-ES" dirty="0"/>
          </a:p>
        </p:txBody>
      </p:sp>
    </p:spTree>
    <p:extLst>
      <p:ext uri="{BB962C8B-B14F-4D97-AF65-F5344CB8AC3E}">
        <p14:creationId xmlns:p14="http://schemas.microsoft.com/office/powerpoint/2010/main" val="35907307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Trojeborg,_Nordisk_familjebok</a:t>
            </a:r>
          </a:p>
        </p:txBody>
      </p:sp>
      <p:sp>
        <p:nvSpPr>
          <p:cNvPr id="4" name="3 Marcador de número de diapositiva"/>
          <p:cNvSpPr>
            <a:spLocks noGrp="1"/>
          </p:cNvSpPr>
          <p:nvPr>
            <p:ph type="sldNum" sz="quarter" idx="10"/>
          </p:nvPr>
        </p:nvSpPr>
        <p:spPr/>
        <p:txBody>
          <a:bodyPr/>
          <a:lstStyle/>
          <a:p>
            <a:fld id="{2A6B636A-C635-4D79-A785-B89E44EEBC32}" type="slidenum">
              <a:rPr lang="es-ES" smtClean="0"/>
              <a:t>91</a:t>
            </a:fld>
            <a:endParaRPr lang="es-ES" dirty="0"/>
          </a:p>
        </p:txBody>
      </p:sp>
    </p:spTree>
    <p:extLst>
      <p:ext uri="{BB962C8B-B14F-4D97-AF65-F5344CB8AC3E}">
        <p14:creationId xmlns:p14="http://schemas.microsoft.com/office/powerpoint/2010/main" val="1582957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0D1E32BF-1E0D-4B6B-B6EB-3FD63A95CB0F}" type="datetimeFigureOut">
              <a:rPr lang="es-ES" smtClean="0"/>
              <a:t>23/03/2018</a:t>
            </a:fld>
            <a:endParaRPr lang="es-E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52CF543D-4042-4053-8612-536731AF6DCD}" type="slidenum">
              <a:rPr lang="es-ES" smtClean="0"/>
              <a:t>‹Nº›</a:t>
            </a:fld>
            <a:endParaRPr lang="es-E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207709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D1E32BF-1E0D-4B6B-B6EB-3FD63A95CB0F}"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52CF543D-4042-4053-8612-536731AF6DCD}" type="slidenum">
              <a:rPr lang="es-ES" smtClean="0"/>
              <a:t>‹Nº›</a:t>
            </a:fld>
            <a:endParaRPr lang="es-ES" dirty="0"/>
          </a:p>
        </p:txBody>
      </p:sp>
    </p:spTree>
    <p:extLst>
      <p:ext uri="{BB962C8B-B14F-4D97-AF65-F5344CB8AC3E}">
        <p14:creationId xmlns:p14="http://schemas.microsoft.com/office/powerpoint/2010/main" val="3710781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0D1E32BF-1E0D-4B6B-B6EB-3FD63A95CB0F}" type="datetimeFigureOut">
              <a:rPr lang="es-ES" smtClean="0"/>
              <a:t>23/03/2018</a:t>
            </a:fld>
            <a:endParaRPr lang="es-E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52CF543D-4042-4053-8612-536731AF6DCD}" type="slidenum">
              <a:rPr lang="es-ES" smtClean="0"/>
              <a:t>‹Nº›</a:t>
            </a:fld>
            <a:endParaRPr lang="es-E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8964613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D1E32BF-1E0D-4B6B-B6EB-3FD63A95CB0F}" type="datetimeFigureOut">
              <a:rPr lang="es-ES" smtClean="0"/>
              <a:t>23/03/2018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52CF543D-4042-4053-8612-536731AF6DCD}" type="slidenum">
              <a:rPr lang="es-ES" smtClean="0"/>
              <a:t>‹Nº›</a:t>
            </a:fld>
            <a:endParaRPr lang="es-ES" dirty="0"/>
          </a:p>
        </p:txBody>
      </p:sp>
    </p:spTree>
    <p:extLst>
      <p:ext uri="{BB962C8B-B14F-4D97-AF65-F5344CB8AC3E}">
        <p14:creationId xmlns:p14="http://schemas.microsoft.com/office/powerpoint/2010/main" val="419698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D1E32BF-1E0D-4B6B-B6EB-3FD63A95CB0F}" type="datetimeFigureOut">
              <a:rPr lang="es-ES" smtClean="0"/>
              <a:t>23/03/2018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52CF543D-4042-4053-8612-536731AF6DCD}" type="slidenum">
              <a:rPr lang="es-ES" smtClean="0"/>
              <a:t>‹Nº›</a:t>
            </a:fld>
            <a:endParaRPr lang="es-ES" dirty="0"/>
          </a:p>
        </p:txBody>
      </p:sp>
    </p:spTree>
    <p:extLst>
      <p:ext uri="{BB962C8B-B14F-4D97-AF65-F5344CB8AC3E}">
        <p14:creationId xmlns:p14="http://schemas.microsoft.com/office/powerpoint/2010/main" val="3438133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D1E32BF-1E0D-4B6B-B6EB-3FD63A95CB0F}" type="datetimeFigureOut">
              <a:rPr lang="es-ES" smtClean="0"/>
              <a:t>23/03/2018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52CF543D-4042-4053-8612-536731AF6DCD}" type="slidenum">
              <a:rPr lang="es-ES" smtClean="0"/>
              <a:t>‹Nº›</a:t>
            </a:fld>
            <a:endParaRPr lang="es-ES" dirty="0"/>
          </a:p>
        </p:txBody>
      </p:sp>
    </p:spTree>
    <p:extLst>
      <p:ext uri="{BB962C8B-B14F-4D97-AF65-F5344CB8AC3E}">
        <p14:creationId xmlns:p14="http://schemas.microsoft.com/office/powerpoint/2010/main" val="740987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1E32BF-1E0D-4B6B-B6EB-3FD63A95CB0F}" type="datetimeFigureOut">
              <a:rPr lang="es-ES" smtClean="0"/>
              <a:t>23/03/2018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52CF543D-4042-4053-8612-536731AF6DCD}" type="slidenum">
              <a:rPr lang="es-ES" smtClean="0"/>
              <a:t>‹Nº›</a:t>
            </a:fld>
            <a:endParaRPr lang="es-ES" dirty="0"/>
          </a:p>
        </p:txBody>
      </p:sp>
    </p:spTree>
    <p:extLst>
      <p:ext uri="{BB962C8B-B14F-4D97-AF65-F5344CB8AC3E}">
        <p14:creationId xmlns:p14="http://schemas.microsoft.com/office/powerpoint/2010/main" val="2451336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0D1E32BF-1E0D-4B6B-B6EB-3FD63A95CB0F}"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52CF543D-4042-4053-8612-536731AF6DCD}"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34576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0D1E32BF-1E0D-4B6B-B6EB-3FD63A95CB0F}"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52CF543D-4042-4053-8612-536731AF6DCD}"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51227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D1E32BF-1E0D-4B6B-B6EB-3FD63A95CB0F}"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52CF543D-4042-4053-8612-536731AF6DCD}" type="slidenum">
              <a:rPr lang="es-ES" smtClean="0"/>
              <a:t>‹Nº›</a:t>
            </a:fld>
            <a:endParaRPr lang="es-ES" dirty="0"/>
          </a:p>
        </p:txBody>
      </p:sp>
    </p:spTree>
    <p:extLst>
      <p:ext uri="{BB962C8B-B14F-4D97-AF65-F5344CB8AC3E}">
        <p14:creationId xmlns:p14="http://schemas.microsoft.com/office/powerpoint/2010/main" val="1937173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D1E32BF-1E0D-4B6B-B6EB-3FD63A95CB0F}"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52CF543D-4042-4053-8612-536731AF6DCD}" type="slidenum">
              <a:rPr lang="es-ES" smtClean="0"/>
              <a:t>‹Nº›</a:t>
            </a:fld>
            <a:endParaRPr lang="es-ES" dirty="0"/>
          </a:p>
        </p:txBody>
      </p:sp>
    </p:spTree>
    <p:extLst>
      <p:ext uri="{BB962C8B-B14F-4D97-AF65-F5344CB8AC3E}">
        <p14:creationId xmlns:p14="http://schemas.microsoft.com/office/powerpoint/2010/main" val="1581768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s-ES" dirty="0">
              <a:solidFill>
                <a:srgbClr val="575F6D"/>
              </a:solidFill>
            </a:endParaRPr>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76F97388-E8D6-45A3-9AB5-BBF000B791EA}" type="slidenum">
              <a:rPr lang="es-ES" smtClean="0"/>
              <a:pPr/>
              <a:t>‹Nº›</a:t>
            </a:fld>
            <a:endParaRPr lang="es-E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9951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5" name="Footer Placeholder 4"/>
          <p:cNvSpPr>
            <a:spLocks noGrp="1"/>
          </p:cNvSpPr>
          <p:nvPr>
            <p:ph type="ftr" sz="quarter" idx="11"/>
          </p:nvPr>
        </p:nvSpPr>
        <p:spPr/>
        <p:txBody>
          <a:bodyPr/>
          <a:lstStyle/>
          <a:p>
            <a:endParaRPr lang="es-ES" dirty="0">
              <a:solidFill>
                <a:srgbClr val="575F6D"/>
              </a:solidFill>
            </a:endParaRPr>
          </a:p>
        </p:txBody>
      </p:sp>
      <p:sp>
        <p:nvSpPr>
          <p:cNvPr id="6" name="Slide Number Placeholder 5"/>
          <p:cNvSpPr>
            <a:spLocks noGrp="1"/>
          </p:cNvSpPr>
          <p:nvPr>
            <p:ph type="sldNum" sz="quarter" idx="12"/>
          </p:nvPr>
        </p:nvSpPr>
        <p:spPr/>
        <p:txBody>
          <a:bodyPr/>
          <a:lstStyle/>
          <a:p>
            <a:fld id="{76F97388-E8D6-45A3-9AB5-BBF000B791EA}" type="slidenum">
              <a:rPr lang="es-ES" smtClean="0"/>
              <a:pPr/>
              <a:t>‹Nº›</a:t>
            </a:fld>
            <a:endParaRPr lang="es-ES" dirty="0"/>
          </a:p>
        </p:txBody>
      </p:sp>
    </p:spTree>
    <p:extLst>
      <p:ext uri="{BB962C8B-B14F-4D97-AF65-F5344CB8AC3E}">
        <p14:creationId xmlns:p14="http://schemas.microsoft.com/office/powerpoint/2010/main" val="3057156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7A8C6BE9-511B-4D18-A9DA-B5C3794F6FCD}" type="datetimeFigureOut">
              <a:rPr lang="es-ES" smtClean="0">
                <a:solidFill>
                  <a:srgbClr val="FFF39D"/>
                </a:solidFill>
              </a:rPr>
              <a:pPr/>
              <a:t>23/03/2018</a:t>
            </a:fld>
            <a:endParaRPr lang="es-ES" dirty="0">
              <a:solidFill>
                <a:srgbClr val="FFF39D"/>
              </a:solidFill>
            </a:endParaRPr>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s-ES" dirty="0">
              <a:solidFill>
                <a:srgbClr val="FFF39D"/>
              </a:solidFill>
            </a:endParaRPr>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76F97388-E8D6-45A3-9AB5-BBF000B791EA}" type="slidenum">
              <a:rPr lang="es-ES" smtClean="0"/>
              <a:pPr/>
              <a:t>‹Nº›</a:t>
            </a:fld>
            <a:endParaRPr lang="es-E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36340492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6" name="Footer Placeholder 5"/>
          <p:cNvSpPr>
            <a:spLocks noGrp="1"/>
          </p:cNvSpPr>
          <p:nvPr>
            <p:ph type="ftr" sz="quarter" idx="11"/>
          </p:nvPr>
        </p:nvSpPr>
        <p:spPr/>
        <p:txBody>
          <a:bodyPr/>
          <a:lstStyle/>
          <a:p>
            <a:endParaRPr lang="es-ES" dirty="0">
              <a:solidFill>
                <a:srgbClr val="575F6D"/>
              </a:solidFill>
            </a:endParaRPr>
          </a:p>
        </p:txBody>
      </p:sp>
      <p:sp>
        <p:nvSpPr>
          <p:cNvPr id="7" name="Slide Number Placeholder 6"/>
          <p:cNvSpPr>
            <a:spLocks noGrp="1"/>
          </p:cNvSpPr>
          <p:nvPr>
            <p:ph type="sldNum" sz="quarter" idx="12"/>
          </p:nvPr>
        </p:nvSpPr>
        <p:spPr/>
        <p:txBody>
          <a:bodyPr/>
          <a:lstStyle/>
          <a:p>
            <a:fld id="{76F97388-E8D6-45A3-9AB5-BBF000B791EA}" type="slidenum">
              <a:rPr lang="es-ES" smtClean="0"/>
              <a:pPr/>
              <a:t>‹Nº›</a:t>
            </a:fld>
            <a:endParaRPr lang="es-ES" dirty="0"/>
          </a:p>
        </p:txBody>
      </p:sp>
    </p:spTree>
    <p:extLst>
      <p:ext uri="{BB962C8B-B14F-4D97-AF65-F5344CB8AC3E}">
        <p14:creationId xmlns:p14="http://schemas.microsoft.com/office/powerpoint/2010/main" val="1016467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8" name="Footer Placeholder 7"/>
          <p:cNvSpPr>
            <a:spLocks noGrp="1"/>
          </p:cNvSpPr>
          <p:nvPr>
            <p:ph type="ftr" sz="quarter" idx="11"/>
          </p:nvPr>
        </p:nvSpPr>
        <p:spPr/>
        <p:txBody>
          <a:bodyPr/>
          <a:lstStyle/>
          <a:p>
            <a:endParaRPr lang="es-ES" dirty="0">
              <a:solidFill>
                <a:srgbClr val="575F6D"/>
              </a:solidFill>
            </a:endParaRPr>
          </a:p>
        </p:txBody>
      </p:sp>
      <p:sp>
        <p:nvSpPr>
          <p:cNvPr id="9" name="Slide Number Placeholder 8"/>
          <p:cNvSpPr>
            <a:spLocks noGrp="1"/>
          </p:cNvSpPr>
          <p:nvPr>
            <p:ph type="sldNum" sz="quarter" idx="12"/>
          </p:nvPr>
        </p:nvSpPr>
        <p:spPr/>
        <p:txBody>
          <a:bodyPr/>
          <a:lstStyle/>
          <a:p>
            <a:fld id="{76F97388-E8D6-45A3-9AB5-BBF000B791EA}" type="slidenum">
              <a:rPr lang="es-ES" smtClean="0"/>
              <a:pPr/>
              <a:t>‹Nº›</a:t>
            </a:fld>
            <a:endParaRPr lang="es-ES" dirty="0"/>
          </a:p>
        </p:txBody>
      </p:sp>
    </p:spTree>
    <p:extLst>
      <p:ext uri="{BB962C8B-B14F-4D97-AF65-F5344CB8AC3E}">
        <p14:creationId xmlns:p14="http://schemas.microsoft.com/office/powerpoint/2010/main" val="522943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4" name="Footer Placeholder 3"/>
          <p:cNvSpPr>
            <a:spLocks noGrp="1"/>
          </p:cNvSpPr>
          <p:nvPr>
            <p:ph type="ftr" sz="quarter" idx="11"/>
          </p:nvPr>
        </p:nvSpPr>
        <p:spPr/>
        <p:txBody>
          <a:bodyPr/>
          <a:lstStyle/>
          <a:p>
            <a:endParaRPr lang="es-ES" dirty="0">
              <a:solidFill>
                <a:srgbClr val="575F6D"/>
              </a:solidFill>
            </a:endParaRPr>
          </a:p>
        </p:txBody>
      </p:sp>
      <p:sp>
        <p:nvSpPr>
          <p:cNvPr id="5" name="Slide Number Placeholder 4"/>
          <p:cNvSpPr>
            <a:spLocks noGrp="1"/>
          </p:cNvSpPr>
          <p:nvPr>
            <p:ph type="sldNum" sz="quarter" idx="12"/>
          </p:nvPr>
        </p:nvSpPr>
        <p:spPr/>
        <p:txBody>
          <a:bodyPr/>
          <a:lstStyle/>
          <a:p>
            <a:fld id="{76F97388-E8D6-45A3-9AB5-BBF000B791EA}" type="slidenum">
              <a:rPr lang="es-ES" smtClean="0"/>
              <a:pPr/>
              <a:t>‹Nº›</a:t>
            </a:fld>
            <a:endParaRPr lang="es-ES" dirty="0"/>
          </a:p>
        </p:txBody>
      </p:sp>
    </p:spTree>
    <p:extLst>
      <p:ext uri="{BB962C8B-B14F-4D97-AF65-F5344CB8AC3E}">
        <p14:creationId xmlns:p14="http://schemas.microsoft.com/office/powerpoint/2010/main" val="814176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3" name="Footer Placeholder 2"/>
          <p:cNvSpPr>
            <a:spLocks noGrp="1"/>
          </p:cNvSpPr>
          <p:nvPr>
            <p:ph type="ftr" sz="quarter" idx="11"/>
          </p:nvPr>
        </p:nvSpPr>
        <p:spPr/>
        <p:txBody>
          <a:bodyPr/>
          <a:lstStyle/>
          <a:p>
            <a:endParaRPr lang="es-ES" dirty="0">
              <a:solidFill>
                <a:srgbClr val="575F6D"/>
              </a:solidFill>
            </a:endParaRPr>
          </a:p>
        </p:txBody>
      </p:sp>
      <p:sp>
        <p:nvSpPr>
          <p:cNvPr id="4" name="Slide Number Placeholder 3"/>
          <p:cNvSpPr>
            <a:spLocks noGrp="1"/>
          </p:cNvSpPr>
          <p:nvPr>
            <p:ph type="sldNum" sz="quarter" idx="12"/>
          </p:nvPr>
        </p:nvSpPr>
        <p:spPr/>
        <p:txBody>
          <a:bodyPr/>
          <a:lstStyle/>
          <a:p>
            <a:fld id="{76F97388-E8D6-45A3-9AB5-BBF000B791EA}" type="slidenum">
              <a:rPr lang="es-ES" smtClean="0"/>
              <a:pPr/>
              <a:t>‹Nº›</a:t>
            </a:fld>
            <a:endParaRPr lang="es-ES" dirty="0"/>
          </a:p>
        </p:txBody>
      </p:sp>
    </p:spTree>
    <p:extLst>
      <p:ext uri="{BB962C8B-B14F-4D97-AF65-F5344CB8AC3E}">
        <p14:creationId xmlns:p14="http://schemas.microsoft.com/office/powerpoint/2010/main" val="3307966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solidFill>
                <a:srgbClr val="575F6D"/>
              </a:solidFill>
            </a:endParaRPr>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76F97388-E8D6-45A3-9AB5-BBF000B791EA}" type="slidenum">
              <a:rPr lang="es-ES" smtClean="0"/>
              <a:pPr/>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046608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solidFill>
                <a:srgbClr val="575F6D"/>
              </a:solidFill>
            </a:endParaRPr>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76F97388-E8D6-45A3-9AB5-BBF000B791EA}" type="slidenum">
              <a:rPr lang="es-ES" smtClean="0"/>
              <a:pPr/>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89698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5" name="Footer Placeholder 4"/>
          <p:cNvSpPr>
            <a:spLocks noGrp="1"/>
          </p:cNvSpPr>
          <p:nvPr>
            <p:ph type="ftr" sz="quarter" idx="11"/>
          </p:nvPr>
        </p:nvSpPr>
        <p:spPr/>
        <p:txBody>
          <a:bodyPr/>
          <a:lstStyle/>
          <a:p>
            <a:endParaRPr lang="es-ES" dirty="0">
              <a:solidFill>
                <a:srgbClr val="575F6D"/>
              </a:solidFill>
            </a:endParaRPr>
          </a:p>
        </p:txBody>
      </p:sp>
      <p:sp>
        <p:nvSpPr>
          <p:cNvPr id="6" name="Slide Number Placeholder 5"/>
          <p:cNvSpPr>
            <a:spLocks noGrp="1"/>
          </p:cNvSpPr>
          <p:nvPr>
            <p:ph type="sldNum" sz="quarter" idx="12"/>
          </p:nvPr>
        </p:nvSpPr>
        <p:spPr/>
        <p:txBody>
          <a:bodyPr/>
          <a:lstStyle/>
          <a:p>
            <a:fld id="{76F97388-E8D6-45A3-9AB5-BBF000B791EA}" type="slidenum">
              <a:rPr lang="es-ES" smtClean="0"/>
              <a:pPr/>
              <a:t>‹Nº›</a:t>
            </a:fld>
            <a:endParaRPr lang="es-ES" dirty="0"/>
          </a:p>
        </p:txBody>
      </p:sp>
    </p:spTree>
    <p:extLst>
      <p:ext uri="{BB962C8B-B14F-4D97-AF65-F5344CB8AC3E}">
        <p14:creationId xmlns:p14="http://schemas.microsoft.com/office/powerpoint/2010/main" val="38227362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5" name="Footer Placeholder 4"/>
          <p:cNvSpPr>
            <a:spLocks noGrp="1"/>
          </p:cNvSpPr>
          <p:nvPr>
            <p:ph type="ftr" sz="quarter" idx="11"/>
          </p:nvPr>
        </p:nvSpPr>
        <p:spPr/>
        <p:txBody>
          <a:bodyPr/>
          <a:lstStyle/>
          <a:p>
            <a:endParaRPr lang="es-ES" dirty="0">
              <a:solidFill>
                <a:srgbClr val="575F6D"/>
              </a:solidFill>
            </a:endParaRPr>
          </a:p>
        </p:txBody>
      </p:sp>
      <p:sp>
        <p:nvSpPr>
          <p:cNvPr id="6" name="Slide Number Placeholder 5"/>
          <p:cNvSpPr>
            <a:spLocks noGrp="1"/>
          </p:cNvSpPr>
          <p:nvPr>
            <p:ph type="sldNum" sz="quarter" idx="12"/>
          </p:nvPr>
        </p:nvSpPr>
        <p:spPr/>
        <p:txBody>
          <a:bodyPr/>
          <a:lstStyle/>
          <a:p>
            <a:fld id="{76F97388-E8D6-45A3-9AB5-BBF000B791EA}" type="slidenum">
              <a:rPr lang="es-ES" smtClean="0"/>
              <a:pPr/>
              <a:t>‹Nº›</a:t>
            </a:fld>
            <a:endParaRPr lang="es-ES" dirty="0"/>
          </a:p>
        </p:txBody>
      </p:sp>
    </p:spTree>
    <p:extLst>
      <p:ext uri="{BB962C8B-B14F-4D97-AF65-F5344CB8AC3E}">
        <p14:creationId xmlns:p14="http://schemas.microsoft.com/office/powerpoint/2010/main" val="420302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0D1E32BF-1E0D-4B6B-B6EB-3FD63A95CB0F}" type="datetimeFigureOut">
              <a:rPr lang="es-ES" smtClean="0"/>
              <a:t>23/03/2018</a:t>
            </a:fld>
            <a:endParaRPr lang="es-E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s-E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52CF543D-4042-4053-8612-536731AF6DCD}" type="slidenum">
              <a:rPr lang="es-ES" smtClean="0"/>
              <a:t>‹Nº›</a:t>
            </a:fld>
            <a:endParaRPr lang="es-E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318679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7A8C6BE9-511B-4D18-A9DA-B5C3794F6FCD}" type="datetimeFigureOut">
              <a:rPr lang="es-ES" smtClean="0">
                <a:solidFill>
                  <a:srgbClr val="575F6D"/>
                </a:solidFill>
              </a:rPr>
              <a:pPr/>
              <a:t>23/03/2018</a:t>
            </a:fld>
            <a:endParaRPr lang="es-ES" dirty="0">
              <a:solidFill>
                <a:srgbClr val="575F6D"/>
              </a:solidFill>
            </a:endParaRPr>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s-ES" dirty="0">
              <a:solidFill>
                <a:srgbClr val="575F6D"/>
              </a:solidFill>
            </a:endParaRPr>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76F97388-E8D6-45A3-9AB5-BBF000B791EA}" type="slidenum">
              <a:rPr lang="es-ES" smtClean="0"/>
              <a:pPr/>
              <a:t>‹Nº›</a:t>
            </a:fld>
            <a:endParaRPr lang="es-E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7697249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upload.wikimedia.org/wikipedia/commons/c/c5/Labyrinth_2_(from_Nordisk_familjebok).png" TargetMode="Externa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hyperlink" Target="//upload.wikimedia.org/wikipedia/commons/3/34/Maze01-01.pn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upload.wikimedia.org/wikipedia/commons/5/5a/Longleat_maze.jpg"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translate.googleusercontent.com/translate_c?depth=1&amp;ei=LAbxUM7yKfSZ0QXt6IAo&amp;hl=es&amp;prev=/search?q=different+styles+of+gardens&amp;hl=es&amp;tbo=d&amp;biw=1280&amp;bih=637&amp;rurl=translate.google.es&amp;sl=en&amp;u=http://en.wikipedia.org/wiki/File:Maze_2008a_Edit.jpg&amp;usg=ALkJrhh4mZNle8aPetnnXI3bN-fU3kpKiQ" TargetMode="Externa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0.jpg"/></Relationships>
</file>

<file path=ppt/slides/_rels/slide5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LABERINTOS</a:t>
            </a:r>
          </a:p>
        </p:txBody>
      </p:sp>
      <p:sp>
        <p:nvSpPr>
          <p:cNvPr id="3" name="2 Subtítulo"/>
          <p:cNvSpPr>
            <a:spLocks noGrp="1"/>
          </p:cNvSpPr>
          <p:nvPr>
            <p:ph type="subTitle" idx="1"/>
          </p:nvPr>
        </p:nvSpPr>
        <p:spPr>
          <a:xfrm>
            <a:off x="2286000" y="5003322"/>
            <a:ext cx="5670376" cy="1371600"/>
          </a:xfrm>
        </p:spPr>
        <p:txBody>
          <a:bodyPr/>
          <a:lstStyle/>
          <a:p>
            <a:r>
              <a:rPr lang="es-ES" dirty="0"/>
              <a:t>Selección de textos y fotografías por</a:t>
            </a:r>
          </a:p>
          <a:p>
            <a:r>
              <a:rPr lang="es-ES" dirty="0"/>
              <a:t>JOSE ELIAS BONELLS</a:t>
            </a:r>
          </a:p>
          <a:p>
            <a:r>
              <a:rPr lang="es-ES" dirty="0"/>
              <a:t> </a:t>
            </a:r>
          </a:p>
        </p:txBody>
      </p:sp>
    </p:spTree>
    <p:extLst>
      <p:ext uri="{BB962C8B-B14F-4D97-AF65-F5344CB8AC3E}">
        <p14:creationId xmlns:p14="http://schemas.microsoft.com/office/powerpoint/2010/main" val="2304443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Laberintos</a:t>
            </a:r>
          </a:p>
        </p:txBody>
      </p:sp>
      <p:sp>
        <p:nvSpPr>
          <p:cNvPr id="3" name="2 Marcador de contenido"/>
          <p:cNvSpPr>
            <a:spLocks noGrp="1"/>
          </p:cNvSpPr>
          <p:nvPr>
            <p:ph idx="1"/>
          </p:nvPr>
        </p:nvSpPr>
        <p:spPr/>
        <p:txBody>
          <a:bodyPr>
            <a:normAutofit/>
          </a:bodyPr>
          <a:lstStyle/>
          <a:p>
            <a:r>
              <a:rPr lang="es-ES" dirty="0"/>
              <a:t>Un laberinto es un rompecabezas que gira en la forma de un pasaje complejo de ramificación a través del cual el solucionador debe encontrar una ruta.</a:t>
            </a:r>
          </a:p>
          <a:p>
            <a:r>
              <a:rPr lang="es-ES" dirty="0"/>
              <a:t> En el lenguaje cotidiano, el laberinto denota una serie compleja y confusa de las vías, pero técnicamente el laberinto se distingue del laberinto , como el laberinto tiene una sola ruta con giros y vueltas pero sin ramas, y  está diseñado para ser tan difícil de navegar.. </a:t>
            </a:r>
          </a:p>
        </p:txBody>
      </p:sp>
    </p:spTree>
    <p:extLst>
      <p:ext uri="{BB962C8B-B14F-4D97-AF65-F5344CB8AC3E}">
        <p14:creationId xmlns:p14="http://schemas.microsoft.com/office/powerpoint/2010/main" val="2797799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7467600" cy="5421216"/>
          </a:xfrm>
        </p:spPr>
        <p:txBody>
          <a:bodyPr/>
          <a:lstStyle/>
          <a:p>
            <a:r>
              <a:rPr lang="es-ES" dirty="0"/>
              <a:t>Los caminos y paredes de un laberinto o laberinto son fijos (predeterminados) - rompecabezas donde las paredes y los caminos pueden cambiar durante el juego se clasifican como puzles turísticos.</a:t>
            </a:r>
          </a:p>
          <a:p>
            <a:r>
              <a:rPr lang="es-ES" dirty="0"/>
              <a:t> El laberinto de Creta es la más antiguo laberinto conocido.</a:t>
            </a:r>
          </a:p>
        </p:txBody>
      </p:sp>
    </p:spTree>
    <p:extLst>
      <p:ext uri="{BB962C8B-B14F-4D97-AF65-F5344CB8AC3E}">
        <p14:creationId xmlns:p14="http://schemas.microsoft.com/office/powerpoint/2010/main" val="2759645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Construcción de un laberinto </a:t>
            </a:r>
          </a:p>
        </p:txBody>
      </p:sp>
      <p:sp>
        <p:nvSpPr>
          <p:cNvPr id="3" name="2 Marcador de contenido"/>
          <p:cNvSpPr>
            <a:spLocks noGrp="1"/>
          </p:cNvSpPr>
          <p:nvPr>
            <p:ph idx="1"/>
          </p:nvPr>
        </p:nvSpPr>
        <p:spPr/>
        <p:txBody>
          <a:bodyPr>
            <a:normAutofit/>
          </a:bodyPr>
          <a:lstStyle/>
          <a:p>
            <a:r>
              <a:rPr lang="es-ES" dirty="0"/>
              <a:t>Los laberintos han sido construidos con paredes y habitaciones, con setos , césped , tallos de maíz, pacas de heno, libros, adoquines de colores contrastantes o diseños, y ladrillo, o en los campos de cultivos como el maíz  .</a:t>
            </a:r>
          </a:p>
          <a:p>
            <a:r>
              <a:rPr lang="es-ES" dirty="0"/>
              <a:t> Los laberintos de maíz pueden ser muy grandes, que en general sólo se conservarán durante un período de crecimiento, por lo que puede ser diferentes cada año, y se promueven como estacionales atracciones turísticas . </a:t>
            </a:r>
          </a:p>
          <a:p>
            <a:r>
              <a:rPr lang="es-ES" dirty="0"/>
              <a:t> Los laberintos espejo son otra forma de laberinto, donde muchos de los caminos aparentes son vistos a través de las rutas imaginarias múltiples reflejos en los espejos. </a:t>
            </a:r>
          </a:p>
        </p:txBody>
      </p:sp>
    </p:spTree>
    <p:extLst>
      <p:ext uri="{BB962C8B-B14F-4D97-AF65-F5344CB8AC3E}">
        <p14:creationId xmlns:p14="http://schemas.microsoft.com/office/powerpoint/2010/main" val="2498564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Otro tipo de laberinto se compone de una serie de habitaciones conectadas por puertas (por lo que un pasaje es simplemente otra habitación en esta definición). </a:t>
            </a:r>
          </a:p>
          <a:p>
            <a:r>
              <a:rPr lang="es-ES" dirty="0"/>
              <a:t>Los jugadores entran en un solo lugar, y salir a otra, o la idea puede ser la de llegar a un lugar determinado en el laberinto. </a:t>
            </a:r>
          </a:p>
          <a:p>
            <a:r>
              <a:rPr lang="es-ES" dirty="0"/>
              <a:t>Laberintos también se pueden imprimir o dibujado en papel para ser seguido por un lápiz o dedo. </a:t>
            </a:r>
          </a:p>
        </p:txBody>
      </p:sp>
    </p:spTree>
    <p:extLst>
      <p:ext uri="{BB962C8B-B14F-4D97-AF65-F5344CB8AC3E}">
        <p14:creationId xmlns:p14="http://schemas.microsoft.com/office/powerpoint/2010/main" val="4188375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Generación de laberintos </a:t>
            </a:r>
          </a:p>
        </p:txBody>
      </p:sp>
      <p:sp>
        <p:nvSpPr>
          <p:cNvPr id="3" name="2 Marcador de contenido"/>
          <p:cNvSpPr>
            <a:spLocks noGrp="1"/>
          </p:cNvSpPr>
          <p:nvPr>
            <p:ph idx="1"/>
          </p:nvPr>
        </p:nvSpPr>
        <p:spPr/>
        <p:txBody>
          <a:bodyPr>
            <a:normAutofit/>
          </a:bodyPr>
          <a:lstStyle/>
          <a:p>
            <a:r>
              <a:rPr lang="es-ES" dirty="0"/>
              <a:t>Generación de laberintos es el acto de diseñar la disposición de los pasajes y las paredes dentro de un laberinto. </a:t>
            </a:r>
          </a:p>
          <a:p>
            <a:r>
              <a:rPr lang="es-ES" dirty="0"/>
              <a:t>Hay muchos enfoques diferentes para generar laberintos, donde varios algoritmos de generación de laberintos existen para su construcción, ya sea a mano o automáticamente por ordenador . </a:t>
            </a:r>
          </a:p>
          <a:p>
            <a:r>
              <a:rPr lang="es-ES" dirty="0"/>
              <a:t>Existen dos mecanismos principales usados ​​para generar laberintos. "Tallado pasajes" es donde una marca fuera de la red de rutas disponibles. "Adición de muros" es donde se establece una serie de obstáculos en un área abierta. </a:t>
            </a:r>
          </a:p>
        </p:txBody>
      </p:sp>
    </p:spTree>
    <p:extLst>
      <p:ext uri="{BB962C8B-B14F-4D97-AF65-F5344CB8AC3E}">
        <p14:creationId xmlns:p14="http://schemas.microsoft.com/office/powerpoint/2010/main" val="1857694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La mayoría de los laberintos dibujados en papel están donde uno dibuja las paredes, donde los espacios entre las marcas componen los pasajes. </a:t>
            </a:r>
          </a:p>
          <a:p>
            <a:endParaRPr lang="es-ES" dirty="0"/>
          </a:p>
          <a:p>
            <a:endParaRPr lang="es-ES" dirty="0"/>
          </a:p>
        </p:txBody>
      </p:sp>
      <p:pic>
        <p:nvPicPr>
          <p:cNvPr id="1026" name="Picture 2" descr="Archivo:. Laberinto 2 (de Nordisk familjebok) 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348880"/>
            <a:ext cx="2933700" cy="29241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chivo: Maze01-01.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80" y="2132856"/>
            <a:ext cx="15621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959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050" name="Picture 2" descr="Archivo: Longleat maz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987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Cómo resolver laberintos </a:t>
            </a:r>
          </a:p>
        </p:txBody>
      </p:sp>
      <p:sp>
        <p:nvSpPr>
          <p:cNvPr id="3" name="2 Marcador de contenido"/>
          <p:cNvSpPr>
            <a:spLocks noGrp="1"/>
          </p:cNvSpPr>
          <p:nvPr>
            <p:ph idx="1"/>
          </p:nvPr>
        </p:nvSpPr>
        <p:spPr>
          <a:xfrm>
            <a:off x="457200" y="1600200"/>
            <a:ext cx="7467600" cy="5257800"/>
          </a:xfrm>
        </p:spPr>
        <p:txBody>
          <a:bodyPr>
            <a:normAutofit/>
          </a:bodyPr>
          <a:lstStyle/>
          <a:p>
            <a:r>
              <a:rPr lang="es-ES" dirty="0"/>
              <a:t>La resolución de Maze es el acto de encontrar una ruta a través del laberinto desde el principio hasta el final. </a:t>
            </a:r>
          </a:p>
          <a:p>
            <a:r>
              <a:rPr lang="es-ES" dirty="0"/>
              <a:t>Algunos métodos de resolución de laberintos están diseñados para ser utilizados en el interior del laberinto por un viajero sin conocimiento previo del laberinto, mientras que otros están diseñados para ser utilizados por una persona o programa informático que puede ver el laberinto entero de una vez. </a:t>
            </a:r>
          </a:p>
          <a:p>
            <a:r>
              <a:rPr lang="es-ES" dirty="0"/>
              <a:t>El matemático Leonhard Euler fue uno de los primeros en analizar matemáticamente laberintos de avión, y al hacerlo, hizo las primeras contribuciones importantes a la rama de las matemáticas conocida como topología . </a:t>
            </a:r>
          </a:p>
        </p:txBody>
      </p:sp>
    </p:spTree>
    <p:extLst>
      <p:ext uri="{BB962C8B-B14F-4D97-AF65-F5344CB8AC3E}">
        <p14:creationId xmlns:p14="http://schemas.microsoft.com/office/powerpoint/2010/main" val="1644520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Los laberintos que no contienen bucles que se conoce como "estándar" o laberintos "perfectos", y son equivalentes a un árbol en la teoría de grafos. </a:t>
            </a:r>
          </a:p>
          <a:p>
            <a:r>
              <a:rPr lang="es-ES" dirty="0"/>
              <a:t>Así, muchos algoritmos de resolución de laberintos están estrechamente relacionados con la teoría de grafos . </a:t>
            </a:r>
          </a:p>
          <a:p>
            <a:r>
              <a:rPr lang="es-ES" dirty="0"/>
              <a:t>Intuitivamente, si se jala y estira los caminos en el laberinto de la manera adecuada, el resultado podría ser hecho para parecerse a un árbol. </a:t>
            </a:r>
          </a:p>
          <a:p>
            <a:endParaRPr lang="es-ES" dirty="0"/>
          </a:p>
          <a:p>
            <a:endParaRPr lang="es-ES" dirty="0"/>
          </a:p>
        </p:txBody>
      </p:sp>
    </p:spTree>
    <p:extLst>
      <p:ext uri="{BB962C8B-B14F-4D97-AF65-F5344CB8AC3E}">
        <p14:creationId xmlns:p14="http://schemas.microsoft.com/office/powerpoint/2010/main" val="2366742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Los laberintos en los experimentos de psicología </a:t>
            </a:r>
          </a:p>
        </p:txBody>
      </p:sp>
      <p:sp>
        <p:nvSpPr>
          <p:cNvPr id="3" name="2 Marcador de contenido"/>
          <p:cNvSpPr>
            <a:spLocks noGrp="1"/>
          </p:cNvSpPr>
          <p:nvPr>
            <p:ph idx="1"/>
          </p:nvPr>
        </p:nvSpPr>
        <p:spPr/>
        <p:txBody>
          <a:bodyPr/>
          <a:lstStyle/>
          <a:p>
            <a:r>
              <a:rPr lang="es-ES" dirty="0"/>
              <a:t>Los laberintos son de uso frecuente en psicología experimentos para estudiar espacial navegación y el aprendizaje . </a:t>
            </a:r>
          </a:p>
          <a:p>
            <a:r>
              <a:rPr lang="es-ES" dirty="0"/>
              <a:t>Tales experimentos suelen utilizar ratas o ratones . Ejemplos son: </a:t>
            </a:r>
          </a:p>
          <a:p>
            <a:r>
              <a:rPr lang="es-ES" dirty="0"/>
              <a:t>el laberinto Barnes </a:t>
            </a:r>
          </a:p>
          <a:p>
            <a:r>
              <a:rPr lang="es-ES" dirty="0"/>
              <a:t>el laberinto de agua de Morris </a:t>
            </a:r>
          </a:p>
          <a:p>
            <a:r>
              <a:rPr lang="es-ES" dirty="0"/>
              <a:t>el laberinto de brazos radiales </a:t>
            </a:r>
          </a:p>
          <a:p>
            <a:r>
              <a:rPr lang="es-ES" dirty="0"/>
              <a:t>el laberinto elevado </a:t>
            </a:r>
          </a:p>
          <a:p>
            <a:endParaRPr lang="es-ES" dirty="0"/>
          </a:p>
        </p:txBody>
      </p:sp>
    </p:spTree>
    <p:extLst>
      <p:ext uri="{BB962C8B-B14F-4D97-AF65-F5344CB8AC3E}">
        <p14:creationId xmlns:p14="http://schemas.microsoft.com/office/powerpoint/2010/main" val="1777419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Clasificación o tipos de laberintos</a:t>
            </a:r>
          </a:p>
        </p:txBody>
      </p:sp>
      <p:sp>
        <p:nvSpPr>
          <p:cNvPr id="3" name="2 Marcador de contenido"/>
          <p:cNvSpPr>
            <a:spLocks noGrp="1"/>
          </p:cNvSpPr>
          <p:nvPr>
            <p:ph idx="1"/>
          </p:nvPr>
        </p:nvSpPr>
        <p:spPr>
          <a:xfrm>
            <a:off x="457200" y="1700808"/>
            <a:ext cx="7467600" cy="4773144"/>
          </a:xfrm>
        </p:spPr>
        <p:txBody>
          <a:bodyPr>
            <a:normAutofit/>
          </a:bodyPr>
          <a:lstStyle/>
          <a:p>
            <a:r>
              <a:rPr lang="es-ES" dirty="0"/>
              <a:t>Los laberintos de forma cuadrada o rectangular son los más antiguos que existen; la primera representación conocida de un laberinto de este tipo se encuentra en una tablilla de Pilo y también la encontramos, como sello, en las tumbas del antiguo Egipto. </a:t>
            </a:r>
          </a:p>
          <a:p>
            <a:r>
              <a:rPr lang="es-ES" dirty="0"/>
              <a:t>Los laberintos de forma redonda o circular aparecieron a fines del siglo VII a.C. en la Italia etrusca; más tarde, los encontramos en las monedas de Cnosos, a finales del siglo III y se cree que eran usadas como mapa del célebre Laberinto de Creta.</a:t>
            </a:r>
          </a:p>
          <a:p>
            <a:pPr marL="0" indent="0">
              <a:buNone/>
            </a:pPr>
            <a:r>
              <a:rPr lang="es-ES" dirty="0"/>
              <a:t> </a:t>
            </a:r>
          </a:p>
          <a:p>
            <a:endParaRPr lang="es-ES" dirty="0"/>
          </a:p>
        </p:txBody>
      </p:sp>
    </p:spTree>
    <p:extLst>
      <p:ext uri="{BB962C8B-B14F-4D97-AF65-F5344CB8AC3E}">
        <p14:creationId xmlns:p14="http://schemas.microsoft.com/office/powerpoint/2010/main" val="435698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Los laberintos se clasifican básicamente en dos grandes grupos "según la relación que existe con el centro y la salida del mismo".</a:t>
            </a:r>
          </a:p>
          <a:p>
            <a:r>
              <a:rPr lang="es-ES" dirty="0"/>
              <a:t> El primer grupo de estos laberintos es el laberinto clásico o laberinto univiario: es el que nos hace recorrer, al ingresar en él, todo el espacio para llegar al centro mediante una única vía, camino o sendero; es decir, no nos ofrece la posibilidad de tomar caminos alternativos, no hay bifurcaciones, sino que hay una sola puerta de salida, que es la misma por la que se entra al laberinto. </a:t>
            </a:r>
          </a:p>
          <a:p>
            <a:r>
              <a:rPr lang="es-ES" dirty="0"/>
              <a:t>Por el hecho de tener un solo camino o sendero que seguir a medida que avanzamos dentro de él, no nos podemos perder en su interior.</a:t>
            </a:r>
          </a:p>
          <a:p>
            <a:endParaRPr lang="es-ES" dirty="0"/>
          </a:p>
        </p:txBody>
      </p:sp>
    </p:spTree>
    <p:extLst>
      <p:ext uri="{BB962C8B-B14F-4D97-AF65-F5344CB8AC3E}">
        <p14:creationId xmlns:p14="http://schemas.microsoft.com/office/powerpoint/2010/main" val="3365504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El segundo grupo de laberintos son los laberintos de mazes (perdederos, laberinto de caminos alternativos) en donde al recorrer el interior del laberinto seguiremos un camino correcto o uno incorrecto, que nos llevará o no a la salida del mismo. </a:t>
            </a:r>
          </a:p>
          <a:p>
            <a:r>
              <a:rPr lang="es-ES" dirty="0"/>
              <a:t>Los mazes se comenzaron a utilizar en los jardines de setos en la Inglaterra del siglo XII, ya que eran el lugar propicio para una cita amorosa; luego de allí se extendieron progresivamente por toda Europa, especialmente en Francia e Italia. </a:t>
            </a:r>
          </a:p>
          <a:p>
            <a:r>
              <a:rPr lang="es-ES" dirty="0"/>
              <a:t>Se destacan en este sentido los jardines laberínticos de Andre le Notre en Versalles y el de Caboni en la Villa Pisani en Italia. </a:t>
            </a:r>
          </a:p>
          <a:p>
            <a:endParaRPr lang="es-ES" dirty="0"/>
          </a:p>
        </p:txBody>
      </p:sp>
    </p:spTree>
    <p:extLst>
      <p:ext uri="{BB962C8B-B14F-4D97-AF65-F5344CB8AC3E}">
        <p14:creationId xmlns:p14="http://schemas.microsoft.com/office/powerpoint/2010/main" val="3149628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Por otro lado, cada uno de estos dos grandes grupos se dividen a su vez en subcategorías, atendiendo a "la forma en que fue construido el laberinto":</a:t>
            </a:r>
          </a:p>
          <a:p>
            <a:r>
              <a:rPr lang="es-ES" dirty="0"/>
              <a:t>Laberinto clásico o cretense: Es un laberinto univiario de forma ovoidal y de diseño muy sencillo.</a:t>
            </a:r>
          </a:p>
          <a:p>
            <a:r>
              <a:rPr lang="es-ES" dirty="0"/>
              <a:t> Laberinto romano: Laberinto univiario, que en un principio era de forma cuadrada, dividido en cuatro cuadrantes alrededor del centro; más tarde, estaba formado de círculos concéntricos, con la misma subdivisión de cuadrantes o zonas enmarcando el centro del laberinto.</a:t>
            </a:r>
          </a:p>
          <a:p>
            <a:r>
              <a:rPr lang="es-ES" dirty="0"/>
              <a:t> Laberinto barroco: Es un laberinto del tipo maze que tiene varias "vías muertas" o "caminos sin salida", además de poseer una sola vía correcta para salir de él.</a:t>
            </a:r>
          </a:p>
          <a:p>
            <a:r>
              <a:rPr lang="es-ES" dirty="0"/>
              <a:t> </a:t>
            </a:r>
          </a:p>
        </p:txBody>
      </p:sp>
    </p:spTree>
    <p:extLst>
      <p:ext uri="{BB962C8B-B14F-4D97-AF65-F5344CB8AC3E}">
        <p14:creationId xmlns:p14="http://schemas.microsoft.com/office/powerpoint/2010/main" val="3539500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 Laberinto manierista: Laberinto con estructura arbórea, es decir, al final de un corredor encontraremos una bifurcación en Y.</a:t>
            </a:r>
          </a:p>
          <a:p>
            <a:r>
              <a:rPr lang="es-ES" dirty="0"/>
              <a:t> Laberinto rizoma: Laberinto de ramificaciones infinitas.</a:t>
            </a:r>
          </a:p>
          <a:p>
            <a:r>
              <a:rPr lang="es-ES" dirty="0"/>
              <a:t>Laberinto de Hampton Court.</a:t>
            </a:r>
          </a:p>
          <a:p>
            <a:r>
              <a:rPr lang="es-ES" dirty="0"/>
              <a:t> Laberinto de Stolp.</a:t>
            </a:r>
          </a:p>
          <a:p>
            <a:r>
              <a:rPr lang="es-ES" dirty="0"/>
              <a:t> Laberintos medievales: Son laberintos univiarios típicos de los usados en la decoración del suelo de las catedrales. Tienen un diseño complejo.</a:t>
            </a:r>
          </a:p>
          <a:p>
            <a:r>
              <a:rPr lang="es-ES" dirty="0"/>
              <a:t> Laberinto de Boughton Green.</a:t>
            </a:r>
          </a:p>
          <a:p>
            <a:r>
              <a:rPr lang="es-ES" dirty="0"/>
              <a:t> Laberinto de Altjessnitz.</a:t>
            </a:r>
          </a:p>
          <a:p>
            <a:r>
              <a:rPr lang="es-ES" dirty="0"/>
              <a:t> Laberinto ruso (llamados "Ciudad de Troya").</a:t>
            </a:r>
          </a:p>
          <a:p>
            <a:pPr marL="0" indent="0">
              <a:buNone/>
            </a:pPr>
            <a:endParaRPr lang="es-ES" dirty="0"/>
          </a:p>
        </p:txBody>
      </p:sp>
    </p:spTree>
    <p:extLst>
      <p:ext uri="{BB962C8B-B14F-4D97-AF65-F5344CB8AC3E}">
        <p14:creationId xmlns:p14="http://schemas.microsoft.com/office/powerpoint/2010/main" val="448804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 Laberintos modernos: Aquel laberinto en donde todos los corredores que lo conforman se interconectan entre sí y no posee caminos o senderos de "circuito cerrado", es decir, aquel corredor que llega de nuevo al mismo punto de partida.</a:t>
            </a:r>
          </a:p>
          <a:p>
            <a:endParaRPr lang="es-ES" dirty="0"/>
          </a:p>
        </p:txBody>
      </p:sp>
    </p:spTree>
    <p:extLst>
      <p:ext uri="{BB962C8B-B14F-4D97-AF65-F5344CB8AC3E}">
        <p14:creationId xmlns:p14="http://schemas.microsoft.com/office/powerpoint/2010/main" val="2031441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Laberinto de Creta</a:t>
            </a:r>
          </a:p>
        </p:txBody>
      </p:sp>
      <p:sp>
        <p:nvSpPr>
          <p:cNvPr id="3" name="2 Marcador de contenido"/>
          <p:cNvSpPr>
            <a:spLocks noGrp="1"/>
          </p:cNvSpPr>
          <p:nvPr>
            <p:ph idx="1"/>
          </p:nvPr>
        </p:nvSpPr>
        <p:spPr/>
        <p:txBody>
          <a:bodyPr>
            <a:normAutofit fontScale="92500"/>
          </a:bodyPr>
          <a:lstStyle/>
          <a:p>
            <a:r>
              <a:rPr lang="es-ES" dirty="0"/>
              <a:t>El laberinto debe su nombre al la legendaria construcción diseñada por el inventor Dédalo a pedido del rey Minos de Creta para mantener preso a su hijo Minotauro (monstruo mitad hombre, mitad toro), que acabó muerto por Teseo, quien se adentró en los inextricables pasillos dejando una huella de hilo (que le había dado la princesa Ariadna, hermana del monstruo). </a:t>
            </a:r>
          </a:p>
          <a:p>
            <a:r>
              <a:rPr lang="es-ES" dirty="0"/>
              <a:t>Aunque no ha sido identificado positivamente ningún sitio en Creta como el laberinto del Minotauro, en Cnosos se encontraron monedas del siglo III antes de Cristo con el símbolo del laberinto en ellas. El formato típico durante este período es un circuito de siete meandros o vías, conocido como el "laberinto clásico".</a:t>
            </a:r>
          </a:p>
          <a:p>
            <a:endParaRPr lang="es-ES" dirty="0"/>
          </a:p>
        </p:txBody>
      </p:sp>
    </p:spTree>
    <p:extLst>
      <p:ext uri="{BB962C8B-B14F-4D97-AF65-F5344CB8AC3E}">
        <p14:creationId xmlns:p14="http://schemas.microsoft.com/office/powerpoint/2010/main" val="2085027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467600" cy="5853264"/>
          </a:xfrm>
        </p:spPr>
        <p:txBody>
          <a:bodyPr/>
          <a:lstStyle/>
          <a:p>
            <a:r>
              <a:rPr lang="es-ES" dirty="0"/>
              <a:t>El formato típico durante este período es un circuito de siete meandros o vías, conocido como el "laberinto clásico</a:t>
            </a:r>
          </a:p>
        </p:txBody>
      </p:sp>
    </p:spTree>
    <p:extLst>
      <p:ext uri="{BB962C8B-B14F-4D97-AF65-F5344CB8AC3E}">
        <p14:creationId xmlns:p14="http://schemas.microsoft.com/office/powerpoint/2010/main" val="1803160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Palacio de Cnosos</a:t>
            </a:r>
          </a:p>
        </p:txBody>
      </p:sp>
      <p:sp>
        <p:nvSpPr>
          <p:cNvPr id="3" name="2 Marcador de contenido"/>
          <p:cNvSpPr>
            <a:spLocks noGrp="1"/>
          </p:cNvSpPr>
          <p:nvPr>
            <p:ph idx="1"/>
          </p:nvPr>
        </p:nvSpPr>
        <p:spPr>
          <a:xfrm>
            <a:off x="457200" y="1600200"/>
            <a:ext cx="7467600" cy="5257800"/>
          </a:xfrm>
        </p:spPr>
        <p:txBody>
          <a:bodyPr>
            <a:normAutofit/>
          </a:bodyPr>
          <a:lstStyle/>
          <a:p>
            <a:r>
              <a:rPr lang="es-ES" dirty="0"/>
              <a:t>Otro elemento de la formación del mito del Laberinto puede haber sido que el palacio de Cnosos —la casa del labrys o hacha doble— era un complejo de habitaciones y corredores, y que los invasores atenienses tuvieron dificultad para encontrar y matar al rey cuando lo tomaron. </a:t>
            </a:r>
          </a:p>
          <a:p>
            <a:r>
              <a:rPr lang="es-ES" dirty="0"/>
              <a:t>Un espacio abierto delante del palacio estaba ocupado por una pista de baile con un dibujo laberíntico que servía para guiar a los que bailaban una danza erótica de la primavera. </a:t>
            </a:r>
          </a:p>
          <a:p>
            <a:r>
              <a:rPr lang="es-ES" dirty="0"/>
              <a:t>El origen de ese dibujo, llamado también laberinto, parece haber sido el laberinto tradicional de arbustos que se utilizaba para atraer a las perdices hacia uno de sus machos….</a:t>
            </a:r>
          </a:p>
        </p:txBody>
      </p:sp>
    </p:spTree>
    <p:extLst>
      <p:ext uri="{BB962C8B-B14F-4D97-AF65-F5344CB8AC3E}">
        <p14:creationId xmlns:p14="http://schemas.microsoft.com/office/powerpoint/2010/main" val="2369148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…..enjaulados en la cerca central, con reclamos de alimento, quejas amorosas y desafíos; y los bailarines imitarían la danza de amor extática y renqueante de las perdices macho, cuyo destino era que el cazador les golpease en la cabeza.</a:t>
            </a:r>
          </a:p>
          <a:p>
            <a:r>
              <a:rPr lang="es-ES" dirty="0"/>
              <a:t>El laberinto del que escaparon Dédalo y su hijo Ícaro podría haber sido el piso de mosaico en el que estaba dibujado y que tenían que seguir en la danza ritual de la perdiz . </a:t>
            </a:r>
          </a:p>
          <a:p>
            <a:r>
              <a:rPr lang="es-ES" dirty="0"/>
              <a:t>Parece que en la primavera se realizaba en toda la cuenca del Mediterráneo una danza erótica de la perdiz en honor de la diosa Luna y que los bailarines renqueaban y llevaban alas.</a:t>
            </a:r>
          </a:p>
          <a:p>
            <a:endParaRPr lang="es-ES" dirty="0"/>
          </a:p>
          <a:p>
            <a:endParaRPr lang="es-ES" dirty="0"/>
          </a:p>
        </p:txBody>
      </p:sp>
    </p:spTree>
    <p:extLst>
      <p:ext uri="{BB962C8B-B14F-4D97-AF65-F5344CB8AC3E}">
        <p14:creationId xmlns:p14="http://schemas.microsoft.com/office/powerpoint/2010/main" val="3742853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Danzas laberínticas en Palestina</a:t>
            </a:r>
          </a:p>
        </p:txBody>
      </p:sp>
      <p:sp>
        <p:nvSpPr>
          <p:cNvPr id="3" name="2 Marcador de contenido"/>
          <p:cNvSpPr>
            <a:spLocks noGrp="1"/>
          </p:cNvSpPr>
          <p:nvPr>
            <p:ph idx="1"/>
          </p:nvPr>
        </p:nvSpPr>
        <p:spPr/>
        <p:txBody>
          <a:bodyPr/>
          <a:lstStyle/>
          <a:p>
            <a:r>
              <a:rPr lang="es-ES" dirty="0"/>
              <a:t>En Palestina esta ceremonia, llamada la Pesach (‘la renqueante’) se realizaba todavía, según san Jerónimo, en Beth-Hoglah (‘el Templo del Cojo’), donde los devotos bailaban en espiral. </a:t>
            </a:r>
          </a:p>
          <a:p>
            <a:r>
              <a:rPr lang="es-ES" dirty="0"/>
              <a:t>Beth-Hoglah se identifica con la «era de Atad», en la que se lloraba la muerte del rengo rey Jacob, cuyo nombre podría significar Yah Akeb (‘el dios del talón’). </a:t>
            </a:r>
          </a:p>
          <a:p>
            <a:r>
              <a:rPr lang="es-ES" dirty="0"/>
              <a:t>El profeta Jeremías advierte a los judíos que no deben tomar parte en esos ritos orgiásticos cananeos, y cita: «La perdiz recoge pollitos que no ha parido».</a:t>
            </a:r>
          </a:p>
        </p:txBody>
      </p:sp>
    </p:spTree>
    <p:extLst>
      <p:ext uri="{BB962C8B-B14F-4D97-AF65-F5344CB8AC3E}">
        <p14:creationId xmlns:p14="http://schemas.microsoft.com/office/powerpoint/2010/main" val="3508927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danza de la perdiz</a:t>
            </a:r>
          </a:p>
        </p:txBody>
      </p:sp>
      <p:sp>
        <p:nvSpPr>
          <p:cNvPr id="3" name="2 Marcador de contenido"/>
          <p:cNvSpPr>
            <a:spLocks noGrp="1"/>
          </p:cNvSpPr>
          <p:nvPr>
            <p:ph idx="1"/>
          </p:nvPr>
        </p:nvSpPr>
        <p:spPr/>
        <p:txBody>
          <a:bodyPr>
            <a:normAutofit lnSpcReduction="10000"/>
          </a:bodyPr>
          <a:lstStyle/>
          <a:p>
            <a:r>
              <a:rPr lang="es-ES" dirty="0"/>
              <a:t>Una jarra de vino etrusca de Tragliatella en la que se ven dos héroes a caballo, muestra la teoría religiosa acerca de la danza de la perdiz. </a:t>
            </a:r>
          </a:p>
          <a:p>
            <a:r>
              <a:rPr lang="es-ES" dirty="0"/>
              <a:t>El jinete que va delante lleva un escudo en el que está dibujada una perdiz, y un demonio de la muerte se posa detrás de él; el otro héroe lleva una lanza y un escudo en que está dibujado un pato. </a:t>
            </a:r>
          </a:p>
          <a:p>
            <a:r>
              <a:rPr lang="es-ES" dirty="0"/>
              <a:t>Detrás de ellos hay un dibujo laberíntico parecido al que se encuentra no sólo en ciertas monedas de Cnosos, sino también en los intrincados dibujos hechos en el césped y que pisaban los escolares británicos en la Pascua de Resurrección hasta el siglo XIX.</a:t>
            </a:r>
          </a:p>
          <a:p>
            <a:endParaRPr lang="es-ES" dirty="0"/>
          </a:p>
        </p:txBody>
      </p:sp>
    </p:spTree>
    <p:extLst>
      <p:ext uri="{BB962C8B-B14F-4D97-AF65-F5344CB8AC3E}">
        <p14:creationId xmlns:p14="http://schemas.microsoft.com/office/powerpoint/2010/main" val="564500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Laberinto y la muerte del rey</a:t>
            </a:r>
          </a:p>
        </p:txBody>
      </p:sp>
      <p:sp>
        <p:nvSpPr>
          <p:cNvPr id="3" name="2 Marcador de contenido"/>
          <p:cNvSpPr>
            <a:spLocks noGrp="1"/>
          </p:cNvSpPr>
          <p:nvPr>
            <p:ph idx="1"/>
          </p:nvPr>
        </p:nvSpPr>
        <p:spPr/>
        <p:txBody>
          <a:bodyPr>
            <a:normAutofit/>
          </a:bodyPr>
          <a:lstStyle/>
          <a:p>
            <a:r>
              <a:rPr lang="es-ES" dirty="0"/>
              <a:t>Según el escritor e historiador inglés Robert Graves, la idea del laberinto está relacionada con el sistema monárquico de la prehistoria: el mejor de los hombres de una tribu era elegido rey, tenía poder absoluto sobre el grupo, pero era asesinado después de un período (se cree que un año). </a:t>
            </a:r>
          </a:p>
          <a:p>
            <a:r>
              <a:rPr lang="es-ES" dirty="0"/>
              <a:t>Sólo el héroe excepcional —un Dédalo o un Teseo— volvía vivo del laberinto. </a:t>
            </a:r>
          </a:p>
          <a:p>
            <a:r>
              <a:rPr lang="es-ES" dirty="0"/>
              <a:t>En este contexto, tiene gran importancia el descubrimiento (en los años cincuenta) en las cercanías de Bossiney (Cornualles) de un laberinto cretense tallado en la superficie de una roca. </a:t>
            </a:r>
          </a:p>
        </p:txBody>
      </p:sp>
    </p:spTree>
    <p:extLst>
      <p:ext uri="{BB962C8B-B14F-4D97-AF65-F5344CB8AC3E}">
        <p14:creationId xmlns:p14="http://schemas.microsoft.com/office/powerpoint/2010/main" val="1749204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La barranca donde el Dr. Renton Green descubrió el laberinto es una de las últimas guaridas del cuervo chova de Cornualles. </a:t>
            </a:r>
          </a:p>
          <a:p>
            <a:r>
              <a:rPr lang="es-ES" dirty="0"/>
              <a:t>Se decía que la chova aloja el alma del rey Arturo que perturbó el Infierno y con quien este laberinto de Bosinney está íntimamente relacionado en la leyenda.</a:t>
            </a:r>
          </a:p>
          <a:p>
            <a:endParaRPr lang="es-ES" dirty="0"/>
          </a:p>
        </p:txBody>
      </p:sp>
    </p:spTree>
    <p:extLst>
      <p:ext uri="{BB962C8B-B14F-4D97-AF65-F5344CB8AC3E}">
        <p14:creationId xmlns:p14="http://schemas.microsoft.com/office/powerpoint/2010/main" val="2892974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Danzas en Bretaña</a:t>
            </a:r>
          </a:p>
        </p:txBody>
      </p:sp>
      <p:sp>
        <p:nvSpPr>
          <p:cNvPr id="3" name="2 Marcador de contenido"/>
          <p:cNvSpPr>
            <a:spLocks noGrp="1"/>
          </p:cNvSpPr>
          <p:nvPr>
            <p:ph idx="1"/>
          </p:nvPr>
        </p:nvSpPr>
        <p:spPr/>
        <p:txBody>
          <a:bodyPr>
            <a:normAutofit/>
          </a:bodyPr>
          <a:lstStyle/>
          <a:p>
            <a:r>
              <a:rPr lang="es-ES" dirty="0"/>
              <a:t>Una danza laberíntica parece haber sido llevada a Britania desde el Mediterráneo oriental por agricultores neolíticos del tercer milenio a. C. puesto que toscos laberintos de piedra, análogos a los británicos hechos en el césped, se dan en la zona «Beaker B» de Escandinavia y el nordeste de Rusia; y en el sudeste de Europa se encuentran laberintos eclesiásticos, utilizados en otro tiempo con propósitos penitenciales.</a:t>
            </a:r>
          </a:p>
          <a:p>
            <a:r>
              <a:rPr lang="es-ES" dirty="0"/>
              <a:t>Los ejemplos conocidos más antiguos de los laberintos son pequeños y simples petroglifos que se presume tienen una antigüedad de 3000 años. Se encuentran en numerosos lugares alrededor del mundo, desde Siria hasta Irlanda.</a:t>
            </a:r>
          </a:p>
          <a:p>
            <a:endParaRPr lang="es-ES" dirty="0"/>
          </a:p>
        </p:txBody>
      </p:sp>
    </p:spTree>
    <p:extLst>
      <p:ext uri="{BB962C8B-B14F-4D97-AF65-F5344CB8AC3E}">
        <p14:creationId xmlns:p14="http://schemas.microsoft.com/office/powerpoint/2010/main" val="3145961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43192" cy="6069288"/>
          </a:xfrm>
        </p:spPr>
        <p:txBody>
          <a:bodyPr/>
          <a:lstStyle/>
          <a:p>
            <a:r>
              <a:rPr lang="es-ES" dirty="0"/>
              <a:t>Las danzas en espiral, en las que los jóvenes de ambos sexos giraban en espiral hacia un centro para alejarse después, seguían siendo muy populares en el siglo XIX, las danzas laberínticas que aún se practican en Europa descienden del antiguo baile de la Grulla, o geranos, supuestamente ejecutado en la isla griega de Naxos por Teseo y sus amigos para celebrar su salida victoriosa.</a:t>
            </a:r>
          </a:p>
        </p:txBody>
      </p:sp>
    </p:spTree>
    <p:extLst>
      <p:ext uri="{BB962C8B-B14F-4D97-AF65-F5344CB8AC3E}">
        <p14:creationId xmlns:p14="http://schemas.microsoft.com/office/powerpoint/2010/main" val="3699531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Laberintos “Ciudad de Troya”</a:t>
            </a:r>
          </a:p>
        </p:txBody>
      </p:sp>
      <p:sp>
        <p:nvSpPr>
          <p:cNvPr id="3" name="2 Marcador de contenido"/>
          <p:cNvSpPr>
            <a:spLocks noGrp="1"/>
          </p:cNvSpPr>
          <p:nvPr>
            <p:ph idx="1"/>
          </p:nvPr>
        </p:nvSpPr>
        <p:spPr/>
        <p:txBody>
          <a:bodyPr>
            <a:normAutofit lnSpcReduction="10000"/>
          </a:bodyPr>
          <a:lstStyle/>
          <a:p>
            <a:r>
              <a:rPr lang="es-ES" dirty="0"/>
              <a:t>A los laberintos ingleses hechos en el césped se les llama «ciudad de Troya», y lo mismo a los de Gales: caer-droia. </a:t>
            </a:r>
          </a:p>
          <a:p>
            <a:r>
              <a:rPr lang="es-ES" dirty="0"/>
              <a:t>Probablemente los romanos los llamaban así por su Juego de Troya, una danza laberíntica ejecutada por jóvenes aristócratas en honor del antepasado de Augusto, el troyano Eneas. </a:t>
            </a:r>
          </a:p>
          <a:p>
            <a:r>
              <a:rPr lang="es-ES" dirty="0"/>
              <a:t>Según Plinio también la bailaban los niños en la campiña italiana. </a:t>
            </a:r>
          </a:p>
          <a:p>
            <a:r>
              <a:rPr lang="es-ES" dirty="0"/>
              <a:t>Los dos diseños principales son el clásico y el medieval y, aunque existen numerosas variaciones, la forma básica es fácilmente reconocible.</a:t>
            </a:r>
          </a:p>
          <a:p>
            <a:endParaRPr lang="es-ES" dirty="0"/>
          </a:p>
        </p:txBody>
      </p:sp>
    </p:spTree>
    <p:extLst>
      <p:ext uri="{BB962C8B-B14F-4D97-AF65-F5344CB8AC3E}">
        <p14:creationId xmlns:p14="http://schemas.microsoft.com/office/powerpoint/2010/main" val="2104758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Interpretaciones modernas del laberinto griego</a:t>
            </a:r>
          </a:p>
        </p:txBody>
      </p:sp>
      <p:sp>
        <p:nvSpPr>
          <p:cNvPr id="3" name="2 Marcador de contenido"/>
          <p:cNvSpPr>
            <a:spLocks noGrp="1"/>
          </p:cNvSpPr>
          <p:nvPr>
            <p:ph idx="1"/>
          </p:nvPr>
        </p:nvSpPr>
        <p:spPr>
          <a:xfrm>
            <a:off x="323528" y="1600200"/>
            <a:ext cx="7992888" cy="5141168"/>
          </a:xfrm>
        </p:spPr>
        <p:txBody>
          <a:bodyPr>
            <a:normAutofit/>
          </a:bodyPr>
          <a:lstStyle/>
          <a:p>
            <a:r>
              <a:rPr lang="es-ES" dirty="0"/>
              <a:t>En tiempos recientes el mito del laberinto ha sido transformado en una obra teatral por Ilinka Crvenkovska, en la cual se explora las nociones de las habilidades del hombre para controlar su propio destino.</a:t>
            </a:r>
          </a:p>
          <a:p>
            <a:r>
              <a:rPr lang="es-ES" dirty="0"/>
              <a:t>Laberinto Vegetal de 1200 m2,compuesto aproximadamente por 5200 plantas, cuya altura es de 1.65 m, obra de Juan Orlando Brizuela, ubicado en la localidad de Belén de Escobar, Provincia de Buenos Aires, República Argentina. </a:t>
            </a:r>
          </a:p>
          <a:p>
            <a:r>
              <a:rPr lang="es-ES" dirty="0"/>
              <a:t>El escritor argentino Jorge Luis Borges, estaba fascinado con el concepto del laberinto y lo utilizó muchas veces en el desarrollo de sus cuentos. </a:t>
            </a:r>
          </a:p>
        </p:txBody>
      </p:sp>
    </p:spTree>
    <p:extLst>
      <p:ext uri="{BB962C8B-B14F-4D97-AF65-F5344CB8AC3E}">
        <p14:creationId xmlns:p14="http://schemas.microsoft.com/office/powerpoint/2010/main" val="447494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El uso literario que este escritor le dio al tema ha inspirado a gran cantidad de otros autores en el mundo, como por ejemplo a Umberto Eco (en El nombre de la rosa).</a:t>
            </a:r>
          </a:p>
          <a:p>
            <a:endParaRPr lang="es-ES" dirty="0"/>
          </a:p>
          <a:p>
            <a:endParaRPr lang="es-ES" dirty="0"/>
          </a:p>
        </p:txBody>
      </p:sp>
    </p:spTree>
    <p:extLst>
      <p:ext uri="{BB962C8B-B14F-4D97-AF65-F5344CB8AC3E}">
        <p14:creationId xmlns:p14="http://schemas.microsoft.com/office/powerpoint/2010/main" val="1756045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Construcción de laberintos modernos</a:t>
            </a:r>
          </a:p>
        </p:txBody>
      </p:sp>
      <p:sp>
        <p:nvSpPr>
          <p:cNvPr id="3" name="2 Marcador de contenido"/>
          <p:cNvSpPr>
            <a:spLocks noGrp="1"/>
          </p:cNvSpPr>
          <p:nvPr>
            <p:ph idx="1"/>
          </p:nvPr>
        </p:nvSpPr>
        <p:spPr/>
        <p:txBody>
          <a:bodyPr/>
          <a:lstStyle/>
          <a:p>
            <a:r>
              <a:rPr lang="es-ES" dirty="0"/>
              <a:t>En los últimos años hubo un resurgimiento del interés por el símbolo del laberinto, lo que ha inspirado un resurgimiento de la construcción notable en el Parque Willen (Milton Keynes), la catedral Grace de San Francisco y el Parque Tapton de Chesterfield.</a:t>
            </a:r>
          </a:p>
          <a:p>
            <a:r>
              <a:rPr lang="es-ES" dirty="0"/>
              <a:t>También en Sevilla  en el Parque del Guadalquivir construido en la Expo 92 n los terrenos de la Cartuja.</a:t>
            </a:r>
          </a:p>
        </p:txBody>
      </p:sp>
    </p:spTree>
    <p:extLst>
      <p:ext uri="{BB962C8B-B14F-4D97-AF65-F5344CB8AC3E}">
        <p14:creationId xmlns:p14="http://schemas.microsoft.com/office/powerpoint/2010/main" val="1671410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Significados culturales</a:t>
            </a:r>
          </a:p>
        </p:txBody>
      </p:sp>
      <p:sp>
        <p:nvSpPr>
          <p:cNvPr id="3" name="2 Marcador de contenido"/>
          <p:cNvSpPr>
            <a:spLocks noGrp="1"/>
          </p:cNvSpPr>
          <p:nvPr>
            <p:ph idx="1"/>
          </p:nvPr>
        </p:nvSpPr>
        <p:spPr/>
        <p:txBody>
          <a:bodyPr>
            <a:normAutofit lnSpcReduction="10000"/>
          </a:bodyPr>
          <a:lstStyle/>
          <a:p>
            <a:r>
              <a:rPr lang="es-ES" dirty="0"/>
              <a:t>El significado cultural y la interpretación del laberinto como símbolo es muy rico. </a:t>
            </a:r>
          </a:p>
          <a:p>
            <a:r>
              <a:rPr lang="es-ES" dirty="0"/>
              <a:t>En la prehistoria los laberintos dibujados en el piso servían quizá como trampas para los espíritus malevolentes o más probablemente como rutas definidas (coreografías) para danzas rituales.</a:t>
            </a:r>
          </a:p>
          <a:p>
            <a:r>
              <a:rPr lang="es-ES" dirty="0"/>
              <a:t> En varias culturas el laberinto también es asociado a ritos de iniciación que implican la superación de alguna prueba.</a:t>
            </a:r>
          </a:p>
          <a:p>
            <a:r>
              <a:rPr lang="es-ES" dirty="0"/>
              <a:t>Durante la época medieval el laberinto teocéntrico simbolizaba el duro camino hasta Dios con una sola entrada (el nacimiento) y un centro claramente definido (Dios).</a:t>
            </a:r>
          </a:p>
          <a:p>
            <a:endParaRPr lang="es-ES" dirty="0"/>
          </a:p>
        </p:txBody>
      </p:sp>
    </p:spTree>
    <p:extLst>
      <p:ext uri="{BB962C8B-B14F-4D97-AF65-F5344CB8AC3E}">
        <p14:creationId xmlns:p14="http://schemas.microsoft.com/office/powerpoint/2010/main" val="23767737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En el Renacimiento los laberintos pierden el centro: la persona en el laberinto es el centro, un reflejo de las enseñanzas humanistas antropocéntricas. </a:t>
            </a:r>
          </a:p>
          <a:p>
            <a:r>
              <a:rPr lang="es-ES" dirty="0"/>
              <a:t>Hoy los laberintos se mueven a diferentes estratos de la realidad, tienen un lugar importante en los juegos de computadora y otras áreas de entretenimiento, como en la serie de Tomb Raider.</a:t>
            </a:r>
          </a:p>
          <a:p>
            <a:pPr marL="0" indent="0">
              <a:buNone/>
            </a:pPr>
            <a:endParaRPr lang="es-ES" dirty="0"/>
          </a:p>
        </p:txBody>
      </p:sp>
    </p:spTree>
    <p:extLst>
      <p:ext uri="{BB962C8B-B14F-4D97-AF65-F5344CB8AC3E}">
        <p14:creationId xmlns:p14="http://schemas.microsoft.com/office/powerpoint/2010/main" val="326475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Otros tipos de laberintos </a:t>
            </a:r>
          </a:p>
        </p:txBody>
      </p:sp>
      <p:sp>
        <p:nvSpPr>
          <p:cNvPr id="3" name="2 Marcador de contenido"/>
          <p:cNvSpPr>
            <a:spLocks noGrp="1"/>
          </p:cNvSpPr>
          <p:nvPr>
            <p:ph idx="1"/>
          </p:nvPr>
        </p:nvSpPr>
        <p:spPr/>
        <p:txBody>
          <a:bodyPr>
            <a:normAutofit fontScale="92500"/>
          </a:bodyPr>
          <a:lstStyle/>
          <a:p>
            <a:r>
              <a:rPr lang="es-ES" dirty="0"/>
              <a:t>Ball-in-a-laberinto rompecabezas </a:t>
            </a:r>
          </a:p>
          <a:p>
            <a:r>
              <a:rPr lang="es-ES" dirty="0"/>
              <a:t>Destreza rompecabezas que implican navegar por una bola por un laberinto o el laberinto. </a:t>
            </a:r>
          </a:p>
          <a:p>
            <a:r>
              <a:rPr lang="es-ES" dirty="0"/>
              <a:t>Bloquear laberinto Un laberinto donde el jugador debe completar o aclarar la vía laberinto de bloques de posicionamiento.</a:t>
            </a:r>
          </a:p>
          <a:p>
            <a:r>
              <a:rPr lang="es-ES" dirty="0"/>
              <a:t> Los bloques pueden deslizarse en su lugar o ser sacrificado. </a:t>
            </a:r>
          </a:p>
          <a:p>
            <a:r>
              <a:rPr lang="es-ES" dirty="0"/>
              <a:t>Un ejemplo se muestra a continuación. </a:t>
            </a:r>
          </a:p>
          <a:p>
            <a:r>
              <a:rPr lang="es-ES" dirty="0"/>
              <a:t>Laberintos lógicos  . Estos son como laberintos estándar excepto que utilizan otras reglas de "no cruzan las líneas" para restringir el movimiento. </a:t>
            </a:r>
          </a:p>
        </p:txBody>
      </p:sp>
    </p:spTree>
    <p:extLst>
      <p:ext uri="{BB962C8B-B14F-4D97-AF65-F5344CB8AC3E}">
        <p14:creationId xmlns:p14="http://schemas.microsoft.com/office/powerpoint/2010/main" val="720593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074" name="Picture 2" descr="http://upload.wikimedia.org/wikipedia/commons/thumb/8/84/Maze_2008a_Edit.jpg/220px-Maze_2008a_Edi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404664"/>
            <a:ext cx="3816424"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180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dirty="0">
                <a:solidFill>
                  <a:srgbClr val="FF0000"/>
                </a:solidFill>
              </a:rPr>
              <a:t>Bucles y Laberinto Trampas </a:t>
            </a:r>
          </a:p>
          <a:p>
            <a:r>
              <a:rPr lang="es-ES" dirty="0"/>
              <a:t>Un laberinto que cuenta con un solo sentido puertas. Las puertas pueden conducir a la ruta correcta o crear trampas que te desvíen del camino correcto y te llevará hasta el punto de partida. </a:t>
            </a:r>
          </a:p>
          <a:p>
            <a:r>
              <a:rPr lang="es-ES" dirty="0"/>
              <a:t>No puedes regresar a través de una puerta que se ha introducido, por lo que los callejones sin salida pueden ser creados. La ruta de acceso es una serie de bucles interrumpidos por puertas. </a:t>
            </a:r>
          </a:p>
          <a:p>
            <a:r>
              <a:rPr lang="es-ES" dirty="0"/>
              <a:t>El Laberinto Halloween en Ridgewood, NJ es un ejemplo de este tipo de laberinto. A través de la utilización de puertas recíprocas, la ruta correcta puede intersectar la ruta de acceso incorrecta en un solo plano. Una variante gráfica de este tipo laberinto es un laberinto flecha, se muestra a continuación. </a:t>
            </a:r>
          </a:p>
        </p:txBody>
      </p:sp>
    </p:spTree>
    <p:extLst>
      <p:ext uri="{BB962C8B-B14F-4D97-AF65-F5344CB8AC3E}">
        <p14:creationId xmlns:p14="http://schemas.microsoft.com/office/powerpoint/2010/main" val="1079462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solidFill>
                  <a:srgbClr val="FF0000"/>
                </a:solidFill>
              </a:rPr>
              <a:t>Laberintos en dimensiones más altas </a:t>
            </a:r>
          </a:p>
          <a:p>
            <a:r>
              <a:rPr lang="es-ES" dirty="0"/>
              <a:t>Es posible que un laberinto para tener tres o más dimensiones. </a:t>
            </a:r>
          </a:p>
          <a:p>
            <a:r>
              <a:rPr lang="es-ES" dirty="0"/>
              <a:t>Un laberinto de puentes es tridimensional, y algunos sistemas de cuevas naturales son tres laberintos tridimensionales. </a:t>
            </a:r>
          </a:p>
          <a:p>
            <a:r>
              <a:rPr lang="es-ES" dirty="0"/>
              <a:t>El juego de ordenador Descent utilizaron en su totalidad tres laberintos tridimensionales.</a:t>
            </a:r>
          </a:p>
          <a:p>
            <a:r>
              <a:rPr lang="es-ES" dirty="0"/>
              <a:t> Cualquier laberinto puede ser asignada a una dimensión más elevada sin cambiar su topología</a:t>
            </a:r>
          </a:p>
          <a:p>
            <a:endParaRPr lang="es-ES" dirty="0"/>
          </a:p>
        </p:txBody>
      </p:sp>
    </p:spTree>
    <p:extLst>
      <p:ext uri="{BB962C8B-B14F-4D97-AF65-F5344CB8AC3E}">
        <p14:creationId xmlns:p14="http://schemas.microsoft.com/office/powerpoint/2010/main" val="3976187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88640"/>
            <a:ext cx="7467600" cy="6336704"/>
          </a:xfrm>
        </p:spPr>
        <p:txBody>
          <a:bodyPr/>
          <a:lstStyle/>
          <a:p>
            <a:r>
              <a:rPr lang="es-ES" dirty="0">
                <a:solidFill>
                  <a:srgbClr val="FF0000"/>
                </a:solidFill>
              </a:rPr>
              <a:t>Número laberinto </a:t>
            </a:r>
          </a:p>
          <a:p>
            <a:r>
              <a:rPr lang="es-ES" dirty="0"/>
              <a:t>Un laberinto donde los números se utilizan para determinar saltos que forman una vía, lo que permite un laberinto para criss cross sí mismo muchas veces. </a:t>
            </a:r>
          </a:p>
          <a:p>
            <a:r>
              <a:rPr lang="es-ES" dirty="0"/>
              <a:t>Un ejemplo se muestra a continuación. </a:t>
            </a:r>
          </a:p>
          <a:p>
            <a:r>
              <a:rPr lang="es-ES" dirty="0">
                <a:solidFill>
                  <a:srgbClr val="FF0000"/>
                </a:solidFill>
              </a:rPr>
              <a:t>Imagen laberinto</a:t>
            </a:r>
          </a:p>
          <a:p>
            <a:r>
              <a:rPr lang="es-ES" dirty="0"/>
              <a:t> Un laberinto estándar que forma una imagen cuando se resuelve.</a:t>
            </a:r>
          </a:p>
          <a:p>
            <a:r>
              <a:rPr lang="es-ES" dirty="0"/>
              <a:t> </a:t>
            </a:r>
            <a:r>
              <a:rPr lang="es-ES" dirty="0">
                <a:solidFill>
                  <a:srgbClr val="FF0000"/>
                </a:solidFill>
              </a:rPr>
              <a:t>Laberintos del césped y Mizmazes </a:t>
            </a:r>
          </a:p>
          <a:p>
            <a:r>
              <a:rPr lang="es-ES" dirty="0"/>
              <a:t>Un patrón como una larga cuerda doblada, sin empalmes o cruces. </a:t>
            </a:r>
          </a:p>
        </p:txBody>
      </p:sp>
    </p:spTree>
    <p:extLst>
      <p:ext uri="{BB962C8B-B14F-4D97-AF65-F5344CB8AC3E}">
        <p14:creationId xmlns:p14="http://schemas.microsoft.com/office/powerpoint/2010/main" val="6380906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836712"/>
            <a:ext cx="5256584" cy="5040560"/>
          </a:xfrm>
          <a:prstGeom prst="rect">
            <a:avLst/>
          </a:prstGeom>
        </p:spPr>
      </p:pic>
    </p:spTree>
    <p:extLst>
      <p:ext uri="{BB962C8B-B14F-4D97-AF65-F5344CB8AC3E}">
        <p14:creationId xmlns:p14="http://schemas.microsoft.com/office/powerpoint/2010/main" val="12660046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620688"/>
            <a:ext cx="5472608" cy="5328591"/>
          </a:xfrm>
          <a:prstGeom prst="rect">
            <a:avLst/>
          </a:prstGeom>
        </p:spPr>
      </p:pic>
    </p:spTree>
    <p:extLst>
      <p:ext uri="{BB962C8B-B14F-4D97-AF65-F5344CB8AC3E}">
        <p14:creationId xmlns:p14="http://schemas.microsoft.com/office/powerpoint/2010/main" val="2858428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692696"/>
            <a:ext cx="5400600" cy="5472608"/>
          </a:xfrm>
          <a:prstGeom prst="rect">
            <a:avLst/>
          </a:prstGeom>
        </p:spPr>
      </p:pic>
    </p:spTree>
    <p:extLst>
      <p:ext uri="{BB962C8B-B14F-4D97-AF65-F5344CB8AC3E}">
        <p14:creationId xmlns:p14="http://schemas.microsoft.com/office/powerpoint/2010/main" val="1663705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836712"/>
            <a:ext cx="5400600" cy="5328592"/>
          </a:xfrm>
          <a:prstGeom prst="rect">
            <a:avLst/>
          </a:prstGeom>
        </p:spPr>
      </p:pic>
    </p:spTree>
    <p:extLst>
      <p:ext uri="{BB962C8B-B14F-4D97-AF65-F5344CB8AC3E}">
        <p14:creationId xmlns:p14="http://schemas.microsoft.com/office/powerpoint/2010/main" val="1189182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Publicaciones sobre laberintos </a:t>
            </a:r>
          </a:p>
        </p:txBody>
      </p:sp>
      <p:sp>
        <p:nvSpPr>
          <p:cNvPr id="3" name="2 Marcador de contenido"/>
          <p:cNvSpPr>
            <a:spLocks noGrp="1"/>
          </p:cNvSpPr>
          <p:nvPr>
            <p:ph idx="1"/>
          </p:nvPr>
        </p:nvSpPr>
        <p:spPr/>
        <p:txBody>
          <a:bodyPr>
            <a:normAutofit/>
          </a:bodyPr>
          <a:lstStyle/>
          <a:p>
            <a:r>
              <a:rPr lang="es-ES" dirty="0"/>
              <a:t>Numerosos laberintos de diversa índole se han dibujado, pintado, publicado en libros y revistas, en la publicidad, en el software, y se venden como arte. </a:t>
            </a:r>
          </a:p>
          <a:p>
            <a:r>
              <a:rPr lang="es-ES" dirty="0"/>
              <a:t>En la década de 1970 se produjo una publicación "locura laberinto" en el que numerosos libros y revistas, algunos eran comercialmente disponibles en puntos de venta en todo el país y se dedicaban exclusivamente a los laberintos de una complejidad que fue capaz de desafiar a los adultos como a los niños (para quienes laberinto rompecabezas sencillos han sido durante mucho tiempo, tanto antes, durante, y desde la década de 1970 una "manía"). </a:t>
            </a:r>
          </a:p>
        </p:txBody>
      </p:sp>
    </p:spTree>
    <p:extLst>
      <p:ext uri="{BB962C8B-B14F-4D97-AF65-F5344CB8AC3E}">
        <p14:creationId xmlns:p14="http://schemas.microsoft.com/office/powerpoint/2010/main" val="1452626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Algunos de los libros más vendidos en la década de 1970 y principios de 1980 incluye los producidos por Vladimir Koziakin,  Rick and Glory campo claro, Dave Phillips, Larry Evans, Greg y brillante. Koziakin obras eran en su mayor parte de la norma de dos dimensiones "trazar una línea entre las paredes" variedades.</a:t>
            </a:r>
          </a:p>
          <a:p>
            <a:r>
              <a:rPr lang="es-ES" dirty="0"/>
              <a:t> Las obras de la Brightfields han tenido una similar forma bidimensional sino que se utiliza una variedad de gráficos orientado al "camino oscureciendo" técnicas - aunque la ruta era comparable o más sencilla que laberintos Koziakin, el laberinto del campo claro de no permitir que las opciones de ruta distintos para ser discernirse fácilmente por el ojo errante como él miró a su alrededor. </a:t>
            </a:r>
          </a:p>
        </p:txBody>
      </p:sp>
    </p:spTree>
    <p:extLst>
      <p:ext uri="{BB962C8B-B14F-4D97-AF65-F5344CB8AC3E}">
        <p14:creationId xmlns:p14="http://schemas.microsoft.com/office/powerpoint/2010/main" val="865395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Obras Greg Bright fue más allá de los impresos normalizados publicados del tiempo mediante la inclusión de "tejer" laberintos en los que pueden cruzar las vías ilustradas sobre y debajo de uno. Bright trabaja también ofrecen ejemplos de patrones extremadamente complejos de ruteo y las ilusiones ópticas para el volver a trabajar. ¿Qué Bright denominan "centros mutuamente accesibles" (The Great Maze Book, 1973), también llamados laberintos "trenza" , permitió la proliferación de senderos que fluyen en patrones en espiral de un nexo central y, en lugar de confiar en los "callejones sin salida" para obstaculizar el progreso, lugar se basó en un exceso de opciones vía</a:t>
            </a:r>
          </a:p>
        </p:txBody>
      </p:sp>
    </p:spTree>
    <p:extLst>
      <p:ext uri="{BB962C8B-B14F-4D97-AF65-F5344CB8AC3E}">
        <p14:creationId xmlns:p14="http://schemas.microsoft.com/office/powerpoint/2010/main" val="18037794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 En lugar de tener una sola solución al laberinto, de Bright enrutamiento a menudo se ofrecen múltiples vías igualmente válidas de principio a fin, sin pérdida de la complejidad o la disminución de las dificultades solucionador porque el resultado fue que se hizo difícil para un solucionador de forma definitiva "descartar" una vía en particular como improductiva. </a:t>
            </a:r>
          </a:p>
          <a:p>
            <a:r>
              <a:rPr lang="es-ES" dirty="0"/>
              <a:t>Algunos de los laberintos innovadoras de Bright no tenía "callejones sin salida" - aunque algunos tenían claramente las secciones de bucle (o "islas") que podrían causar exploradores descuidados para mantener el bucle de nuevo una y otra vez a las vías ya habían viajado. </a:t>
            </a:r>
          </a:p>
          <a:p>
            <a:endParaRPr lang="es-ES" dirty="0"/>
          </a:p>
          <a:p>
            <a:endParaRPr lang="es-ES" dirty="0"/>
          </a:p>
        </p:txBody>
      </p:sp>
    </p:spTree>
    <p:extLst>
      <p:ext uri="{BB962C8B-B14F-4D97-AF65-F5344CB8AC3E}">
        <p14:creationId xmlns:p14="http://schemas.microsoft.com/office/powerpoint/2010/main" val="22343529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Los libros de Larry Evans centrado en estructuras 3-D, a menudo con perspectivas realistas y temas arquitectónicos, y Bernard Myers (Supermazes N º 1) produjo ilustraciones similares. </a:t>
            </a:r>
          </a:p>
          <a:p>
            <a:r>
              <a:rPr lang="es-ES" dirty="0"/>
              <a:t>Tanto Greg Bright (The Maze Book Hole) y Dave Phillips (Laberinto Más difíciles del mundo) publicó libros laberinto en el que los lados de las páginas puede ser cruzado y en el que los agujeros podría permitir a las vías de pasar de una página a otra, y una cara de una página a otra, mejorando así la capacidad de 3-D de enrutamiento de 2-D ilustraciones impresas. </a:t>
            </a:r>
          </a:p>
          <a:p>
            <a:r>
              <a:rPr lang="es-ES" dirty="0"/>
              <a:t>Adrian Fisher es tanto el autor contemporáneo más prolífico en laberintos, y también uno de los diseñadores más importantes del laberintos.</a:t>
            </a:r>
          </a:p>
        </p:txBody>
      </p:sp>
    </p:spTree>
    <p:extLst>
      <p:ext uri="{BB962C8B-B14F-4D97-AF65-F5344CB8AC3E}">
        <p14:creationId xmlns:p14="http://schemas.microsoft.com/office/powerpoint/2010/main" val="34891101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Su libro El libro asombroso de Laberintos (2006) contiene ejemplos y fotografías de los numerosos métodos de construcción laberinto, varios de los cuales han sido promovidas por Fisher, </a:t>
            </a:r>
          </a:p>
          <a:p>
            <a:r>
              <a:rPr lang="es-ES" dirty="0"/>
              <a:t>The Art of the Maze (Weidenfeld y Nicholson, 1990) contiene una historia sustancial de la materia, mientras que los laberintos (Shire Publications, 2004) es una útil introducción a la materia.</a:t>
            </a:r>
          </a:p>
          <a:p>
            <a:r>
              <a:rPr lang="es-ES" dirty="0"/>
              <a:t>Un libro reciente de Galen Wadzinski (The Maze Book Ultimate) ofrece reglas formales de las innovaciones más recientes que involucran unidireccionales vías, 3-D, ilustraciones simulando "clave" y "stop" ordenó laberintos en los que los artículos deben ser recogidos o visitado en órdenes particulares …..</a:t>
            </a:r>
          </a:p>
          <a:p>
            <a:endParaRPr lang="es-ES" dirty="0"/>
          </a:p>
        </p:txBody>
      </p:sp>
    </p:spTree>
    <p:extLst>
      <p:ext uri="{BB962C8B-B14F-4D97-AF65-F5344CB8AC3E}">
        <p14:creationId xmlns:p14="http://schemas.microsoft.com/office/powerpoint/2010/main" val="20514257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332656"/>
            <a:ext cx="7467600" cy="5904656"/>
          </a:xfrm>
        </p:spPr>
        <p:txBody>
          <a:bodyPr>
            <a:normAutofit/>
          </a:bodyPr>
          <a:lstStyle/>
          <a:p>
            <a:r>
              <a:rPr lang="es-ES" dirty="0"/>
              <a:t>…..a añadir a las dificultades de routing (tales restricciones de la ruta de viaje y reutilización son importantes en un libro impreso en el que la cantidad limitada de espacio en una página impresa de otra manera sería poner límites claros en la cantidad de opciones y caminos que pueden estar contenido dentro de un laberinto único). </a:t>
            </a:r>
          </a:p>
          <a:p>
            <a:r>
              <a:rPr lang="es-ES" dirty="0"/>
              <a:t>A pesar de estas innovaciones no son completamente nuevo con Wadzinski, el libro marca un avance significativo en el rompecabezas del laberinto publicados, ofreciendo ampliaciones en los rompecabezas tradicionales, que parecen haber sido plenamente informada por varios videojuegos innovaciones y diseños, y añade un nuevo nivel de desafío y complejidad en el diseño y los objetivos que se ofrecen a los puzzle en un formato impreso. </a:t>
            </a:r>
          </a:p>
        </p:txBody>
      </p:sp>
    </p:spTree>
    <p:extLst>
      <p:ext uri="{BB962C8B-B14F-4D97-AF65-F5344CB8AC3E}">
        <p14:creationId xmlns:p14="http://schemas.microsoft.com/office/powerpoint/2010/main" val="41910384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Los laberintos abiertos al público </a:t>
            </a:r>
          </a:p>
        </p:txBody>
      </p:sp>
      <p:sp>
        <p:nvSpPr>
          <p:cNvPr id="3" name="2 Marcador de contenido"/>
          <p:cNvSpPr>
            <a:spLocks noGrp="1"/>
          </p:cNvSpPr>
          <p:nvPr>
            <p:ph idx="1"/>
          </p:nvPr>
        </p:nvSpPr>
        <p:spPr/>
        <p:txBody>
          <a:bodyPr>
            <a:normAutofit fontScale="70000" lnSpcReduction="20000"/>
          </a:bodyPr>
          <a:lstStyle/>
          <a:p>
            <a:r>
              <a:rPr lang="es-ES" dirty="0">
                <a:solidFill>
                  <a:srgbClr val="FF0000"/>
                </a:solidFill>
              </a:rPr>
              <a:t>Asia</a:t>
            </a:r>
            <a:r>
              <a:rPr lang="es-ES" dirty="0"/>
              <a:t> </a:t>
            </a:r>
          </a:p>
          <a:p>
            <a:r>
              <a:rPr lang="es-ES" dirty="0"/>
              <a:t> Dubai </a:t>
            </a:r>
          </a:p>
          <a:p>
            <a:r>
              <a:rPr lang="es-ES" dirty="0"/>
              <a:t>Gardens Shopping Mall , Dubai (más grande Maze cubierta Mundial)  </a:t>
            </a:r>
          </a:p>
          <a:p>
            <a:r>
              <a:rPr lang="es-ES" dirty="0">
                <a:solidFill>
                  <a:srgbClr val="FF0000"/>
                </a:solidFill>
              </a:rPr>
              <a:t> Japón </a:t>
            </a:r>
          </a:p>
          <a:p>
            <a:r>
              <a:rPr lang="es-ES" dirty="0"/>
              <a:t>Hikimi no Meiro,  Masuda , Shimane , Japón </a:t>
            </a:r>
          </a:p>
          <a:p>
            <a:r>
              <a:rPr lang="es-ES" dirty="0"/>
              <a:t>Kodama no Mori,  Kiso , Nagano , Japón </a:t>
            </a:r>
          </a:p>
          <a:p>
            <a:r>
              <a:rPr lang="es-ES" dirty="0"/>
              <a:t>Kyodai Meiro Palladium,  Nikkō , Tochigi , Japón </a:t>
            </a:r>
          </a:p>
          <a:p>
            <a:r>
              <a:rPr lang="es-ES" dirty="0"/>
              <a:t>Sendai Hi-Land, Sendai , Miyagi , Japón </a:t>
            </a:r>
          </a:p>
          <a:p>
            <a:r>
              <a:rPr lang="es-ES" dirty="0"/>
              <a:t>Shirahama Energía tierra,  Shirahama , Wakayama , Japón </a:t>
            </a:r>
          </a:p>
          <a:p>
            <a:r>
              <a:rPr lang="es-ES" dirty="0">
                <a:solidFill>
                  <a:srgbClr val="FF0000"/>
                </a:solidFill>
              </a:rPr>
              <a:t>Hawai'i </a:t>
            </a:r>
          </a:p>
          <a:p>
            <a:r>
              <a:rPr lang="es-ES" dirty="0"/>
              <a:t>Dole Pineapple Plantation </a:t>
            </a:r>
          </a:p>
          <a:p>
            <a:endParaRPr lang="es-ES" dirty="0"/>
          </a:p>
          <a:p>
            <a:endParaRPr lang="es-ES" dirty="0"/>
          </a:p>
          <a:p>
            <a:endParaRPr lang="es-ES" dirty="0"/>
          </a:p>
        </p:txBody>
      </p:sp>
    </p:spTree>
    <p:extLst>
      <p:ext uri="{BB962C8B-B14F-4D97-AF65-F5344CB8AC3E}">
        <p14:creationId xmlns:p14="http://schemas.microsoft.com/office/powerpoint/2010/main" val="22285275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6192688"/>
          </a:xfrm>
        </p:spPr>
        <p:txBody>
          <a:bodyPr>
            <a:normAutofit/>
          </a:bodyPr>
          <a:lstStyle/>
          <a:p>
            <a:pPr marL="0" indent="0">
              <a:buNone/>
            </a:pPr>
            <a:endParaRPr lang="es-ES" dirty="0"/>
          </a:p>
          <a:p>
            <a:r>
              <a:rPr lang="es-ES" dirty="0">
                <a:solidFill>
                  <a:srgbClr val="FF0000"/>
                </a:solidFill>
              </a:rPr>
              <a:t> Europa </a:t>
            </a:r>
          </a:p>
          <a:p>
            <a:r>
              <a:rPr lang="es-ES" dirty="0"/>
              <a:t> Dinamarca </a:t>
            </a:r>
          </a:p>
          <a:p>
            <a:r>
              <a:rPr lang="es-ES" dirty="0"/>
              <a:t>Laberinto , Silkeborg </a:t>
            </a:r>
          </a:p>
          <a:p>
            <a:r>
              <a:rPr lang="es-ES" dirty="0"/>
              <a:t>Samsø Labyrinten (El laberinto más grande del mundo permanente, 60.000 m 2) </a:t>
            </a:r>
          </a:p>
          <a:p>
            <a:r>
              <a:rPr lang="es-ES" dirty="0"/>
              <a:t> </a:t>
            </a:r>
            <a:r>
              <a:rPr lang="es-ES" dirty="0">
                <a:solidFill>
                  <a:srgbClr val="FF0000"/>
                </a:solidFill>
              </a:rPr>
              <a:t>Alemania</a:t>
            </a:r>
            <a:r>
              <a:rPr lang="es-ES" dirty="0"/>
              <a:t> </a:t>
            </a:r>
          </a:p>
          <a:p>
            <a:r>
              <a:rPr lang="es-ES" dirty="0"/>
              <a:t>Hortus Vitalis - Der Irrgarten, Bad Salzuflen (laberinto de setos) </a:t>
            </a:r>
          </a:p>
          <a:p>
            <a:r>
              <a:rPr lang="es-ES" dirty="0">
                <a:solidFill>
                  <a:srgbClr val="FF0000"/>
                </a:solidFill>
              </a:rPr>
              <a:t> Italia </a:t>
            </a:r>
          </a:p>
          <a:p>
            <a:r>
              <a:rPr lang="es-ES" dirty="0"/>
              <a:t>Castello di Masino, Caravino 10010, Torino, Italia </a:t>
            </a:r>
          </a:p>
          <a:p>
            <a:r>
              <a:rPr lang="es-ES" dirty="0"/>
              <a:t>Laberinto de Porsenna, el  Chiusi , Toscana (véase el laberinto italiano Plinio ) </a:t>
            </a:r>
          </a:p>
          <a:p>
            <a:r>
              <a:rPr lang="es-ES" dirty="0"/>
              <a:t>Villa Pisani , Stra , cerca de Venecia ( 45.409587 ° N 12.013131 ° E ) </a:t>
            </a:r>
          </a:p>
          <a:p>
            <a:r>
              <a:rPr lang="es-ES" dirty="0"/>
              <a:t>El laberinto de Franco Maria Ricci en Fontanellato </a:t>
            </a:r>
          </a:p>
          <a:p>
            <a:endParaRPr lang="es-ES" dirty="0"/>
          </a:p>
        </p:txBody>
      </p:sp>
    </p:spTree>
    <p:extLst>
      <p:ext uri="{BB962C8B-B14F-4D97-AF65-F5344CB8AC3E}">
        <p14:creationId xmlns:p14="http://schemas.microsoft.com/office/powerpoint/2010/main" val="33084396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lnSpcReduction="10000"/>
          </a:bodyPr>
          <a:lstStyle/>
          <a:p>
            <a:r>
              <a:rPr lang="es-ES" dirty="0">
                <a:solidFill>
                  <a:srgbClr val="FF0000"/>
                </a:solidFill>
              </a:rPr>
              <a:t>Países Bajos </a:t>
            </a:r>
          </a:p>
          <a:p>
            <a:r>
              <a:rPr lang="es-ES" dirty="0"/>
              <a:t>Waterlabyrinth, Nijmegen , diseñado por Klaus van de Locht de 1981  ( 51.85016 ° N 5.860471 ° E ) </a:t>
            </a:r>
          </a:p>
          <a:p>
            <a:r>
              <a:rPr lang="es-ES" dirty="0"/>
              <a:t>Doolhof Ruurlo, Ruurlo , diseñada por Daniel Marot , basado en el diseño de Hampton Maze Corte  ( 52,078266 6,433654 ° N ° E ) </a:t>
            </a:r>
          </a:p>
          <a:p>
            <a:r>
              <a:rPr lang="es-ES" dirty="0">
                <a:solidFill>
                  <a:srgbClr val="FF0000"/>
                </a:solidFill>
              </a:rPr>
              <a:t> Portugal </a:t>
            </a:r>
          </a:p>
          <a:p>
            <a:r>
              <a:rPr lang="es-ES" dirty="0"/>
              <a:t>Parque do Arnado, Ponte de Lima , distrito de Viana do Castelo </a:t>
            </a:r>
          </a:p>
          <a:p>
            <a:r>
              <a:rPr lang="es-ES" dirty="0"/>
              <a:t>Parque de São Roque,  Distrito de Oporto  </a:t>
            </a:r>
          </a:p>
          <a:p>
            <a:r>
              <a:rPr lang="es-ES" dirty="0"/>
              <a:t>Reserva Forestal de Pinhal da Paz ,  Isla de São Miguel , Azores </a:t>
            </a:r>
          </a:p>
          <a:p>
            <a:r>
              <a:rPr lang="es-ES" dirty="0">
                <a:solidFill>
                  <a:srgbClr val="FF0000"/>
                </a:solidFill>
              </a:rPr>
              <a:t> España </a:t>
            </a:r>
          </a:p>
          <a:p>
            <a:r>
              <a:rPr lang="es-ES" dirty="0"/>
              <a:t>Laberinto del Camino de Santiago  </a:t>
            </a:r>
          </a:p>
          <a:p>
            <a:r>
              <a:rPr lang="es-ES" dirty="0"/>
              <a:t>Parc del Laberint d'Horta, en Barcelona ,  ( 41.440235 ° N 2.145769 ° E ) </a:t>
            </a:r>
          </a:p>
          <a:p>
            <a:r>
              <a:rPr lang="es-ES" dirty="0"/>
              <a:t>Parque de la Torreblanca, Esplugues de Llobregat ( 41.37856 ° N 2.054628 ° E ) </a:t>
            </a:r>
          </a:p>
          <a:p>
            <a:endParaRPr lang="es-ES" dirty="0"/>
          </a:p>
        </p:txBody>
      </p:sp>
    </p:spTree>
    <p:extLst>
      <p:ext uri="{BB962C8B-B14F-4D97-AF65-F5344CB8AC3E}">
        <p14:creationId xmlns:p14="http://schemas.microsoft.com/office/powerpoint/2010/main" val="18687184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solidFill>
                  <a:srgbClr val="FF0000"/>
                </a:solidFill>
              </a:rPr>
              <a:t>Reino Unido </a:t>
            </a:r>
          </a:p>
          <a:p>
            <a:r>
              <a:rPr lang="es-ES" dirty="0"/>
              <a:t>Blake House Craft Centre , de Braintree, Essex, Inglaterra (Abierto julio-septiembre) </a:t>
            </a:r>
          </a:p>
          <a:p>
            <a:r>
              <a:rPr lang="es-ES" dirty="0"/>
              <a:t>Carnfunnock Country Park , Irlanda del Norte. Un laberinto de setos en forma de Irlanda del Norte y el ganador de un concurso de diseño 1985 Maze. </a:t>
            </a:r>
          </a:p>
          <a:p>
            <a:r>
              <a:rPr lang="es-ES" dirty="0"/>
              <a:t>Castlewellan , Irlanda del Norte, la más grande del mundo laberinto de setos permanente  </a:t>
            </a:r>
          </a:p>
          <a:p>
            <a:r>
              <a:rPr lang="es-ES" dirty="0"/>
              <a:t>Glendurgan Garden , Cornualles. Un laberinto laurel cerezo cobertura creada en 1833. </a:t>
            </a:r>
          </a:p>
          <a:p>
            <a:r>
              <a:rPr lang="es-ES" dirty="0"/>
              <a:t>Hever Castle Maze , Hever, Kent. Yew árbol laberinto y un laberinto de agua chapoteando  </a:t>
            </a:r>
          </a:p>
          <a:p>
            <a:r>
              <a:rPr lang="es-ES" dirty="0"/>
              <a:t>Hoo Maze Hill , Shefford, Bedfordshire , Inglaterra   </a:t>
            </a:r>
          </a:p>
          <a:p>
            <a:r>
              <a:rPr lang="es-ES" dirty="0"/>
              <a:t>Catedral de Norwich , Norfolk, Inglaterra. Un laberinto e2. n el Claustro Garth. Laid to conmemorar el Jubileo de Oro de la Reina Isabel II en 200</a:t>
            </a:r>
          </a:p>
        </p:txBody>
      </p:sp>
    </p:spTree>
    <p:extLst>
      <p:ext uri="{BB962C8B-B14F-4D97-AF65-F5344CB8AC3E}">
        <p14:creationId xmlns:p14="http://schemas.microsoft.com/office/powerpoint/2010/main" val="29584112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Richings Parque Laberinto de Maíz Amazing, Richings Parque , cerca de Heathrow, Inglaterra (Abierto julio-septiembre)  </a:t>
            </a:r>
          </a:p>
          <a:p>
            <a:r>
              <a:rPr lang="es-ES" dirty="0"/>
              <a:t>Saltwell Park , Gateshead , Tyne and Wear , Inglaterra. Un laberinto tejo restaurado a su estado original en 2005 y abierto al público durante el horario de apertura del parque.  </a:t>
            </a:r>
          </a:p>
          <a:p>
            <a:r>
              <a:rPr lang="es-ES" dirty="0"/>
              <a:t>Somerleyton Hall , Suffolk, Inglaterra. Un laberinto de setos de tejo diseñado y plantado en 1846 por William Nesfield. </a:t>
            </a:r>
          </a:p>
          <a:p>
            <a:r>
              <a:rPr lang="es-ES" dirty="0">
                <a:solidFill>
                  <a:srgbClr val="FF0000"/>
                </a:solidFill>
              </a:rPr>
              <a:t>América del Norte </a:t>
            </a:r>
          </a:p>
          <a:p>
            <a:r>
              <a:rPr lang="es-ES" dirty="0"/>
              <a:t>Laberinto pública a Wild aventuras parque temático, Valdosta, Georgia . Fue retirado antes de la temporada 2010. </a:t>
            </a:r>
          </a:p>
          <a:p>
            <a:r>
              <a:rPr lang="es-ES" dirty="0"/>
              <a:t>Maze en Jardín Botánico de Missouri en St. Louis </a:t>
            </a:r>
          </a:p>
          <a:p>
            <a:r>
              <a:rPr lang="es-ES" dirty="0"/>
              <a:t> EE.UU. </a:t>
            </a:r>
          </a:p>
          <a:p>
            <a:r>
              <a:rPr lang="es-ES" dirty="0"/>
              <a:t>Tanglewood Music Center Hedge Maze, Lenox y Stockbridge, Massachusetts  </a:t>
            </a:r>
          </a:p>
          <a:p>
            <a:r>
              <a:rPr lang="es-ES" dirty="0"/>
              <a:t> </a:t>
            </a:r>
          </a:p>
        </p:txBody>
      </p:sp>
    </p:spTree>
    <p:extLst>
      <p:ext uri="{BB962C8B-B14F-4D97-AF65-F5344CB8AC3E}">
        <p14:creationId xmlns:p14="http://schemas.microsoft.com/office/powerpoint/2010/main" val="17924281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pt-BR" sz="2200" dirty="0"/>
              <a:t> </a:t>
            </a:r>
            <a:r>
              <a:rPr lang="pt-BR" sz="2200" dirty="0">
                <a:solidFill>
                  <a:srgbClr val="FF0000"/>
                </a:solidFill>
              </a:rPr>
              <a:t>América del Sur </a:t>
            </a:r>
          </a:p>
          <a:p>
            <a:r>
              <a:rPr lang="pt-BR" sz="2200" dirty="0"/>
              <a:t> Brasil </a:t>
            </a:r>
          </a:p>
          <a:p>
            <a:r>
              <a:rPr lang="pt-BR" sz="2200" dirty="0"/>
              <a:t>Labirinto Verde, [40] Nova Petrópolis, Rio Grande do Sul , (laberinto de setos circular construido en 1989, Latitud 29 ° 22'32 .71 "S Longitud 51 ° 06'43 .68" W) </a:t>
            </a:r>
          </a:p>
          <a:p>
            <a:endParaRPr lang="pt-BR" dirty="0"/>
          </a:p>
          <a:p>
            <a:endParaRPr lang="es-ES" dirty="0"/>
          </a:p>
        </p:txBody>
      </p:sp>
    </p:spTree>
    <p:extLst>
      <p:ext uri="{BB962C8B-B14F-4D97-AF65-F5344CB8AC3E}">
        <p14:creationId xmlns:p14="http://schemas.microsoft.com/office/powerpoint/2010/main" val="40761796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60"/>
            <a:ext cx="9144000" cy="3000375"/>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02535"/>
            <a:ext cx="9144000" cy="3855465"/>
          </a:xfrm>
          <a:prstGeom prst="rect">
            <a:avLst/>
          </a:prstGeom>
        </p:spPr>
      </p:pic>
    </p:spTree>
    <p:extLst>
      <p:ext uri="{BB962C8B-B14F-4D97-AF65-F5344CB8AC3E}">
        <p14:creationId xmlns:p14="http://schemas.microsoft.com/office/powerpoint/2010/main" val="34001808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1017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21096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220072" y="6453336"/>
            <a:ext cx="3744416" cy="369332"/>
          </a:xfrm>
          <a:prstGeom prst="rect">
            <a:avLst/>
          </a:prstGeom>
          <a:solidFill>
            <a:schemeClr val="bg1"/>
          </a:solidFill>
        </p:spPr>
        <p:txBody>
          <a:bodyPr wrap="square" rtlCol="0">
            <a:spAutoFit/>
          </a:bodyPr>
          <a:lstStyle/>
          <a:p>
            <a:r>
              <a:rPr lang="es-ES" dirty="0"/>
              <a:t>Laberinto Longleat</a:t>
            </a:r>
          </a:p>
        </p:txBody>
      </p:sp>
    </p:spTree>
    <p:extLst>
      <p:ext uri="{BB962C8B-B14F-4D97-AF65-F5344CB8AC3E}">
        <p14:creationId xmlns:p14="http://schemas.microsoft.com/office/powerpoint/2010/main" val="27412928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78929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91741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9576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04363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157436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012599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23098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7626081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93947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56774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9219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78268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648239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04551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98093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559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9302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31543679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6514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1392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9621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67877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46935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23544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625654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179512" y="6309320"/>
            <a:ext cx="3600400" cy="369332"/>
          </a:xfrm>
          <a:prstGeom prst="rect">
            <a:avLst/>
          </a:prstGeom>
          <a:solidFill>
            <a:schemeClr val="bg1"/>
          </a:solidFill>
        </p:spPr>
        <p:txBody>
          <a:bodyPr wrap="square" rtlCol="0">
            <a:spAutoFit/>
          </a:bodyPr>
          <a:lstStyle/>
          <a:p>
            <a:r>
              <a:rPr lang="es-ES" dirty="0"/>
              <a:t>Labirint Rumit.-Maze.-Hawaii</a:t>
            </a:r>
          </a:p>
        </p:txBody>
      </p:sp>
    </p:spTree>
    <p:extLst>
      <p:ext uri="{BB962C8B-B14F-4D97-AF65-F5344CB8AC3E}">
        <p14:creationId xmlns:p14="http://schemas.microsoft.com/office/powerpoint/2010/main" val="28986759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43040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75550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162583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30431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60030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65121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Laberintos vegetales en jardinería </a:t>
            </a:r>
          </a:p>
        </p:txBody>
      </p:sp>
      <p:sp>
        <p:nvSpPr>
          <p:cNvPr id="3" name="2 Marcador de contenido"/>
          <p:cNvSpPr>
            <a:spLocks noGrp="1"/>
          </p:cNvSpPr>
          <p:nvPr>
            <p:ph idx="1"/>
          </p:nvPr>
        </p:nvSpPr>
        <p:spPr/>
        <p:txBody>
          <a:bodyPr>
            <a:normAutofit/>
          </a:bodyPr>
          <a:lstStyle/>
          <a:p>
            <a:r>
              <a:rPr lang="es-ES" dirty="0"/>
              <a:t>En jardinería se conoce como laberinto aquellos jardines que forman una estructura de gran altura cuyas paredes están formadas por setos.</a:t>
            </a:r>
          </a:p>
          <a:p>
            <a:r>
              <a:rPr lang="es-ES" dirty="0"/>
              <a:t>Historia</a:t>
            </a:r>
          </a:p>
          <a:p>
            <a:r>
              <a:rPr lang="es-ES" dirty="0"/>
              <a:t>Los diseños de los laberintos están inspirados en los diseños de los jardines Knots del origen renacentista europeo. El primer diseño se realizó en el siglo XVI.</a:t>
            </a:r>
          </a:p>
          <a:p>
            <a:r>
              <a:rPr lang="es-ES" dirty="0"/>
              <a:t> Los primeros laberintos ajardinados se construyeron con plantas de hojas perenne, pero al cabo del tiempo empezó a remplazarse por buxus al ser estos más resistentes. </a:t>
            </a:r>
          </a:p>
        </p:txBody>
      </p:sp>
    </p:spTree>
    <p:extLst>
      <p:ext uri="{BB962C8B-B14F-4D97-AF65-F5344CB8AC3E}">
        <p14:creationId xmlns:p14="http://schemas.microsoft.com/office/powerpoint/2010/main" val="5092867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Varios arquitectos italianos estuvieron diseñando varios bocetos a principios de 1460, y centenares de laberintos fueron diseñados por Europa entre los siglos XVI y XVIII.</a:t>
            </a:r>
          </a:p>
          <a:p>
            <a:r>
              <a:rPr lang="es-ES" dirty="0"/>
              <a:t>En un principio, los laberintos no tenían el objetivo de confundir hasta que fueron pavimentados para los viandantes.</a:t>
            </a:r>
          </a:p>
          <a:p>
            <a:r>
              <a:rPr lang="es-ES" dirty="0"/>
              <a:t> Al igual que en un puzzle, el diseño estaba compuesto por senderos erróneos y durante el reinado de Guillermo III de Inglaterra llegaron los primeros de tamaño pequeño.</a:t>
            </a:r>
          </a:p>
          <a:p>
            <a:r>
              <a:rPr lang="es-ES" dirty="0"/>
              <a:t> En 1677 se construyó un laberinto por Luis XIV en el Palacio de Versalles. sus caminos hicieron posible perderse para contemplar la estructura hasta que fue destruida en 1778. </a:t>
            </a:r>
          </a:p>
          <a:p>
            <a:endParaRPr lang="es-ES" dirty="0"/>
          </a:p>
          <a:p>
            <a:endParaRPr lang="es-ES" dirty="0"/>
          </a:p>
        </p:txBody>
      </p:sp>
    </p:spTree>
    <p:extLst>
      <p:ext uri="{BB962C8B-B14F-4D97-AF65-F5344CB8AC3E}">
        <p14:creationId xmlns:p14="http://schemas.microsoft.com/office/powerpoint/2010/main" val="8345245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Este laberinto estuvo decorado por 39 esculturas hidráulicas que describían las fabulas de Esopo. El laberinto más antiguo se encuentra en el Palacio de Hampton Court en Surrey, Inglaterra, construido por el Rey Guillermo a finales del siglo XVII, el cual tiene forma trapezoide.</a:t>
            </a:r>
          </a:p>
          <a:p>
            <a:r>
              <a:rPr lang="es-ES" dirty="0"/>
              <a:t>En la era moderna los laberintos empezaron a volverse más complejos. En 1978 se construyó uno en Longleat House, Wiltshire, Inglaterra con puentes y sin cuadriculas permitiendo la confusión de los visitantes.</a:t>
            </a:r>
          </a:p>
          <a:p>
            <a:endParaRPr lang="es-ES" dirty="0"/>
          </a:p>
        </p:txBody>
      </p:sp>
    </p:spTree>
    <p:extLst>
      <p:ext uri="{BB962C8B-B14F-4D97-AF65-F5344CB8AC3E}">
        <p14:creationId xmlns:p14="http://schemas.microsoft.com/office/powerpoint/2010/main" val="1466407904"/>
      </p:ext>
    </p:extLst>
  </p:cSld>
  <p:clrMapOvr>
    <a:masterClrMapping/>
  </p:clrMapOvr>
</p:sld>
</file>

<file path=ppt/theme/theme1.xml><?xml version="1.0" encoding="utf-8"?>
<a:theme xmlns:a="http://schemas.openxmlformats.org/drawingml/2006/main" name="Recorte">
  <a:themeElements>
    <a:clrScheme name="Recort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cort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1_Recorte">
  <a:themeElements>
    <a:clrScheme name="Recort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cort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5225</Words>
  <Application>Microsoft Office PowerPoint</Application>
  <PresentationFormat>Presentación en pantalla (4:3)</PresentationFormat>
  <Paragraphs>307</Paragraphs>
  <Slides>94</Slides>
  <Notes>41</Notes>
  <HiddenSlides>0</HiddenSlides>
  <MMClips>0</MMClips>
  <ScaleCrop>false</ScaleCrop>
  <HeadingPairs>
    <vt:vector size="6" baseType="variant">
      <vt:variant>
        <vt:lpstr>Fuentes usadas</vt:lpstr>
      </vt:variant>
      <vt:variant>
        <vt:i4>2</vt:i4>
      </vt:variant>
      <vt:variant>
        <vt:lpstr>Tema</vt:lpstr>
      </vt:variant>
      <vt:variant>
        <vt:i4>2</vt:i4>
      </vt:variant>
      <vt:variant>
        <vt:lpstr>Títulos de diapositiva</vt:lpstr>
      </vt:variant>
      <vt:variant>
        <vt:i4>94</vt:i4>
      </vt:variant>
    </vt:vector>
  </HeadingPairs>
  <TitlesOfParts>
    <vt:vector size="98" baseType="lpstr">
      <vt:lpstr>Calibri</vt:lpstr>
      <vt:lpstr>Franklin Gothic Book</vt:lpstr>
      <vt:lpstr>Recorte</vt:lpstr>
      <vt:lpstr>1_Recorte</vt:lpstr>
      <vt:lpstr>LABERINTOS</vt:lpstr>
      <vt:lpstr>Laberintos</vt:lpstr>
      <vt:lpstr>Presentación de PowerPoint</vt:lpstr>
      <vt:lpstr>Construcción de un laberinto </vt:lpstr>
      <vt:lpstr>Presentación de PowerPoint</vt:lpstr>
      <vt:lpstr>Generación de laberintos </vt:lpstr>
      <vt:lpstr>Presentación de PowerPoint</vt:lpstr>
      <vt:lpstr>Presentación de PowerPoint</vt:lpstr>
      <vt:lpstr>Cómo resolver laberintos </vt:lpstr>
      <vt:lpstr>Presentación de PowerPoint</vt:lpstr>
      <vt:lpstr>Los laberintos en los experimentos de psicología </vt:lpstr>
      <vt:lpstr>Clasificación o tipos de laberintos</vt:lpstr>
      <vt:lpstr>Presentación de PowerPoint</vt:lpstr>
      <vt:lpstr>Presentación de PowerPoint</vt:lpstr>
      <vt:lpstr>Presentación de PowerPoint</vt:lpstr>
      <vt:lpstr>Presentación de PowerPoint</vt:lpstr>
      <vt:lpstr>Presentación de PowerPoint</vt:lpstr>
      <vt:lpstr>Laberinto de Creta</vt:lpstr>
      <vt:lpstr>Presentación de PowerPoint</vt:lpstr>
      <vt:lpstr>Palacio de Cnosos</vt:lpstr>
      <vt:lpstr>Presentación de PowerPoint</vt:lpstr>
      <vt:lpstr>Danzas laberínticas en Palestina</vt:lpstr>
      <vt:lpstr>La danza de la perdiz</vt:lpstr>
      <vt:lpstr>Laberinto y la muerte del rey</vt:lpstr>
      <vt:lpstr>Presentación de PowerPoint</vt:lpstr>
      <vt:lpstr>Danzas en Bretaña</vt:lpstr>
      <vt:lpstr>Presentación de PowerPoint</vt:lpstr>
      <vt:lpstr>Laberintos “Ciudad de Troya”</vt:lpstr>
      <vt:lpstr>Interpretaciones modernas del laberinto griego</vt:lpstr>
      <vt:lpstr>Presentación de PowerPoint</vt:lpstr>
      <vt:lpstr>Construcción de laberintos modernos</vt:lpstr>
      <vt:lpstr>Significados culturales</vt:lpstr>
      <vt:lpstr>Presentación de PowerPoint</vt:lpstr>
      <vt:lpstr>Otros tipos de laberintos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Publicaciones sobre laberintos </vt:lpstr>
      <vt:lpstr>Presentación de PowerPoint</vt:lpstr>
      <vt:lpstr>Presentación de PowerPoint</vt:lpstr>
      <vt:lpstr>Presentación de PowerPoint</vt:lpstr>
      <vt:lpstr>Presentación de PowerPoint</vt:lpstr>
      <vt:lpstr>Presentación de PowerPoint</vt:lpstr>
      <vt:lpstr>Presentación de PowerPoint</vt:lpstr>
      <vt:lpstr>Los laberintos abiertos al público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Laberintos vegetales en jardinería </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LABERINTOS</dc:title>
  <dc:creator>Josep</dc:creator>
  <cp:lastModifiedBy>Usuario</cp:lastModifiedBy>
  <cp:revision>10</cp:revision>
  <dcterms:created xsi:type="dcterms:W3CDTF">2013-03-04T11:21:28Z</dcterms:created>
  <dcterms:modified xsi:type="dcterms:W3CDTF">2018-03-23T09:22:18Z</dcterms:modified>
</cp:coreProperties>
</file>