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7"/>
  </p:notesMasterIdLst>
  <p:sldIdLst>
    <p:sldId id="256" r:id="rId2"/>
    <p:sldId id="257" r:id="rId3"/>
    <p:sldId id="264" r:id="rId4"/>
    <p:sldId id="265" r:id="rId5"/>
    <p:sldId id="266" r:id="rId6"/>
    <p:sldId id="267" r:id="rId7"/>
    <p:sldId id="268" r:id="rId8"/>
    <p:sldId id="269" r:id="rId9"/>
    <p:sldId id="270" r:id="rId10"/>
    <p:sldId id="271" r:id="rId11"/>
    <p:sldId id="272" r:id="rId12"/>
    <p:sldId id="273" r:id="rId13"/>
    <p:sldId id="274" r:id="rId14"/>
    <p:sldId id="275" r:id="rId15"/>
    <p:sldId id="279" r:id="rId16"/>
    <p:sldId id="276" r:id="rId17"/>
    <p:sldId id="280" r:id="rId18"/>
    <p:sldId id="281" r:id="rId19"/>
    <p:sldId id="282" r:id="rId20"/>
    <p:sldId id="258" r:id="rId21"/>
    <p:sldId id="259" r:id="rId22"/>
    <p:sldId id="260" r:id="rId23"/>
    <p:sldId id="261" r:id="rId24"/>
    <p:sldId id="262" r:id="rId25"/>
    <p:sldId id="263" r:id="rId26"/>
    <p:sldId id="285" r:id="rId27"/>
    <p:sldId id="284" r:id="rId28"/>
    <p:sldId id="283" r:id="rId29"/>
    <p:sldId id="286" r:id="rId30"/>
    <p:sldId id="287" r:id="rId31"/>
    <p:sldId id="299" r:id="rId32"/>
    <p:sldId id="300" r:id="rId33"/>
    <p:sldId id="301" r:id="rId34"/>
    <p:sldId id="305" r:id="rId35"/>
    <p:sldId id="306" r:id="rId36"/>
    <p:sldId id="308" r:id="rId37"/>
    <p:sldId id="309" r:id="rId38"/>
    <p:sldId id="289" r:id="rId39"/>
    <p:sldId id="288" r:id="rId40"/>
    <p:sldId id="310" r:id="rId41"/>
    <p:sldId id="311" r:id="rId42"/>
    <p:sldId id="290" r:id="rId43"/>
    <p:sldId id="291" r:id="rId44"/>
    <p:sldId id="292" r:id="rId45"/>
    <p:sldId id="293" r:id="rId46"/>
    <p:sldId id="294" r:id="rId47"/>
    <p:sldId id="312" r:id="rId48"/>
    <p:sldId id="313" r:id="rId49"/>
    <p:sldId id="295" r:id="rId50"/>
    <p:sldId id="296" r:id="rId51"/>
    <p:sldId id="297" r:id="rId52"/>
    <p:sldId id="314" r:id="rId53"/>
    <p:sldId id="315" r:id="rId54"/>
    <p:sldId id="316" r:id="rId55"/>
    <p:sldId id="317" r:id="rId56"/>
    <p:sldId id="318" r:id="rId57"/>
    <p:sldId id="319" r:id="rId58"/>
    <p:sldId id="320" r:id="rId59"/>
    <p:sldId id="321" r:id="rId60"/>
    <p:sldId id="322" r:id="rId61"/>
    <p:sldId id="323" r:id="rId62"/>
    <p:sldId id="324" r:id="rId63"/>
    <p:sldId id="325" r:id="rId64"/>
    <p:sldId id="326" r:id="rId65"/>
    <p:sldId id="327" r:id="rId66"/>
    <p:sldId id="329" r:id="rId67"/>
    <p:sldId id="328" r:id="rId68"/>
    <p:sldId id="330" r:id="rId69"/>
    <p:sldId id="331" r:id="rId70"/>
    <p:sldId id="332" r:id="rId71"/>
    <p:sldId id="333" r:id="rId72"/>
    <p:sldId id="334" r:id="rId73"/>
    <p:sldId id="335" r:id="rId74"/>
    <p:sldId id="336" r:id="rId75"/>
    <p:sldId id="337" r:id="rId76"/>
    <p:sldId id="338" r:id="rId77"/>
    <p:sldId id="339" r:id="rId78"/>
    <p:sldId id="340" r:id="rId79"/>
    <p:sldId id="341" r:id="rId80"/>
    <p:sldId id="342" r:id="rId81"/>
    <p:sldId id="343" r:id="rId82"/>
    <p:sldId id="344" r:id="rId83"/>
    <p:sldId id="345" r:id="rId84"/>
    <p:sldId id="346" r:id="rId85"/>
    <p:sldId id="360" r:id="rId86"/>
    <p:sldId id="361" r:id="rId87"/>
    <p:sldId id="359" r:id="rId88"/>
    <p:sldId id="348" r:id="rId89"/>
    <p:sldId id="365" r:id="rId90"/>
    <p:sldId id="366" r:id="rId91"/>
    <p:sldId id="367" r:id="rId92"/>
    <p:sldId id="368" r:id="rId93"/>
    <p:sldId id="357" r:id="rId94"/>
    <p:sldId id="349" r:id="rId95"/>
    <p:sldId id="350" r:id="rId96"/>
    <p:sldId id="363" r:id="rId97"/>
    <p:sldId id="364" r:id="rId98"/>
    <p:sldId id="356" r:id="rId99"/>
    <p:sldId id="369" r:id="rId100"/>
    <p:sldId id="370" r:id="rId101"/>
    <p:sldId id="371" r:id="rId102"/>
    <p:sldId id="354" r:id="rId103"/>
    <p:sldId id="355" r:id="rId104"/>
    <p:sldId id="372" r:id="rId105"/>
    <p:sldId id="373" r:id="rId106"/>
    <p:sldId id="374" r:id="rId107"/>
    <p:sldId id="375" r:id="rId108"/>
    <p:sldId id="376" r:id="rId109"/>
    <p:sldId id="378" r:id="rId110"/>
    <p:sldId id="379" r:id="rId111"/>
    <p:sldId id="380" r:id="rId112"/>
    <p:sldId id="381" r:id="rId113"/>
    <p:sldId id="382" r:id="rId114"/>
    <p:sldId id="383" r:id="rId115"/>
    <p:sldId id="384" r:id="rId116"/>
    <p:sldId id="385" r:id="rId117"/>
    <p:sldId id="386" r:id="rId118"/>
    <p:sldId id="387" r:id="rId119"/>
    <p:sldId id="388" r:id="rId120"/>
    <p:sldId id="389" r:id="rId121"/>
    <p:sldId id="390" r:id="rId122"/>
    <p:sldId id="352" r:id="rId123"/>
    <p:sldId id="347" r:id="rId124"/>
    <p:sldId id="351" r:id="rId125"/>
    <p:sldId id="353" r:id="rId1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3819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DECA91-B2C0-4657-A48E-A30567D992BB}" type="datetimeFigureOut">
              <a:rPr lang="es-ES" smtClean="0"/>
              <a:t>26/03/2018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18365D-5573-4972-A049-7D0CDE9EC57E}" type="slidenum">
              <a:rPr lang="es-ES" smtClean="0"/>
              <a:t>‹Nº›</a:t>
            </a:fld>
            <a:endParaRPr lang="es-ES" dirty="0"/>
          </a:p>
        </p:txBody>
      </p:sp>
    </p:spTree>
    <p:extLst>
      <p:ext uri="{BB962C8B-B14F-4D97-AF65-F5344CB8AC3E}">
        <p14:creationId xmlns:p14="http://schemas.microsoft.com/office/powerpoint/2010/main" val="3576651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Bougainvillea glabra</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17</a:t>
            </a:fld>
            <a:endParaRPr lang="es-ES" dirty="0"/>
          </a:p>
        </p:txBody>
      </p:sp>
    </p:spTree>
    <p:extLst>
      <p:ext uri="{BB962C8B-B14F-4D97-AF65-F5344CB8AC3E}">
        <p14:creationId xmlns:p14="http://schemas.microsoft.com/office/powerpoint/2010/main" val="3598961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Bougainvillea glabra</a:t>
            </a:r>
          </a:p>
          <a:p>
            <a:endParaRPr lang="es-ES" dirty="0"/>
          </a:p>
        </p:txBody>
      </p:sp>
      <p:sp>
        <p:nvSpPr>
          <p:cNvPr id="4" name="3 Marcador de número de diapositiva"/>
          <p:cNvSpPr>
            <a:spLocks noGrp="1"/>
          </p:cNvSpPr>
          <p:nvPr>
            <p:ph type="sldNum" sz="quarter" idx="10"/>
          </p:nvPr>
        </p:nvSpPr>
        <p:spPr/>
        <p:txBody>
          <a:bodyPr/>
          <a:lstStyle/>
          <a:p>
            <a:fld id="{A318365D-5573-4972-A049-7D0CDE9EC57E}" type="slidenum">
              <a:rPr lang="es-ES" smtClean="0"/>
              <a:t>18</a:t>
            </a:fld>
            <a:endParaRPr lang="es-ES" dirty="0"/>
          </a:p>
        </p:txBody>
      </p:sp>
    </p:spTree>
    <p:extLst>
      <p:ext uri="{BB962C8B-B14F-4D97-AF65-F5344CB8AC3E}">
        <p14:creationId xmlns:p14="http://schemas.microsoft.com/office/powerpoint/2010/main" val="2358817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Bougainvillea</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20</a:t>
            </a:fld>
            <a:endParaRPr lang="es-ES" dirty="0"/>
          </a:p>
        </p:txBody>
      </p:sp>
    </p:spTree>
    <p:extLst>
      <p:ext uri="{BB962C8B-B14F-4D97-AF65-F5344CB8AC3E}">
        <p14:creationId xmlns:p14="http://schemas.microsoft.com/office/powerpoint/2010/main" val="2104287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Bougainvillea</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21</a:t>
            </a:fld>
            <a:endParaRPr lang="es-ES" dirty="0"/>
          </a:p>
        </p:txBody>
      </p:sp>
    </p:spTree>
    <p:extLst>
      <p:ext uri="{BB962C8B-B14F-4D97-AF65-F5344CB8AC3E}">
        <p14:creationId xmlns:p14="http://schemas.microsoft.com/office/powerpoint/2010/main" val="4051802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Bougainvillea</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22</a:t>
            </a:fld>
            <a:endParaRPr lang="es-ES" dirty="0"/>
          </a:p>
        </p:txBody>
      </p:sp>
    </p:spTree>
    <p:extLst>
      <p:ext uri="{BB962C8B-B14F-4D97-AF65-F5344CB8AC3E}">
        <p14:creationId xmlns:p14="http://schemas.microsoft.com/office/powerpoint/2010/main" val="1597502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Bougainvillea</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23</a:t>
            </a:fld>
            <a:endParaRPr lang="es-ES" dirty="0"/>
          </a:p>
        </p:txBody>
      </p:sp>
    </p:spTree>
    <p:extLst>
      <p:ext uri="{BB962C8B-B14F-4D97-AF65-F5344CB8AC3E}">
        <p14:creationId xmlns:p14="http://schemas.microsoft.com/office/powerpoint/2010/main" val="409360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Bougainvillea</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24</a:t>
            </a:fld>
            <a:endParaRPr lang="es-ES" dirty="0"/>
          </a:p>
        </p:txBody>
      </p:sp>
    </p:spTree>
    <p:extLst>
      <p:ext uri="{BB962C8B-B14F-4D97-AF65-F5344CB8AC3E}">
        <p14:creationId xmlns:p14="http://schemas.microsoft.com/office/powerpoint/2010/main" val="339604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 rosa sinensis</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32</a:t>
            </a:fld>
            <a:endParaRPr lang="es-ES" dirty="0"/>
          </a:p>
        </p:txBody>
      </p:sp>
    </p:spTree>
    <p:extLst>
      <p:ext uri="{BB962C8B-B14F-4D97-AF65-F5344CB8AC3E}">
        <p14:creationId xmlns:p14="http://schemas.microsoft.com/office/powerpoint/2010/main" val="422523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 rosa sinensis</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33</a:t>
            </a:fld>
            <a:endParaRPr lang="es-ES" dirty="0"/>
          </a:p>
        </p:txBody>
      </p:sp>
    </p:spTree>
    <p:extLst>
      <p:ext uri="{BB962C8B-B14F-4D97-AF65-F5344CB8AC3E}">
        <p14:creationId xmlns:p14="http://schemas.microsoft.com/office/powerpoint/2010/main" val="2826142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 arnottianus</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36</a:t>
            </a:fld>
            <a:endParaRPr lang="es-ES" dirty="0"/>
          </a:p>
        </p:txBody>
      </p:sp>
    </p:spTree>
    <p:extLst>
      <p:ext uri="{BB962C8B-B14F-4D97-AF65-F5344CB8AC3E}">
        <p14:creationId xmlns:p14="http://schemas.microsoft.com/office/powerpoint/2010/main" val="104518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 arnottianus</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37</a:t>
            </a:fld>
            <a:endParaRPr lang="es-ES" dirty="0"/>
          </a:p>
        </p:txBody>
      </p:sp>
    </p:spTree>
    <p:extLst>
      <p:ext uri="{BB962C8B-B14F-4D97-AF65-F5344CB8AC3E}">
        <p14:creationId xmlns:p14="http://schemas.microsoft.com/office/powerpoint/2010/main" val="3816202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 schizopetalus</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40</a:t>
            </a:fld>
            <a:endParaRPr lang="es-ES" dirty="0"/>
          </a:p>
        </p:txBody>
      </p:sp>
    </p:spTree>
    <p:extLst>
      <p:ext uri="{BB962C8B-B14F-4D97-AF65-F5344CB8AC3E}">
        <p14:creationId xmlns:p14="http://schemas.microsoft.com/office/powerpoint/2010/main" val="1793019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 schizopetalus</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41</a:t>
            </a:fld>
            <a:endParaRPr lang="es-ES" dirty="0"/>
          </a:p>
        </p:txBody>
      </p:sp>
    </p:spTree>
    <p:extLst>
      <p:ext uri="{BB962C8B-B14F-4D97-AF65-F5344CB8AC3E}">
        <p14:creationId xmlns:p14="http://schemas.microsoft.com/office/powerpoint/2010/main" val="35630538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 tiliaceus</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47</a:t>
            </a:fld>
            <a:endParaRPr lang="es-ES" dirty="0"/>
          </a:p>
        </p:txBody>
      </p:sp>
    </p:spTree>
    <p:extLst>
      <p:ext uri="{BB962C8B-B14F-4D97-AF65-F5344CB8AC3E}">
        <p14:creationId xmlns:p14="http://schemas.microsoft.com/office/powerpoint/2010/main" val="4013775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 tiliaceus</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48</a:t>
            </a:fld>
            <a:endParaRPr lang="es-ES" dirty="0"/>
          </a:p>
        </p:txBody>
      </p:sp>
    </p:spTree>
    <p:extLst>
      <p:ext uri="{BB962C8B-B14F-4D97-AF65-F5344CB8AC3E}">
        <p14:creationId xmlns:p14="http://schemas.microsoft.com/office/powerpoint/2010/main" val="3623556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 mutabilis</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52</a:t>
            </a:fld>
            <a:endParaRPr lang="es-ES" dirty="0"/>
          </a:p>
        </p:txBody>
      </p:sp>
    </p:spTree>
    <p:extLst>
      <p:ext uri="{BB962C8B-B14F-4D97-AF65-F5344CB8AC3E}">
        <p14:creationId xmlns:p14="http://schemas.microsoft.com/office/powerpoint/2010/main" val="3903722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Hibiscus</a:t>
            </a:r>
            <a:r>
              <a:rPr lang="es-ES" baseline="0" dirty="0"/>
              <a:t> mutabilis</a:t>
            </a:r>
            <a:endParaRPr lang="es-ES" dirty="0"/>
          </a:p>
        </p:txBody>
      </p:sp>
      <p:sp>
        <p:nvSpPr>
          <p:cNvPr id="4" name="3 Marcador de número de diapositiva"/>
          <p:cNvSpPr>
            <a:spLocks noGrp="1"/>
          </p:cNvSpPr>
          <p:nvPr>
            <p:ph type="sldNum" sz="quarter" idx="10"/>
          </p:nvPr>
        </p:nvSpPr>
        <p:spPr/>
        <p:txBody>
          <a:bodyPr/>
          <a:lstStyle/>
          <a:p>
            <a:fld id="{A318365D-5573-4972-A049-7D0CDE9EC57E}" type="slidenum">
              <a:rPr lang="es-ES" smtClean="0"/>
              <a:t>53</a:t>
            </a:fld>
            <a:endParaRPr lang="es-ES" dirty="0"/>
          </a:p>
        </p:txBody>
      </p:sp>
    </p:spTree>
    <p:extLst>
      <p:ext uri="{BB962C8B-B14F-4D97-AF65-F5344CB8AC3E}">
        <p14:creationId xmlns:p14="http://schemas.microsoft.com/office/powerpoint/2010/main" val="1734154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Lantana</a:t>
            </a:r>
            <a:r>
              <a:rPr lang="es-ES" baseline="0" dirty="0"/>
              <a:t> cámara bandera española</a:t>
            </a:r>
            <a:endParaRPr lang="es-ES" dirty="0"/>
          </a:p>
        </p:txBody>
      </p:sp>
      <p:sp>
        <p:nvSpPr>
          <p:cNvPr id="4" name="3 Marcador de número de diapositiva"/>
          <p:cNvSpPr>
            <a:spLocks noGrp="1"/>
          </p:cNvSpPr>
          <p:nvPr>
            <p:ph type="sldNum" sz="quarter" idx="10"/>
          </p:nvPr>
        </p:nvSpPr>
        <p:spPr/>
        <p:txBody>
          <a:bodyPr/>
          <a:lstStyle/>
          <a:p>
            <a:fld id="{A318365D-5573-4972-A049-7D0CDE9EC57E}" type="slidenum">
              <a:rPr lang="es-ES" smtClean="0"/>
              <a:t>67</a:t>
            </a:fld>
            <a:endParaRPr lang="es-ES" dirty="0"/>
          </a:p>
        </p:txBody>
      </p:sp>
    </p:spTree>
    <p:extLst>
      <p:ext uri="{BB962C8B-B14F-4D97-AF65-F5344CB8AC3E}">
        <p14:creationId xmlns:p14="http://schemas.microsoft.com/office/powerpoint/2010/main" val="2494279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Lantana cámara</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68</a:t>
            </a:fld>
            <a:endParaRPr lang="es-ES" dirty="0"/>
          </a:p>
        </p:txBody>
      </p:sp>
    </p:spTree>
    <p:extLst>
      <p:ext uri="{BB962C8B-B14F-4D97-AF65-F5344CB8AC3E}">
        <p14:creationId xmlns:p14="http://schemas.microsoft.com/office/powerpoint/2010/main" val="33577314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Lantana montevidensis .-Silver Mound</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69</a:t>
            </a:fld>
            <a:endParaRPr lang="es-ES" dirty="0"/>
          </a:p>
        </p:txBody>
      </p:sp>
    </p:spTree>
    <p:extLst>
      <p:ext uri="{BB962C8B-B14F-4D97-AF65-F5344CB8AC3E}">
        <p14:creationId xmlns:p14="http://schemas.microsoft.com/office/powerpoint/2010/main" val="6521009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Lantana cámara.-Bandido</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70</a:t>
            </a:fld>
            <a:endParaRPr lang="es-ES" dirty="0"/>
          </a:p>
        </p:txBody>
      </p:sp>
    </p:spTree>
    <p:extLst>
      <p:ext uri="{BB962C8B-B14F-4D97-AF65-F5344CB8AC3E}">
        <p14:creationId xmlns:p14="http://schemas.microsoft.com/office/powerpoint/2010/main" val="2975559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Lantana montevidensis New Gold</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71</a:t>
            </a:fld>
            <a:endParaRPr lang="es-ES" dirty="0"/>
          </a:p>
        </p:txBody>
      </p:sp>
    </p:spTree>
    <p:extLst>
      <p:ext uri="{BB962C8B-B14F-4D97-AF65-F5344CB8AC3E}">
        <p14:creationId xmlns:p14="http://schemas.microsoft.com/office/powerpoint/2010/main" val="3861452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Lantana montevidensis</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72</a:t>
            </a:fld>
            <a:endParaRPr lang="es-ES" dirty="0"/>
          </a:p>
        </p:txBody>
      </p:sp>
    </p:spTree>
    <p:extLst>
      <p:ext uri="{BB962C8B-B14F-4D97-AF65-F5344CB8AC3E}">
        <p14:creationId xmlns:p14="http://schemas.microsoft.com/office/powerpoint/2010/main" val="34596668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Lantana montevidensis.-L. sepllowiana</a:t>
            </a:r>
            <a:r>
              <a:rPr lang="es-ES" baseline="0" dirty="0"/>
              <a:t> alba</a:t>
            </a:r>
            <a:endParaRPr lang="es-ES" dirty="0"/>
          </a:p>
        </p:txBody>
      </p:sp>
      <p:sp>
        <p:nvSpPr>
          <p:cNvPr id="4" name="3 Marcador de número de diapositiva"/>
          <p:cNvSpPr>
            <a:spLocks noGrp="1"/>
          </p:cNvSpPr>
          <p:nvPr>
            <p:ph type="sldNum" sz="quarter" idx="10"/>
          </p:nvPr>
        </p:nvSpPr>
        <p:spPr/>
        <p:txBody>
          <a:bodyPr/>
          <a:lstStyle/>
          <a:p>
            <a:fld id="{A318365D-5573-4972-A049-7D0CDE9EC57E}" type="slidenum">
              <a:rPr lang="es-ES" smtClean="0"/>
              <a:t>73</a:t>
            </a:fld>
            <a:endParaRPr lang="es-ES" dirty="0"/>
          </a:p>
        </p:txBody>
      </p:sp>
    </p:spTree>
    <p:extLst>
      <p:ext uri="{BB962C8B-B14F-4D97-AF65-F5344CB8AC3E}">
        <p14:creationId xmlns:p14="http://schemas.microsoft.com/office/powerpoint/2010/main" val="1954716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Lantana cámara</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74</a:t>
            </a:fld>
            <a:endParaRPr lang="es-ES" dirty="0"/>
          </a:p>
        </p:txBody>
      </p:sp>
    </p:spTree>
    <p:extLst>
      <p:ext uri="{BB962C8B-B14F-4D97-AF65-F5344CB8AC3E}">
        <p14:creationId xmlns:p14="http://schemas.microsoft.com/office/powerpoint/2010/main" val="19920080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Lantana cámara</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75</a:t>
            </a:fld>
            <a:endParaRPr lang="es-ES" dirty="0"/>
          </a:p>
        </p:txBody>
      </p:sp>
    </p:spTree>
    <p:extLst>
      <p:ext uri="{BB962C8B-B14F-4D97-AF65-F5344CB8AC3E}">
        <p14:creationId xmlns:p14="http://schemas.microsoft.com/office/powerpoint/2010/main" val="24961223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Lantana cámara</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76</a:t>
            </a:fld>
            <a:endParaRPr lang="es-ES" dirty="0"/>
          </a:p>
        </p:txBody>
      </p:sp>
    </p:spTree>
    <p:extLst>
      <p:ext uri="{BB962C8B-B14F-4D97-AF65-F5344CB8AC3E}">
        <p14:creationId xmlns:p14="http://schemas.microsoft.com/office/powerpoint/2010/main" val="12608794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Lantana_montevidensis Staar</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77</a:t>
            </a:fld>
            <a:endParaRPr lang="es-ES" dirty="0"/>
          </a:p>
        </p:txBody>
      </p:sp>
    </p:spTree>
    <p:extLst>
      <p:ext uri="{BB962C8B-B14F-4D97-AF65-F5344CB8AC3E}">
        <p14:creationId xmlns:p14="http://schemas.microsoft.com/office/powerpoint/2010/main" val="4485950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Lantana</a:t>
            </a:r>
            <a:r>
              <a:rPr lang="es-ES" baseline="0" dirty="0"/>
              <a:t> sellowiana.- y semillas de Lantana cámara</a:t>
            </a:r>
            <a:endParaRPr lang="es-ES" dirty="0"/>
          </a:p>
        </p:txBody>
      </p:sp>
      <p:sp>
        <p:nvSpPr>
          <p:cNvPr id="4" name="3 Marcador de número de diapositiva"/>
          <p:cNvSpPr>
            <a:spLocks noGrp="1"/>
          </p:cNvSpPr>
          <p:nvPr>
            <p:ph type="sldNum" sz="quarter" idx="10"/>
          </p:nvPr>
        </p:nvSpPr>
        <p:spPr/>
        <p:txBody>
          <a:bodyPr/>
          <a:lstStyle/>
          <a:p>
            <a:fld id="{A318365D-5573-4972-A049-7D0CDE9EC57E}" type="slidenum">
              <a:rPr lang="es-ES" smtClean="0"/>
              <a:t>78</a:t>
            </a:fld>
            <a:endParaRPr lang="es-ES" dirty="0"/>
          </a:p>
        </p:txBody>
      </p:sp>
    </p:spTree>
    <p:extLst>
      <p:ext uri="{BB962C8B-B14F-4D97-AF65-F5344CB8AC3E}">
        <p14:creationId xmlns:p14="http://schemas.microsoft.com/office/powerpoint/2010/main" val="12617222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Jasminum grandiflorum.-Jasminum mesnyi y Jasminum azoricum</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84</a:t>
            </a:fld>
            <a:endParaRPr lang="es-ES" dirty="0"/>
          </a:p>
        </p:txBody>
      </p:sp>
    </p:spTree>
    <p:extLst>
      <p:ext uri="{BB962C8B-B14F-4D97-AF65-F5344CB8AC3E}">
        <p14:creationId xmlns:p14="http://schemas.microsoft.com/office/powerpoint/2010/main" val="27105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Jasminum officinale</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87</a:t>
            </a:fld>
            <a:endParaRPr lang="es-ES" dirty="0"/>
          </a:p>
        </p:txBody>
      </p:sp>
    </p:spTree>
    <p:extLst>
      <p:ext uri="{BB962C8B-B14F-4D97-AF65-F5344CB8AC3E}">
        <p14:creationId xmlns:p14="http://schemas.microsoft.com/office/powerpoint/2010/main" val="8916955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Jasminum officinale</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88</a:t>
            </a:fld>
            <a:endParaRPr lang="es-ES" dirty="0"/>
          </a:p>
        </p:txBody>
      </p:sp>
    </p:spTree>
    <p:extLst>
      <p:ext uri="{BB962C8B-B14F-4D97-AF65-F5344CB8AC3E}">
        <p14:creationId xmlns:p14="http://schemas.microsoft.com/office/powerpoint/2010/main" val="25387369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Jasminum polyanthum</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93</a:t>
            </a:fld>
            <a:endParaRPr lang="es-ES" dirty="0"/>
          </a:p>
        </p:txBody>
      </p:sp>
    </p:spTree>
    <p:extLst>
      <p:ext uri="{BB962C8B-B14F-4D97-AF65-F5344CB8AC3E}">
        <p14:creationId xmlns:p14="http://schemas.microsoft.com/office/powerpoint/2010/main" val="15864391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Jasminuum polianthum</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94</a:t>
            </a:fld>
            <a:endParaRPr lang="es-ES" dirty="0"/>
          </a:p>
        </p:txBody>
      </p:sp>
    </p:spTree>
    <p:extLst>
      <p:ext uri="{BB962C8B-B14F-4D97-AF65-F5344CB8AC3E}">
        <p14:creationId xmlns:p14="http://schemas.microsoft.com/office/powerpoint/2010/main" val="7934325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Jasminum</a:t>
            </a:r>
            <a:r>
              <a:rPr lang="es-ES" baseline="0" dirty="0"/>
              <a:t> polianthum</a:t>
            </a:r>
            <a:endParaRPr lang="es-ES" dirty="0"/>
          </a:p>
        </p:txBody>
      </p:sp>
      <p:sp>
        <p:nvSpPr>
          <p:cNvPr id="4" name="3 Marcador de número de diapositiva"/>
          <p:cNvSpPr>
            <a:spLocks noGrp="1"/>
          </p:cNvSpPr>
          <p:nvPr>
            <p:ph type="sldNum" sz="quarter" idx="10"/>
          </p:nvPr>
        </p:nvSpPr>
        <p:spPr/>
        <p:txBody>
          <a:bodyPr/>
          <a:lstStyle/>
          <a:p>
            <a:fld id="{A318365D-5573-4972-A049-7D0CDE9EC57E}" type="slidenum">
              <a:rPr lang="es-ES" smtClean="0"/>
              <a:t>95</a:t>
            </a:fld>
            <a:endParaRPr lang="es-ES" dirty="0"/>
          </a:p>
        </p:txBody>
      </p:sp>
    </p:spTree>
    <p:extLst>
      <p:ext uri="{BB962C8B-B14F-4D97-AF65-F5344CB8AC3E}">
        <p14:creationId xmlns:p14="http://schemas.microsoft.com/office/powerpoint/2010/main" val="30464494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Jasminum fruticans</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98</a:t>
            </a:fld>
            <a:endParaRPr lang="es-ES" dirty="0"/>
          </a:p>
        </p:txBody>
      </p:sp>
    </p:spTree>
    <p:extLst>
      <p:ext uri="{BB962C8B-B14F-4D97-AF65-F5344CB8AC3E}">
        <p14:creationId xmlns:p14="http://schemas.microsoft.com/office/powerpoint/2010/main" val="20400327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Jasminum mesnyi.-</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102</a:t>
            </a:fld>
            <a:endParaRPr lang="es-ES" dirty="0"/>
          </a:p>
        </p:txBody>
      </p:sp>
    </p:spTree>
    <p:extLst>
      <p:ext uri="{BB962C8B-B14F-4D97-AF65-F5344CB8AC3E}">
        <p14:creationId xmlns:p14="http://schemas.microsoft.com/office/powerpoint/2010/main" val="36647668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Jasminum sambac</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122</a:t>
            </a:fld>
            <a:endParaRPr lang="es-ES" dirty="0"/>
          </a:p>
        </p:txBody>
      </p:sp>
    </p:spTree>
    <p:extLst>
      <p:ext uri="{BB962C8B-B14F-4D97-AF65-F5344CB8AC3E}">
        <p14:creationId xmlns:p14="http://schemas.microsoft.com/office/powerpoint/2010/main" val="3620073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Jasminum  sambac.-Jazmin</a:t>
            </a:r>
            <a:r>
              <a:rPr lang="es-ES" baseline="0" dirty="0"/>
              <a:t> diamela</a:t>
            </a:r>
            <a:endParaRPr lang="es-ES" dirty="0"/>
          </a:p>
        </p:txBody>
      </p:sp>
      <p:sp>
        <p:nvSpPr>
          <p:cNvPr id="4" name="3 Marcador de número de diapositiva"/>
          <p:cNvSpPr>
            <a:spLocks noGrp="1"/>
          </p:cNvSpPr>
          <p:nvPr>
            <p:ph type="sldNum" sz="quarter" idx="10"/>
          </p:nvPr>
        </p:nvSpPr>
        <p:spPr/>
        <p:txBody>
          <a:bodyPr/>
          <a:lstStyle/>
          <a:p>
            <a:fld id="{A318365D-5573-4972-A049-7D0CDE9EC57E}" type="slidenum">
              <a:rPr lang="es-ES" smtClean="0"/>
              <a:t>123</a:t>
            </a:fld>
            <a:endParaRPr lang="es-ES" dirty="0"/>
          </a:p>
        </p:txBody>
      </p:sp>
    </p:spTree>
    <p:extLst>
      <p:ext uri="{BB962C8B-B14F-4D97-AF65-F5344CB8AC3E}">
        <p14:creationId xmlns:p14="http://schemas.microsoft.com/office/powerpoint/2010/main" val="16216033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Jasminum sambac</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124</a:t>
            </a:fld>
            <a:endParaRPr lang="es-ES" dirty="0"/>
          </a:p>
        </p:txBody>
      </p:sp>
    </p:spTree>
    <p:extLst>
      <p:ext uri="{BB962C8B-B14F-4D97-AF65-F5344CB8AC3E}">
        <p14:creationId xmlns:p14="http://schemas.microsoft.com/office/powerpoint/2010/main" val="40032375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Jasminum sambac Gran Duk de Toscana</a:t>
            </a:r>
          </a:p>
        </p:txBody>
      </p:sp>
      <p:sp>
        <p:nvSpPr>
          <p:cNvPr id="4" name="3 Marcador de número de diapositiva"/>
          <p:cNvSpPr>
            <a:spLocks noGrp="1"/>
          </p:cNvSpPr>
          <p:nvPr>
            <p:ph type="sldNum" sz="quarter" idx="10"/>
          </p:nvPr>
        </p:nvSpPr>
        <p:spPr/>
        <p:txBody>
          <a:bodyPr/>
          <a:lstStyle/>
          <a:p>
            <a:fld id="{A318365D-5573-4972-A049-7D0CDE9EC57E}" type="slidenum">
              <a:rPr lang="es-ES" smtClean="0"/>
              <a:t>125</a:t>
            </a:fld>
            <a:endParaRPr lang="es-ES" dirty="0"/>
          </a:p>
        </p:txBody>
      </p:sp>
    </p:spTree>
    <p:extLst>
      <p:ext uri="{BB962C8B-B14F-4D97-AF65-F5344CB8AC3E}">
        <p14:creationId xmlns:p14="http://schemas.microsoft.com/office/powerpoint/2010/main" val="786713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567394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560178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16349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232351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291258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472141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681322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4287900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213275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616077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79782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94681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975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76148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222327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3/26/2018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200275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3/26/2018</a:t>
            </a:fld>
            <a:endParaRPr lang="en-US" dirty="0">
              <a:solidFill>
                <a:schemeClr val="tx2"/>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6706450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4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4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1.jpg"/><Relationship Id="rId4" Type="http://schemas.openxmlformats.org/officeDocument/2006/relationships/image" Target="../media/image40.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image" Target="../media/image53.jpg"/></Relationships>
</file>

<file path=ppt/slides/_rels/slide1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843808" y="1700808"/>
            <a:ext cx="5184576" cy="3096344"/>
          </a:xfrm>
        </p:spPr>
        <p:txBody>
          <a:bodyPr>
            <a:normAutofit fontScale="90000"/>
          </a:bodyPr>
          <a:lstStyle/>
          <a:p>
            <a:r>
              <a:rPr lang="es-ES" dirty="0"/>
              <a:t>LAS 10 PLANTAS “TOP TEN “ DE LOS JARDINES SEVILLANOS.-A</a:t>
            </a:r>
          </a:p>
        </p:txBody>
      </p:sp>
      <p:sp>
        <p:nvSpPr>
          <p:cNvPr id="3" name="2 Subtítulo"/>
          <p:cNvSpPr>
            <a:spLocks noGrp="1"/>
          </p:cNvSpPr>
          <p:nvPr>
            <p:ph type="subTitle" idx="1"/>
          </p:nvPr>
        </p:nvSpPr>
        <p:spPr>
          <a:xfrm>
            <a:off x="3131840" y="5157192"/>
            <a:ext cx="4392488" cy="1512168"/>
          </a:xfrm>
        </p:spPr>
        <p:txBody>
          <a:bodyPr>
            <a:normAutofit/>
          </a:bodyPr>
          <a:lstStyle/>
          <a:p>
            <a:r>
              <a:rPr lang="es-ES" dirty="0"/>
              <a:t>Selección de textos y fotografías por </a:t>
            </a:r>
          </a:p>
          <a:p>
            <a:r>
              <a:rPr lang="es-ES" sz="2800" dirty="0"/>
              <a:t>JOSE ELIAS BONELLS</a:t>
            </a:r>
          </a:p>
          <a:p>
            <a:endParaRPr lang="es-ES" sz="2800" dirty="0"/>
          </a:p>
        </p:txBody>
      </p:sp>
    </p:spTree>
    <p:extLst>
      <p:ext uri="{BB962C8B-B14F-4D97-AF65-F5344CB8AC3E}">
        <p14:creationId xmlns:p14="http://schemas.microsoft.com/office/powerpoint/2010/main" val="216353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LAS BOUGAINVILLEAS.-</a:t>
            </a:r>
          </a:p>
        </p:txBody>
      </p:sp>
      <p:sp>
        <p:nvSpPr>
          <p:cNvPr id="3" name="2 Marcador de contenido"/>
          <p:cNvSpPr>
            <a:spLocks noGrp="1"/>
          </p:cNvSpPr>
          <p:nvPr>
            <p:ph idx="1"/>
          </p:nvPr>
        </p:nvSpPr>
        <p:spPr/>
        <p:txBody>
          <a:bodyPr/>
          <a:lstStyle/>
          <a:p>
            <a:r>
              <a:rPr lang="es-ES" dirty="0"/>
              <a:t>El género Bougainvillea, conocido con los nombres comunes de buganvilla (España), bugambilia (México, Perú, Chile y Guatemala),2 papelillo (zona norte del Perú), Napoleón (Honduras), veranera (Ecuador, Colombia, Nicaragua, El Salvador, Costa Rica y Panamá), trinitaria (Colombia, Cuba, Panamá, Puerto Rico, República Dominicana y Venezuela) y Santa Rita (Argentina, Bolivia, Paraguay y Uruguay), es un género de plantas originarias de los bosques tropicales húmedos de América del Sur (Brasil, Perú y sur de Argentina).</a:t>
            </a:r>
          </a:p>
          <a:p>
            <a:r>
              <a:rPr lang="es-ES" dirty="0"/>
              <a:t>Tiene 17 especies aceptadas de las 35 descritas. </a:t>
            </a:r>
          </a:p>
          <a:p>
            <a:endParaRPr lang="es-ES" dirty="0"/>
          </a:p>
        </p:txBody>
      </p:sp>
    </p:spTree>
    <p:extLst>
      <p:ext uri="{BB962C8B-B14F-4D97-AF65-F5344CB8AC3E}">
        <p14:creationId xmlns:p14="http://schemas.microsoft.com/office/powerpoint/2010/main" val="1286663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404664"/>
            <a:ext cx="6233120" cy="6192688"/>
          </a:xfrm>
        </p:spPr>
        <p:txBody>
          <a:bodyPr>
            <a:normAutofit/>
          </a:bodyPr>
          <a:lstStyle/>
          <a:p>
            <a:r>
              <a:rPr lang="es-ES" dirty="0"/>
              <a:t>Descripción</a:t>
            </a:r>
          </a:p>
          <a:p>
            <a:r>
              <a:rPr lang="es-ES" dirty="0"/>
              <a:t>Son enredaderas de porte arbustivo que miden de 1 hasta 12 m de altura, y que crecen en cualquier terreno. </a:t>
            </a:r>
          </a:p>
          <a:p>
            <a:r>
              <a:rPr lang="es-ES" dirty="0"/>
              <a:t>Se enredan en otras plantas usando sus afiladas púas que tienen la punta cubierta de una substancia cerosa negra. </a:t>
            </a:r>
          </a:p>
          <a:p>
            <a:r>
              <a:rPr lang="es-ES" dirty="0"/>
              <a:t>Son plantas siempreverdes en las zonas lluviosas todo el año, o bien caducifolias en las de estación seca. </a:t>
            </a:r>
          </a:p>
          <a:p>
            <a:r>
              <a:rPr lang="es-ES" dirty="0"/>
              <a:t>Las hojas son alternas, simples y de forma ovalado-acuminada de 4-12 cm de largo y 2-6 de ancho.</a:t>
            </a:r>
          </a:p>
          <a:p>
            <a:r>
              <a:rPr lang="es-ES" dirty="0"/>
              <a:t> Las flores, hermafroditas, son axilares, conspicuas, tubulares, con 5-6 lóbulos cortos, generalmente blancas, organizadas en grupos de 3, cada una insertada en una bráctea persistente de aspecto papiráceo y habitualmente vivamente coloreada de</a:t>
            </a:r>
          </a:p>
        </p:txBody>
      </p:sp>
    </p:spTree>
    <p:extLst>
      <p:ext uri="{BB962C8B-B14F-4D97-AF65-F5344CB8AC3E}">
        <p14:creationId xmlns:p14="http://schemas.microsoft.com/office/powerpoint/2010/main" val="412819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908720"/>
            <a:ext cx="6305128" cy="5565232"/>
          </a:xfrm>
        </p:spPr>
        <p:txBody>
          <a:bodyPr>
            <a:normAutofit/>
          </a:bodyPr>
          <a:lstStyle/>
          <a:p>
            <a:r>
              <a:rPr lang="es-ES" dirty="0"/>
              <a:t>de aspecto papiráceo y habitualmente vivamente coloreada de blanco, amarillo, rosado, magenta, purpúreo, rojo, anaranjado...sencillas y dobles. </a:t>
            </a:r>
          </a:p>
          <a:p>
            <a:r>
              <a:rPr lang="es-ES" dirty="0"/>
              <a:t>El número de estambres varia de 5 a 10; con filamentos cortos y soldados en la base. El ovario es fusiforme, glabro o pubescente, con estilo lateral corto. El fruto es un aquenio pentámero estrecho, fusiforme o cilíndrico.</a:t>
            </a:r>
          </a:p>
        </p:txBody>
      </p:sp>
    </p:spTree>
    <p:extLst>
      <p:ext uri="{BB962C8B-B14F-4D97-AF65-F5344CB8AC3E}">
        <p14:creationId xmlns:p14="http://schemas.microsoft.com/office/powerpoint/2010/main" val="4187717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051720" y="404664"/>
            <a:ext cx="5873080" cy="6069288"/>
          </a:xfrm>
        </p:spPr>
        <p:txBody>
          <a:bodyPr/>
          <a:lstStyle/>
          <a:p>
            <a:r>
              <a:rPr lang="es-ES" dirty="0"/>
              <a:t>La especie tipo es: </a:t>
            </a:r>
          </a:p>
          <a:p>
            <a:r>
              <a:rPr lang="es-ES" dirty="0"/>
              <a:t>Bougainvillea spectabilis Willd..</a:t>
            </a:r>
          </a:p>
          <a:p>
            <a:r>
              <a:rPr lang="es-ES" dirty="0"/>
              <a:t>Bougainvillea berberidifolia Heimerl</a:t>
            </a:r>
          </a:p>
          <a:p>
            <a:r>
              <a:rPr lang="es-ES" dirty="0"/>
              <a:t>Bougainvillea buttiana Holttum &amp; Standl.</a:t>
            </a:r>
          </a:p>
          <a:p>
            <a:r>
              <a:rPr lang="es-ES" dirty="0"/>
              <a:t>Bougainvillea campanulata Heimerl</a:t>
            </a:r>
          </a:p>
          <a:p>
            <a:r>
              <a:rPr lang="es-ES" dirty="0"/>
              <a:t>Bougainvillea glabra Choisy</a:t>
            </a:r>
          </a:p>
          <a:p>
            <a:r>
              <a:rPr lang="es-ES" dirty="0"/>
              <a:t>Bougainvillea herzogiana Heimerl</a:t>
            </a:r>
          </a:p>
          <a:p>
            <a:r>
              <a:rPr lang="es-ES" dirty="0"/>
              <a:t>Bougainvillea infesta Griseb.</a:t>
            </a:r>
          </a:p>
          <a:p>
            <a:r>
              <a:rPr lang="es-ES" dirty="0"/>
              <a:t>Bougainvillea lehmanniana Heimerl</a:t>
            </a:r>
          </a:p>
          <a:p>
            <a:r>
              <a:rPr lang="es-ES" dirty="0"/>
              <a:t>Bougainvillea lehmannii Heimerl</a:t>
            </a:r>
          </a:p>
          <a:p>
            <a:r>
              <a:rPr lang="es-ES" dirty="0"/>
              <a:t>Bougainvillea malmeana Heimerl</a:t>
            </a:r>
          </a:p>
          <a:p>
            <a:r>
              <a:rPr lang="es-ES" dirty="0"/>
              <a:t>Bougainvillea modesta Heimerl</a:t>
            </a:r>
          </a:p>
          <a:p>
            <a:endParaRPr lang="es-ES" dirty="0"/>
          </a:p>
          <a:p>
            <a:endParaRPr lang="es-ES" dirty="0"/>
          </a:p>
        </p:txBody>
      </p:sp>
    </p:spTree>
    <p:extLst>
      <p:ext uri="{BB962C8B-B14F-4D97-AF65-F5344CB8AC3E}">
        <p14:creationId xmlns:p14="http://schemas.microsoft.com/office/powerpoint/2010/main" val="3650692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79712" y="234769"/>
            <a:ext cx="5945088" cy="6213304"/>
          </a:xfrm>
        </p:spPr>
        <p:txBody>
          <a:bodyPr/>
          <a:lstStyle/>
          <a:p>
            <a:r>
              <a:rPr lang="es-ES" dirty="0"/>
              <a:t>Bougainvillea pachyphylla Heimerl ex Standl.</a:t>
            </a:r>
          </a:p>
          <a:p>
            <a:r>
              <a:rPr lang="es-ES" dirty="0"/>
              <a:t>Bougainvillea peruviana Bonpl.</a:t>
            </a:r>
          </a:p>
          <a:p>
            <a:r>
              <a:rPr lang="es-ES" dirty="0"/>
              <a:t>Bougainvillea pomacea Choisy</a:t>
            </a:r>
          </a:p>
          <a:p>
            <a:r>
              <a:rPr lang="es-ES" dirty="0"/>
              <a:t>Bougainvillea praecox Griseb.</a:t>
            </a:r>
          </a:p>
          <a:p>
            <a:r>
              <a:rPr lang="es-ES" dirty="0"/>
              <a:t>Bougainvillea spectabilis Willd.</a:t>
            </a:r>
          </a:p>
          <a:p>
            <a:r>
              <a:rPr lang="es-ES" dirty="0"/>
              <a:t>Bougainvillea spinosa (Cav.) Heimerl</a:t>
            </a:r>
          </a:p>
          <a:p>
            <a:r>
              <a:rPr lang="es-ES" dirty="0"/>
              <a:t>Bougainvillea stipitata Griseb.</a:t>
            </a:r>
          </a:p>
          <a:p>
            <a:r>
              <a:rPr lang="es-ES" dirty="0"/>
              <a:t>Bougainvillea trollii Heimerl</a:t>
            </a:r>
          </a:p>
          <a:p>
            <a:endParaRPr lang="es-ES" dirty="0"/>
          </a:p>
        </p:txBody>
      </p:sp>
    </p:spTree>
    <p:extLst>
      <p:ext uri="{BB962C8B-B14F-4D97-AF65-F5344CB8AC3E}">
        <p14:creationId xmlns:p14="http://schemas.microsoft.com/office/powerpoint/2010/main" val="994705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Historia </a:t>
            </a:r>
          </a:p>
        </p:txBody>
      </p:sp>
      <p:sp>
        <p:nvSpPr>
          <p:cNvPr id="3" name="2 Marcador de contenido"/>
          <p:cNvSpPr>
            <a:spLocks noGrp="1"/>
          </p:cNvSpPr>
          <p:nvPr>
            <p:ph idx="1"/>
          </p:nvPr>
        </p:nvSpPr>
        <p:spPr/>
        <p:txBody>
          <a:bodyPr>
            <a:normAutofit/>
          </a:bodyPr>
          <a:lstStyle/>
          <a:p>
            <a:r>
              <a:rPr lang="es-ES" dirty="0"/>
              <a:t>El primer europeo en describir estas plantas era Philibert Commerçon , un botánico acompañando almirante de la Armada y explorador francés Louis Antoine de Bougainville , durante su viaje de circunnavegación, y publicado por primera vez para él por Antoine Laurent de Jussieu en 1789. </a:t>
            </a:r>
          </a:p>
          <a:p>
            <a:r>
              <a:rPr lang="es-ES" dirty="0"/>
              <a:t>Es posible que el primer europeo para observar estas plantas era Jeanne Baré , de Commerçon amante y ayudante a quien se coló a bordo (a pesar de las regulaciones) disfrazada de hombre (y que por lo tanto se convirtió en la primera mujer en circunnavegar el globo). </a:t>
            </a:r>
          </a:p>
        </p:txBody>
      </p:sp>
    </p:spTree>
    <p:extLst>
      <p:ext uri="{BB962C8B-B14F-4D97-AF65-F5344CB8AC3E}">
        <p14:creationId xmlns:p14="http://schemas.microsoft.com/office/powerpoint/2010/main" val="784636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548680"/>
            <a:ext cx="6377136" cy="5925272"/>
          </a:xfrm>
        </p:spPr>
        <p:txBody>
          <a:bodyPr/>
          <a:lstStyle/>
          <a:p>
            <a:r>
              <a:rPr lang="es-ES" dirty="0"/>
              <a:t>Bougainvillea glabra en Kerala</a:t>
            </a:r>
          </a:p>
          <a:p>
            <a:r>
              <a:rPr lang="es-ES" dirty="0"/>
              <a:t>Veinte años después del descubrimiento de Commerçon, que se publicó por primera vez como 'Buginvillæa' en Genera Plantarum por AL de Jussieu en 1789. </a:t>
            </a:r>
          </a:p>
          <a:p>
            <a:r>
              <a:rPr lang="es-ES" dirty="0"/>
              <a:t>El género fue escrito posteriormente de varias maneras hasta que finalmente fue corregido para 'Bougainvillea' en el Índice Kewensis en el 1930. Originalmente, B. spectabilis y B. glabra fueron apenas diferenciadas hasta mediados de la década de 1980 cuando los botánicos han reconocido que sean especies totalmente distintas.</a:t>
            </a:r>
          </a:p>
          <a:p>
            <a:endParaRPr lang="es-ES" dirty="0"/>
          </a:p>
        </p:txBody>
      </p:sp>
    </p:spTree>
    <p:extLst>
      <p:ext uri="{BB962C8B-B14F-4D97-AF65-F5344CB8AC3E}">
        <p14:creationId xmlns:p14="http://schemas.microsoft.com/office/powerpoint/2010/main" val="3453110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404664"/>
            <a:ext cx="6377136" cy="6069288"/>
          </a:xfrm>
        </p:spPr>
        <p:txBody>
          <a:bodyPr>
            <a:normAutofit/>
          </a:bodyPr>
          <a:lstStyle/>
          <a:p>
            <a:r>
              <a:rPr lang="es-ES" dirty="0"/>
              <a:t>En el siglo 19, estas dos especies fueron los primeros en introducir en Europa, y pronto, los viveros de Francia e Inglaterra hicieron proporcionando un próspero comercio de especímenes de Australia y otros países lejanos.</a:t>
            </a:r>
          </a:p>
          <a:p>
            <a:r>
              <a:rPr lang="es-ES" dirty="0"/>
              <a:t> Mientras tanto, los jardines de Kew las había  distribuido y propagado a las colonias británicas en todo el mundo distribuidos.</a:t>
            </a:r>
          </a:p>
          <a:p>
            <a:r>
              <a:rPr lang="es-ES" dirty="0"/>
              <a:t> Poco después, un acontecimiento importante en la historia de buganvillas se produjo con el descubrimiento de una muestra de color carmesí en Cartagena, Colombia, por la Sra. RV Butt. </a:t>
            </a:r>
          </a:p>
          <a:p>
            <a:r>
              <a:rPr lang="es-ES" dirty="0"/>
              <a:t>Originalmente ha pensado que era una especie distinta, fue nombrada B. buttiana en su honor. </a:t>
            </a:r>
          </a:p>
        </p:txBody>
      </p:sp>
    </p:spTree>
    <p:extLst>
      <p:ext uri="{BB962C8B-B14F-4D97-AF65-F5344CB8AC3E}">
        <p14:creationId xmlns:p14="http://schemas.microsoft.com/office/powerpoint/2010/main" val="854649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332656"/>
            <a:ext cx="6449144" cy="6141296"/>
          </a:xfrm>
        </p:spPr>
        <p:txBody>
          <a:bodyPr/>
          <a:lstStyle/>
          <a:p>
            <a:r>
              <a:rPr lang="es-ES" dirty="0"/>
              <a:t>Sin embargo, más tarde se descubrió que es un híbrido natural de una variedad de B. glabra y posiblemente B. peruviana - un "buganvilla rosa locales" de Perú</a:t>
            </a:r>
          </a:p>
          <a:p>
            <a:r>
              <a:rPr lang="es-ES" dirty="0"/>
              <a:t> Híbridos naturales fueron pronto encontró que los incidentes más comunes en todo el mundo.</a:t>
            </a:r>
          </a:p>
          <a:p>
            <a:r>
              <a:rPr lang="es-ES" dirty="0"/>
              <a:t> Por ejemplo, alrededor de la década de 1930, cuando se cultivaron conjuntamente las tres especies, muchas cruces híbridos fueron creados casi de forma espontánea en el este de África, India, las Islas Canarias, Australia, América del Norte, y las Filipinas.</a:t>
            </a:r>
          </a:p>
          <a:p>
            <a:r>
              <a:rPr lang="es-ES" dirty="0"/>
              <a:t>Las buganvillas son populares plantas ornamentales en la mayoría de las zonas con climas cálidos. </a:t>
            </a:r>
          </a:p>
          <a:p>
            <a:endParaRPr lang="es-ES" dirty="0"/>
          </a:p>
        </p:txBody>
      </p:sp>
    </p:spTree>
    <p:extLst>
      <p:ext uri="{BB962C8B-B14F-4D97-AF65-F5344CB8AC3E}">
        <p14:creationId xmlns:p14="http://schemas.microsoft.com/office/powerpoint/2010/main" val="1036695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332656"/>
            <a:ext cx="6521152" cy="6141296"/>
          </a:xfrm>
        </p:spPr>
        <p:txBody>
          <a:bodyPr/>
          <a:lstStyle/>
          <a:p>
            <a:r>
              <a:rPr lang="es-ES" dirty="0"/>
              <a:t>En  Locarno ,Suiza, con su suave clima mediterráneo, es famosa por sus buganvillas.</a:t>
            </a:r>
          </a:p>
          <a:p>
            <a:r>
              <a:rPr lang="es-ES" dirty="0"/>
              <a:t>A pesar de que es sensible a las heladas y resistente las buganvillas se puede utilizar como planta de interior o la cesta que cuelga en los climas más fríos.</a:t>
            </a:r>
          </a:p>
          <a:p>
            <a:r>
              <a:rPr lang="es-ES" dirty="0"/>
              <a:t> En el paisaje, tiene una excelente planta de temporada en épocas  de calor, y su tolerancia a la sequía hace que sea ideal para los climas cálidos durante todo el año.</a:t>
            </a:r>
          </a:p>
          <a:p>
            <a:r>
              <a:rPr lang="es-ES" dirty="0"/>
              <a:t>Su alta tolerancia a la sal hace que sea una elección natural para el color en las regiones costeras. </a:t>
            </a:r>
          </a:p>
          <a:p>
            <a:endParaRPr lang="es-ES" dirty="0"/>
          </a:p>
        </p:txBody>
      </p:sp>
    </p:spTree>
    <p:extLst>
      <p:ext uri="{BB962C8B-B14F-4D97-AF65-F5344CB8AC3E}">
        <p14:creationId xmlns:p14="http://schemas.microsoft.com/office/powerpoint/2010/main" val="3178822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404664"/>
            <a:ext cx="6377136" cy="6069288"/>
          </a:xfrm>
        </p:spPr>
        <p:txBody>
          <a:bodyPr>
            <a:normAutofit/>
          </a:bodyPr>
          <a:lstStyle/>
          <a:p>
            <a:r>
              <a:rPr lang="es-ES" dirty="0"/>
              <a:t>Se puede podar estándar, pero también se cultiva a lo largo de las cercas, en las paredes, en los contenedores y cestas colgantes, y como una cobertura o una planta de acento. </a:t>
            </a:r>
          </a:p>
          <a:p>
            <a:r>
              <a:rPr lang="es-ES" dirty="0"/>
              <a:t>Su larga arqueadas ramas espinosas tienen hojas en forma de corazón y las masas de brácteas parecidas al papel en blanco, rosa, naranja, morado y burdeos. </a:t>
            </a:r>
          </a:p>
          <a:p>
            <a:r>
              <a:rPr lang="es-ES" dirty="0"/>
              <a:t>Muchos cultivares, incluyendo de flor doble y variada, se encuentran disponibles.</a:t>
            </a:r>
          </a:p>
          <a:p>
            <a:r>
              <a:rPr lang="es-ES" dirty="0"/>
              <a:t>Muchas buganvillas de hoy son el resultado del mestizaje entre sólo tres de las dieciocho especies sudamericanas reconocidas por los botánicos.</a:t>
            </a:r>
          </a:p>
          <a:p>
            <a:r>
              <a:rPr lang="es-ES" dirty="0"/>
              <a:t> Actualmente, hay más de 300 variedades de buganvillas alrededor del mundo</a:t>
            </a:r>
          </a:p>
          <a:p>
            <a:endParaRPr lang="es-ES" dirty="0"/>
          </a:p>
        </p:txBody>
      </p:sp>
    </p:spTree>
    <p:extLst>
      <p:ext uri="{BB962C8B-B14F-4D97-AF65-F5344CB8AC3E}">
        <p14:creationId xmlns:p14="http://schemas.microsoft.com/office/powerpoint/2010/main" val="3337089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476672"/>
            <a:ext cx="6449144" cy="5997280"/>
          </a:xfrm>
        </p:spPr>
        <p:txBody>
          <a:bodyPr/>
          <a:lstStyle/>
          <a:p>
            <a:r>
              <a:rPr lang="es-ES" dirty="0"/>
              <a:t>Debido a que muchos de los híbridos se han cruzado varias generaciones, es difícil identificar su origen respectivo.</a:t>
            </a:r>
          </a:p>
          <a:p>
            <a:r>
              <a:rPr lang="es-ES" dirty="0"/>
              <a:t> Mutaciones naturales parecen ocurrir de forma espontánea en todo el mundo; donde se producen un gran número de plantas.</a:t>
            </a:r>
          </a:p>
          <a:p>
            <a:r>
              <a:rPr lang="es-ES" dirty="0"/>
              <a:t> Esto ha llevado a varios nombres para el mismo cultivar (o variedad) y se ha sumado a la confusión sobre los nombres de los cultivares de buganvilla.</a:t>
            </a:r>
          </a:p>
          <a:p>
            <a:r>
              <a:rPr lang="es-ES" dirty="0"/>
              <a:t>La tasa de crecimiento de buganvillas varía de lenta a rápida, dependiendo de la variedad. Tienden a florecer durante todo el año en las regiones ecuatoriales. </a:t>
            </a:r>
          </a:p>
          <a:p>
            <a:endParaRPr lang="es-ES" dirty="0"/>
          </a:p>
          <a:p>
            <a:endParaRPr lang="es-ES" dirty="0"/>
          </a:p>
          <a:p>
            <a:endParaRPr lang="es-ES" dirty="0"/>
          </a:p>
        </p:txBody>
      </p:sp>
    </p:spTree>
    <p:extLst>
      <p:ext uri="{BB962C8B-B14F-4D97-AF65-F5344CB8AC3E}">
        <p14:creationId xmlns:p14="http://schemas.microsoft.com/office/powerpoint/2010/main" val="522830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234769"/>
            <a:ext cx="6737176" cy="6213304"/>
          </a:xfrm>
        </p:spPr>
        <p:txBody>
          <a:bodyPr>
            <a:normAutofit/>
          </a:bodyPr>
          <a:lstStyle/>
          <a:p>
            <a:pPr marL="0" indent="0">
              <a:buNone/>
            </a:pPr>
            <a:endParaRPr lang="es-ES" dirty="0"/>
          </a:p>
          <a:p>
            <a:r>
              <a:rPr lang="es-ES" dirty="0"/>
              <a:t>En otros lugares, que son de temporada, con ciclos de floración generalmente de cuatro a seis semanas. </a:t>
            </a:r>
          </a:p>
          <a:p>
            <a:r>
              <a:rPr lang="es-ES" dirty="0"/>
              <a:t>Las buganvillas crecen mejor en suelo seco en muy brillante sol pleno y con la fertilización frecuente; pero requieren poca agua una vez establecidas, y de hecho no florecerán si se riega demasiado. Pueden propagarse fácilmente a través de estaquillas.</a:t>
            </a:r>
          </a:p>
          <a:p>
            <a:r>
              <a:rPr lang="es-ES" dirty="0"/>
              <a:t>La buganvilla es también una especie muy atractiva para los aficionados de bonsái, debido a su facilidad de formación y su floración radiante durante la primavera. [ Se pueden conservar como plantas de interior plantas de interior en las regiones templadas y se mantienen pequeñas para la técnica de los bonsái .</a:t>
            </a:r>
          </a:p>
          <a:p>
            <a:endParaRPr lang="es-ES" dirty="0"/>
          </a:p>
        </p:txBody>
      </p:sp>
    </p:spTree>
    <p:extLst>
      <p:ext uri="{BB962C8B-B14F-4D97-AF65-F5344CB8AC3E}">
        <p14:creationId xmlns:p14="http://schemas.microsoft.com/office/powerpoint/2010/main" val="2509428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Simbolismo y nomenclatura</a:t>
            </a:r>
          </a:p>
        </p:txBody>
      </p:sp>
      <p:sp>
        <p:nvSpPr>
          <p:cNvPr id="3" name="2 Marcador de contenido"/>
          <p:cNvSpPr>
            <a:spLocks noGrp="1"/>
          </p:cNvSpPr>
          <p:nvPr>
            <p:ph idx="1"/>
          </p:nvPr>
        </p:nvSpPr>
        <p:spPr/>
        <p:txBody>
          <a:bodyPr>
            <a:normAutofit/>
          </a:bodyPr>
          <a:lstStyle/>
          <a:p>
            <a:r>
              <a:rPr lang="es-ES" dirty="0"/>
              <a:t>Varias especies de Bougainvillea son las flores oficiales de Guam (donde se le conoce como el Putin Tai Novia);  Licencian y los condados de Pintan en Taiwán , Ipoh , Malasia ;  las ciudades de Tabularan , Filipinas ; Camarillo, California ; Laguna Miguel, California , San Clemente, California ; las ciudades de Shenzhen , Guizhou , Chuao y Jinglen en Guangdong Provincia, de China ; y Naha, Okinawa </a:t>
            </a:r>
          </a:p>
          <a:p>
            <a:r>
              <a:rPr lang="es-ES" dirty="0"/>
              <a:t>Originaria de América del Sur, la Bougainvillea lleva varios nombres en las diferentes regiones en las que es espontanea</a:t>
            </a:r>
          </a:p>
          <a:p>
            <a:r>
              <a:rPr lang="es-ES" dirty="0"/>
              <a:t> </a:t>
            </a:r>
          </a:p>
        </p:txBody>
      </p:sp>
    </p:spTree>
    <p:extLst>
      <p:ext uri="{BB962C8B-B14F-4D97-AF65-F5344CB8AC3E}">
        <p14:creationId xmlns:p14="http://schemas.microsoft.com/office/powerpoint/2010/main" val="2016747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404664"/>
            <a:ext cx="6552728" cy="6069288"/>
          </a:xfrm>
        </p:spPr>
        <p:txBody>
          <a:bodyPr/>
          <a:lstStyle/>
          <a:p>
            <a:pPr marL="0" indent="0">
              <a:buNone/>
            </a:pPr>
            <a:r>
              <a:rPr lang="es-ES" dirty="0"/>
              <a:t> </a:t>
            </a:r>
          </a:p>
          <a:p>
            <a:r>
              <a:rPr lang="es-ES" dirty="0"/>
              <a:t>Sin embargo, buganvílea [buɡɐviʎ̟ɐ] en portugués y Buganvilia [buɣambilja] en español son los nombres más comunes aceptadas por la gente de las regiones donde se hablan estos idiomas, pero es una planta introducida.</a:t>
            </a:r>
          </a:p>
          <a:p>
            <a:r>
              <a:rPr lang="es-ES" dirty="0"/>
              <a:t>La savia del Bougainvillea puede causar erupciones cutáneas graves, similares a las especies toxicodendron.</a:t>
            </a:r>
          </a:p>
        </p:txBody>
      </p:sp>
    </p:spTree>
    <p:extLst>
      <p:ext uri="{BB962C8B-B14F-4D97-AF65-F5344CB8AC3E}">
        <p14:creationId xmlns:p14="http://schemas.microsoft.com/office/powerpoint/2010/main" val="1459734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5405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3458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401"/>
            <a:ext cx="9144000" cy="6741197"/>
          </a:xfrm>
          <a:prstGeom prst="rect">
            <a:avLst/>
          </a:prstGeom>
        </p:spPr>
      </p:pic>
    </p:spTree>
    <p:extLst>
      <p:ext uri="{BB962C8B-B14F-4D97-AF65-F5344CB8AC3E}">
        <p14:creationId xmlns:p14="http://schemas.microsoft.com/office/powerpoint/2010/main" val="2046097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3142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8839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4157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699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7936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Los Hibiscus</a:t>
            </a:r>
          </a:p>
        </p:txBody>
      </p:sp>
      <p:sp>
        <p:nvSpPr>
          <p:cNvPr id="3" name="2 Marcador de contenido"/>
          <p:cNvSpPr>
            <a:spLocks noGrp="1"/>
          </p:cNvSpPr>
          <p:nvPr>
            <p:ph idx="1"/>
          </p:nvPr>
        </p:nvSpPr>
        <p:spPr/>
        <p:txBody>
          <a:bodyPr/>
          <a:lstStyle/>
          <a:p>
            <a:r>
              <a:rPr lang="es-ES" dirty="0"/>
              <a:t>La rosa de China, cayena, cucarda, hibisco, papo, San Joaquín, pacífico, marpacífico, cardenales o flor del beso, es un arbusto perennifolio de la familia de las Malváceas, originaria de Asia oriental.</a:t>
            </a:r>
          </a:p>
          <a:p>
            <a:r>
              <a:rPr lang="es-ES" dirty="0"/>
              <a:t>Las flores son grandes, rojas, fuertes y generalmente carecen de aroma. </a:t>
            </a:r>
          </a:p>
          <a:p>
            <a:r>
              <a:rPr lang="es-ES" dirty="0"/>
              <a:t>Existen numerosos cultivares, variedades e híbridos, con una amplia gama de colores desde el blanco puro, amarillo, naranja, rojo, escarlata y tintes rosados, con flores simples o dobles (es decir, con el doble de pétalos).</a:t>
            </a:r>
          </a:p>
          <a:p>
            <a:endParaRPr lang="es-ES" dirty="0"/>
          </a:p>
        </p:txBody>
      </p:sp>
    </p:spTree>
    <p:extLst>
      <p:ext uri="{BB962C8B-B14F-4D97-AF65-F5344CB8AC3E}">
        <p14:creationId xmlns:p14="http://schemas.microsoft.com/office/powerpoint/2010/main" val="3059626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332656"/>
            <a:ext cx="6593160" cy="6141296"/>
          </a:xfrm>
        </p:spPr>
        <p:txBody>
          <a:bodyPr>
            <a:normAutofit/>
          </a:bodyPr>
          <a:lstStyle/>
          <a:p>
            <a:r>
              <a:rPr lang="es-ES" dirty="0"/>
              <a:t>Usos</a:t>
            </a:r>
          </a:p>
          <a:p>
            <a:r>
              <a:rPr lang="es-ES" dirty="0"/>
              <a:t>Se cultiva como planta ornamental en los trópicos y subtrópicos.</a:t>
            </a:r>
          </a:p>
          <a:p>
            <a:r>
              <a:rPr lang="es-ES" dirty="0"/>
              <a:t>Las flores se usan para abrillantar zapatos y para el cuidado del pelo en algunas zonas de la India.</a:t>
            </a:r>
          </a:p>
          <a:p>
            <a:r>
              <a:rPr lang="es-ES" dirty="0"/>
              <a:t>Flor nacional</a:t>
            </a:r>
          </a:p>
          <a:p>
            <a:r>
              <a:rPr lang="es-ES" dirty="0"/>
              <a:t>Es la flor nacional de Malasia (Bunga raya en malayo).</a:t>
            </a:r>
          </a:p>
          <a:p>
            <a:r>
              <a:rPr lang="es-ES" dirty="0"/>
              <a:t>Ciertas especies de hibisco son símbolos del estado norteamericano de Hawái, República Dominicana y Puerto Rico. </a:t>
            </a:r>
          </a:p>
          <a:p>
            <a:r>
              <a:rPr lang="es-ES" dirty="0"/>
              <a:t>Es también flor de Barranquilla, Colombia, de Girardot, Colombia, de Barranca bermeja, Colombia, del estado mexicano de Tabasco, del estado venezolano de Zulia y de la parroquia Montalbán en Venezuela.</a:t>
            </a:r>
          </a:p>
          <a:p>
            <a:endParaRPr lang="es-ES" dirty="0"/>
          </a:p>
        </p:txBody>
      </p:sp>
    </p:spTree>
    <p:extLst>
      <p:ext uri="{BB962C8B-B14F-4D97-AF65-F5344CB8AC3E}">
        <p14:creationId xmlns:p14="http://schemas.microsoft.com/office/powerpoint/2010/main" val="3043622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692696"/>
            <a:ext cx="6305128" cy="5781256"/>
          </a:xfrm>
        </p:spPr>
        <p:txBody>
          <a:bodyPr>
            <a:normAutofit/>
          </a:bodyPr>
          <a:lstStyle/>
          <a:p>
            <a:r>
              <a:rPr lang="es-ES" dirty="0"/>
              <a:t>Esta planta posee numerosísimos nombres vulgares. </a:t>
            </a:r>
          </a:p>
          <a:p>
            <a:r>
              <a:rPr lang="es-ES" dirty="0"/>
              <a:t>En Costa Rica es conocida como Amapola. Sólo en Cuba es conocida por unos diez al menos, siendo los más importantes: mar pacífico en La Habana y las provincias occidentales, borrachona en las provincias orientales, amapola en Camagüey, flor de chivo en Pinar del Río, cupido en Trinidad.</a:t>
            </a:r>
          </a:p>
          <a:p>
            <a:r>
              <a:rPr lang="es-ES" dirty="0"/>
              <a:t>El hibisco chino o tropical (Hibiscus rosa-sinensis), probablemente ya no exista de manera silvestre, sino sólo como una línea genética de las plantas ornamentales en jardines. </a:t>
            </a:r>
          </a:p>
          <a:p>
            <a:r>
              <a:rPr lang="es-ES" dirty="0"/>
              <a:t> Esta planta, la cual se cree que es oriunda del sur de China, produce flores con pétalos rojos sanguíneos.</a:t>
            </a:r>
          </a:p>
        </p:txBody>
      </p:sp>
    </p:spTree>
    <p:extLst>
      <p:ext uri="{BB962C8B-B14F-4D97-AF65-F5344CB8AC3E}">
        <p14:creationId xmlns:p14="http://schemas.microsoft.com/office/powerpoint/2010/main" val="1914131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332656"/>
            <a:ext cx="6233120" cy="6141296"/>
          </a:xfrm>
        </p:spPr>
        <p:txBody>
          <a:bodyPr/>
          <a:lstStyle/>
          <a:p>
            <a:r>
              <a:rPr lang="es-ES" dirty="0"/>
              <a:t>Los modernos híbridos tropicales del hibisco muestran una gama más amplia de colores gracias a siglos de cultivo y selección de los diferentes colores, ornato y formas de pétalos. </a:t>
            </a:r>
          </a:p>
          <a:p>
            <a:r>
              <a:rPr lang="es-ES" dirty="0"/>
              <a:t>La morfología básica de todas las plantas de hibiscus tropicales mantiene las características fundamentales de las plantas asiáticas originales.</a:t>
            </a:r>
          </a:p>
          <a:p>
            <a:r>
              <a:rPr lang="es-ES" dirty="0"/>
              <a:t>El hibisco tropical es una planta leñosa, a menudo descrita como un árbol pequeño o un arbusto grande.</a:t>
            </a:r>
          </a:p>
          <a:p>
            <a:r>
              <a:rPr lang="es-ES" dirty="0"/>
              <a:t> Una planta madura generalmente desarrolla una forma redondeada, con un hábito oval erguido. Crece de (1,52 a 4,57 m) de altura. </a:t>
            </a:r>
          </a:p>
        </p:txBody>
      </p:sp>
    </p:spTree>
    <p:extLst>
      <p:ext uri="{BB962C8B-B14F-4D97-AF65-F5344CB8AC3E}">
        <p14:creationId xmlns:p14="http://schemas.microsoft.com/office/powerpoint/2010/main" val="1984664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620688"/>
            <a:ext cx="6449144" cy="5853264"/>
          </a:xfrm>
        </p:spPr>
        <p:txBody>
          <a:bodyPr>
            <a:normAutofit/>
          </a:bodyPr>
          <a:lstStyle/>
          <a:p>
            <a:r>
              <a:rPr lang="es-ES" dirty="0"/>
              <a:t>Con cientos de variedades existentes, el hibisco tropical maduro puede crecer con una silueta redondeada densamente ramificada, o con forma baja con aspecto de montículo pero extendida, y un número menor de ramas, según la variedad.</a:t>
            </a:r>
          </a:p>
          <a:p>
            <a:r>
              <a:rPr lang="es-ES" dirty="0"/>
              <a:t> La corteza es de color pardo grisáceo a gris y se torna casi acorchada en plantas grandes y añosas.</a:t>
            </a:r>
          </a:p>
          <a:p>
            <a:r>
              <a:rPr lang="es-ES" dirty="0"/>
              <a:t>El follaje siempre verde de las plantas tropicales del hibisco se asemeja a óvalos puntiagudos. </a:t>
            </a:r>
          </a:p>
          <a:p>
            <a:r>
              <a:rPr lang="es-ES" dirty="0"/>
              <a:t>El limbo de la hoja es un óvalo ancho cónico con un extremo puntiagudo. </a:t>
            </a:r>
          </a:p>
          <a:p>
            <a:r>
              <a:rPr lang="es-ES" dirty="0"/>
              <a:t>La base de la hoja, donde se une al vástago del pecíolo, es redondeada o con forma de cuña. </a:t>
            </a:r>
          </a:p>
        </p:txBody>
      </p:sp>
    </p:spTree>
    <p:extLst>
      <p:ext uri="{BB962C8B-B14F-4D97-AF65-F5344CB8AC3E}">
        <p14:creationId xmlns:p14="http://schemas.microsoft.com/office/powerpoint/2010/main" val="893766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332656"/>
            <a:ext cx="6593160" cy="6141296"/>
          </a:xfrm>
        </p:spPr>
        <p:txBody>
          <a:bodyPr/>
          <a:lstStyle/>
          <a:p>
            <a:r>
              <a:rPr lang="es-ES" dirty="0"/>
              <a:t>Los bordes de las hojas carecen de imperfecciones, o más comúnmente, dientes ralos y cortos. </a:t>
            </a:r>
          </a:p>
          <a:p>
            <a:r>
              <a:rPr lang="es-ES" dirty="0"/>
              <a:t>Las hojas del hibisco tropical nunca muestran lóbulos. </a:t>
            </a:r>
          </a:p>
          <a:p>
            <a:r>
              <a:rPr lang="es-ES" dirty="0"/>
              <a:t>Cada una mide, en promedio,(7,62 a 10,16 cm) de largo y (5,08 a 7,62 cm) de ancho.</a:t>
            </a:r>
          </a:p>
          <a:p>
            <a:endParaRPr lang="es-ES" dirty="0"/>
          </a:p>
        </p:txBody>
      </p:sp>
    </p:spTree>
    <p:extLst>
      <p:ext uri="{BB962C8B-B14F-4D97-AF65-F5344CB8AC3E}">
        <p14:creationId xmlns:p14="http://schemas.microsoft.com/office/powerpoint/2010/main" val="39875273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3697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27471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52" y="37898"/>
            <a:ext cx="2466975" cy="238299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73" y="2492896"/>
            <a:ext cx="2552700" cy="218191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6974" y="0"/>
            <a:ext cx="6748595" cy="697463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714874"/>
            <a:ext cx="2466974" cy="2143125"/>
          </a:xfrm>
          <a:prstGeom prst="rect">
            <a:avLst/>
          </a:prstGeom>
        </p:spPr>
      </p:pic>
    </p:spTree>
    <p:extLst>
      <p:ext uri="{BB962C8B-B14F-4D97-AF65-F5344CB8AC3E}">
        <p14:creationId xmlns:p14="http://schemas.microsoft.com/office/powerpoint/2010/main" val="1334367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Hibiscus arnottianus</a:t>
            </a:r>
          </a:p>
        </p:txBody>
      </p:sp>
      <p:sp>
        <p:nvSpPr>
          <p:cNvPr id="3" name="2 Marcador de contenido"/>
          <p:cNvSpPr>
            <a:spLocks noGrp="1"/>
          </p:cNvSpPr>
          <p:nvPr>
            <p:ph idx="1"/>
          </p:nvPr>
        </p:nvSpPr>
        <p:spPr/>
        <p:txBody>
          <a:bodyPr/>
          <a:lstStyle/>
          <a:p>
            <a:r>
              <a:rPr lang="es-ES" dirty="0"/>
              <a:t>Hibiscus arnottianus, es una especie de planta perteneciente a la familia de las malváceas. es originaria de Hawaii.</a:t>
            </a:r>
          </a:p>
          <a:p>
            <a:r>
              <a:rPr lang="es-ES" dirty="0"/>
              <a:t>Es una especie de hibiscus con flores blancas. Tiene tres subespecies:</a:t>
            </a:r>
          </a:p>
          <a:p>
            <a:r>
              <a:rPr lang="es-ES" dirty="0"/>
              <a:t>Hibiscus arnottianus arnottianus, se encuentra en Waiʻanae Range al oeste de Oahu;</a:t>
            </a:r>
          </a:p>
          <a:p>
            <a:r>
              <a:rPr lang="es-ES" dirty="0"/>
              <a:t>Hibiscus arnottianus immaculatus, que es muy raro ( en peligro de extinción ) en Molokai, y</a:t>
            </a:r>
          </a:p>
          <a:p>
            <a:r>
              <a:rPr lang="es-ES" dirty="0"/>
              <a:t>Hibiscus arnottianus punaluuensis en Koʻolau Range on Oʻahu.</a:t>
            </a:r>
          </a:p>
        </p:txBody>
      </p:sp>
    </p:spTree>
    <p:extLst>
      <p:ext uri="{BB962C8B-B14F-4D97-AF65-F5344CB8AC3E}">
        <p14:creationId xmlns:p14="http://schemas.microsoft.com/office/powerpoint/2010/main" val="2566481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404664"/>
            <a:ext cx="6521152" cy="6069288"/>
          </a:xfrm>
        </p:spPr>
        <p:txBody>
          <a:bodyPr/>
          <a:lstStyle/>
          <a:p>
            <a:r>
              <a:rPr lang="es-ES" dirty="0"/>
              <a:t>Tal vez sólo una docena de plantas de H. a. immaculatus existen en la naturaleza en los bosques húmedos.</a:t>
            </a:r>
          </a:p>
          <a:p>
            <a:r>
              <a:rPr lang="es-ES" dirty="0"/>
              <a:t> Esta especie está estrechamente relacionada con Hibiscus waimeae, y las dos están entre los pocos miembros del género con flores fragantes .</a:t>
            </a:r>
          </a:p>
          <a:p>
            <a:r>
              <a:rPr lang="es-ES" dirty="0"/>
              <a:t> A veces se cultiva como planta ornamental o cruzada con H. rosa -sinensis .</a:t>
            </a:r>
          </a:p>
          <a:p>
            <a:r>
              <a:rPr lang="es-ES" dirty="0"/>
              <a:t> En el lengua hawaiana el hibisco blanco es conocido como la Pua Aloalo.</a:t>
            </a:r>
          </a:p>
        </p:txBody>
      </p:sp>
    </p:spTree>
    <p:extLst>
      <p:ext uri="{BB962C8B-B14F-4D97-AF65-F5344CB8AC3E}">
        <p14:creationId xmlns:p14="http://schemas.microsoft.com/office/powerpoint/2010/main" val="272655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6659"/>
            <a:ext cx="6300192" cy="697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3861048"/>
            <a:ext cx="3635896"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104" y="1"/>
            <a:ext cx="3635896" cy="3855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4249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77434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Hibiscus schizopetalus</a:t>
            </a:r>
          </a:p>
        </p:txBody>
      </p:sp>
      <p:sp>
        <p:nvSpPr>
          <p:cNvPr id="3" name="2 Marcador de contenido"/>
          <p:cNvSpPr>
            <a:spLocks noGrp="1"/>
          </p:cNvSpPr>
          <p:nvPr>
            <p:ph idx="1"/>
          </p:nvPr>
        </p:nvSpPr>
        <p:spPr/>
        <p:txBody>
          <a:bodyPr>
            <a:normAutofit lnSpcReduction="10000"/>
          </a:bodyPr>
          <a:lstStyle/>
          <a:p>
            <a:r>
              <a:rPr lang="es-ES" dirty="0"/>
              <a:t>Hibiscus schizopetalus es una especie de hibisco perteneciente a la familia de las malváceas.</a:t>
            </a:r>
          </a:p>
          <a:p>
            <a:r>
              <a:rPr lang="es-ES" dirty="0"/>
              <a:t> Es originaria del este de África tropical en Kenia, Tanzania y Mozambique.</a:t>
            </a:r>
          </a:p>
          <a:p>
            <a:r>
              <a:rPr lang="es-ES" dirty="0"/>
              <a:t>Es un arbusto, a veces enredadera, que alcanza hasta los 3 m de altura. </a:t>
            </a:r>
          </a:p>
          <a:p>
            <a:r>
              <a:rPr lang="es-ES" dirty="0"/>
              <a:t>Las flores son de color rojo o rosado y son muy distintivos sus pétalos con volantes finamente divididos.</a:t>
            </a:r>
          </a:p>
          <a:p>
            <a:r>
              <a:rPr lang="es-ES" dirty="0"/>
              <a:t> Los pétalos de las flores se presentan en una variada gama de colores, siendo el más común el color rojo. Las hojas se parecen a las de Hibiscus rosa-sinensis.</a:t>
            </a:r>
          </a:p>
        </p:txBody>
      </p:sp>
    </p:spTree>
    <p:extLst>
      <p:ext uri="{BB962C8B-B14F-4D97-AF65-F5344CB8AC3E}">
        <p14:creationId xmlns:p14="http://schemas.microsoft.com/office/powerpoint/2010/main" val="20893287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476672"/>
            <a:ext cx="6593160" cy="5997280"/>
          </a:xfrm>
        </p:spPr>
        <p:txBody>
          <a:bodyPr/>
          <a:lstStyle/>
          <a:p>
            <a:r>
              <a:rPr lang="es-ES" dirty="0"/>
              <a:t>Se encuentra en matorrales caducifolios, a menudo cerca del agua, como en mangles, a altitudes de 1-150 msnm. </a:t>
            </a:r>
          </a:p>
          <a:p>
            <a:r>
              <a:rPr lang="es-ES" dirty="0"/>
              <a:t>Las principal antocianina presente en sus flores es la cianidina--sambusoforósida  y de sus hojas han sido aislados dos ésteres triterpénicos, antes desconocidos.</a:t>
            </a:r>
          </a:p>
        </p:txBody>
      </p:sp>
    </p:spTree>
    <p:extLst>
      <p:ext uri="{BB962C8B-B14F-4D97-AF65-F5344CB8AC3E}">
        <p14:creationId xmlns:p14="http://schemas.microsoft.com/office/powerpoint/2010/main" val="41803170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5568"/>
            <a:ext cx="4570884" cy="6858000"/>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5235" y="35568"/>
            <a:ext cx="5143500" cy="6858000"/>
          </a:xfrm>
          <a:prstGeom prst="rect">
            <a:avLst/>
          </a:prstGeom>
        </p:spPr>
      </p:pic>
    </p:spTree>
    <p:extLst>
      <p:ext uri="{BB962C8B-B14F-4D97-AF65-F5344CB8AC3E}">
        <p14:creationId xmlns:p14="http://schemas.microsoft.com/office/powerpoint/2010/main" val="35075815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3820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Hibiscus tiliaceus</a:t>
            </a:r>
          </a:p>
        </p:txBody>
      </p:sp>
      <p:sp>
        <p:nvSpPr>
          <p:cNvPr id="3" name="2 Marcador de contenido"/>
          <p:cNvSpPr>
            <a:spLocks noGrp="1"/>
          </p:cNvSpPr>
          <p:nvPr>
            <p:ph idx="1"/>
          </p:nvPr>
        </p:nvSpPr>
        <p:spPr/>
        <p:txBody>
          <a:bodyPr/>
          <a:lstStyle/>
          <a:p>
            <a:r>
              <a:rPr lang="es-ES" dirty="0"/>
              <a:t>Hibiscus tiliaceus es una especie de árbol perteneciente a la familia Malvaceae, es originaria de los trópicos del Viejo Mundo</a:t>
            </a:r>
          </a:p>
          <a:p>
            <a:r>
              <a:rPr lang="es-ES" dirty="0"/>
              <a:t> Conocida con el nombre común de Sea Hibiscus, Beach Hibiscus, Coastal (o Coast) Cottonwood, Green Cottonwood, Native Hibiscus, Native Rosella, Cottonwood Hibiscus, Kurrajong, Sea Rosemallow, Norfolk Hibiscus, Hau y Purau. </a:t>
            </a:r>
          </a:p>
          <a:p>
            <a:r>
              <a:rPr lang="es-ES" dirty="0"/>
              <a:t>Su epíteto se refiere a su gran parecido con las especies de Tilia.</a:t>
            </a:r>
          </a:p>
        </p:txBody>
      </p:sp>
    </p:spTree>
    <p:extLst>
      <p:ext uri="{BB962C8B-B14F-4D97-AF65-F5344CB8AC3E}">
        <p14:creationId xmlns:p14="http://schemas.microsoft.com/office/powerpoint/2010/main" val="6957225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476672"/>
            <a:ext cx="6449144" cy="5997280"/>
          </a:xfrm>
        </p:spPr>
        <p:txBody>
          <a:bodyPr/>
          <a:lstStyle/>
          <a:p>
            <a:r>
              <a:rPr lang="es-ES" dirty="0"/>
              <a:t>H. tiliaceus es un árbol que alcanza los 4.10 m de altura, con un tronco de hasta 15 cm de diámetro.3 Las flores son de color amarillo brillante con un centro de color rojo oscuro al abrirse. </a:t>
            </a:r>
          </a:p>
          <a:p>
            <a:r>
              <a:rPr lang="es-ES" dirty="0"/>
              <a:t>En el transcurso del día, las flores van tornando a color naranja y finalmente termina en rojo antes de caer el día.</a:t>
            </a:r>
          </a:p>
          <a:p>
            <a:r>
              <a:rPr lang="es-ES" dirty="0"/>
              <a:t>H. tiliaceus es común en lugares costeros del este y el norte de Australia, Oceanía y Sudeste de Asia. Se ha naturalizado en algunas partes del Nuevo Mundo, como Florida, Puerto Rico, y las Islas Vírgenes. No está claro si la especie es nativa de Hawai, ya que puede haber sido introducida por el mar en Polinesia.</a:t>
            </a:r>
          </a:p>
        </p:txBody>
      </p:sp>
    </p:spTree>
    <p:extLst>
      <p:ext uri="{BB962C8B-B14F-4D97-AF65-F5344CB8AC3E}">
        <p14:creationId xmlns:p14="http://schemas.microsoft.com/office/powerpoint/2010/main" val="23866989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476672"/>
            <a:ext cx="6665168" cy="5997280"/>
          </a:xfrm>
        </p:spPr>
        <p:txBody>
          <a:bodyPr>
            <a:normAutofit/>
          </a:bodyPr>
          <a:lstStyle/>
          <a:p>
            <a:r>
              <a:rPr lang="es-ES" dirty="0"/>
              <a:t> H. tiliaceus se puede encontrar en las elevaciones desde el nivel del mar hasta los 800 metros, en las zonas que reciben 900-2,500 mm de lluvia anual. Suele crecer en playas, ríos y en mangles pantanosos. </a:t>
            </a:r>
          </a:p>
          <a:p>
            <a:r>
              <a:rPr lang="es-ES" dirty="0"/>
              <a:t>Está bien adaptado para crecer en zonas costeras, ya que tolera la sal y el anegamiento y puede crecer en la arena, arena de coral, marga, caliza, y basalto molido. Crece mejor en suelos poco ácidos a alcalinos (pH de 5 a 8,5 ).</a:t>
            </a:r>
          </a:p>
          <a:p>
            <a:r>
              <a:rPr lang="es-ES" dirty="0"/>
              <a:t>La madera de H. tiliaceus tiene un peso específico de 0,6. </a:t>
            </a:r>
          </a:p>
          <a:p>
            <a:r>
              <a:rPr lang="es-ES" dirty="0"/>
              <a:t>Se ha utilizado en una variedad de aplicaciones , como la construcción de canoas, leña, y tallas de madera. Con su resistente corteza se puede hacer en duradera cuerda, para el sellado de grietas en los barcos. </a:t>
            </a:r>
          </a:p>
        </p:txBody>
      </p:sp>
    </p:spTree>
    <p:extLst>
      <p:ext uri="{BB962C8B-B14F-4D97-AF65-F5344CB8AC3E}">
        <p14:creationId xmlns:p14="http://schemas.microsoft.com/office/powerpoint/2010/main" val="22970735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404664"/>
            <a:ext cx="6665168" cy="6069288"/>
          </a:xfrm>
        </p:spPr>
        <p:txBody>
          <a:bodyPr>
            <a:normAutofit/>
          </a:bodyPr>
          <a:lstStyle/>
          <a:p>
            <a:r>
              <a:rPr lang="es-ES" dirty="0"/>
              <a:t>La corteza y raíces se pueden hervir para hacer un té para enfriar fiebres y con sus jóvenes y frondosas brotes se pueden comer como verdura. </a:t>
            </a:r>
          </a:p>
          <a:p>
            <a:r>
              <a:rPr lang="es-ES" dirty="0"/>
              <a:t>Los nativos de Hawai utilizan la madera para hacer Iako ( palos ) para Wa'a (canoas), mouo (redes de pesca flotantes ), y 'au ko'i (asas de azuelas).7 Hau se utiliza para hacer ama (canoas) si no se dispone de wiliwili (Erythrina sandwicensis).</a:t>
            </a:r>
          </a:p>
          <a:p>
            <a:r>
              <a:rPr lang="es-ES" dirty="0"/>
              <a:t>H. tiliaceus Es ampliamente utilizado en los países asiáticos como un tema para el arte del bonsai, sobre todo Taiwan. </a:t>
            </a:r>
          </a:p>
          <a:p>
            <a:r>
              <a:rPr lang="es-ES" dirty="0"/>
              <a:t>Los mejores ejemplares de Taiwán se han tomado del Parque Nacional de Kenting.</a:t>
            </a:r>
          </a:p>
        </p:txBody>
      </p:sp>
    </p:spTree>
    <p:extLst>
      <p:ext uri="{BB962C8B-B14F-4D97-AF65-F5344CB8AC3E}">
        <p14:creationId xmlns:p14="http://schemas.microsoft.com/office/powerpoint/2010/main" val="26281479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Propiedades</a:t>
            </a:r>
          </a:p>
        </p:txBody>
      </p:sp>
      <p:sp>
        <p:nvSpPr>
          <p:cNvPr id="3" name="2 Marcador de contenido"/>
          <p:cNvSpPr>
            <a:spLocks noGrp="1"/>
          </p:cNvSpPr>
          <p:nvPr>
            <p:ph idx="1"/>
          </p:nvPr>
        </p:nvSpPr>
        <p:spPr>
          <a:xfrm>
            <a:off x="1331640" y="1340768"/>
            <a:ext cx="6840760" cy="5133184"/>
          </a:xfrm>
        </p:spPr>
        <p:txBody>
          <a:bodyPr>
            <a:normAutofit/>
          </a:bodyPr>
          <a:lstStyle/>
          <a:p>
            <a:pPr marL="0" indent="0">
              <a:buNone/>
            </a:pPr>
            <a:endParaRPr lang="es-ES" dirty="0"/>
          </a:p>
          <a:p>
            <a:r>
              <a:rPr lang="es-ES" dirty="0"/>
              <a:t>Cianidina - glucósido es la antocianina principal que se encuentran en las flores de H. tiliaceus (Lowry , 1976). </a:t>
            </a:r>
          </a:p>
          <a:p>
            <a:r>
              <a:rPr lang="es-ES" dirty="0"/>
              <a:t>Las hojas muestran una fuerte actividad atrapadora de radicales y activa de inhibición de la tirosinasa, más fuerte, entre 39 especies de plantas tropicales en Okinawa ( Masuda et al. , 1999; 2005). </a:t>
            </a:r>
          </a:p>
          <a:p>
            <a:r>
              <a:rPr lang="es-ES" dirty="0"/>
              <a:t>Con una mayor radiación ultravioleta en las zonas costeras, no hay evidencia de que las hojas y flores naturales de las poblaciones costeras de H. tiliaceus tengan mejores propiedades antioxidantes que las que plantaron en el interior (Wong et al. , 2009; Wong y Chan, 2010).</a:t>
            </a:r>
          </a:p>
          <a:p>
            <a:endParaRPr lang="es-ES" dirty="0"/>
          </a:p>
        </p:txBody>
      </p:sp>
    </p:spTree>
    <p:extLst>
      <p:ext uri="{BB962C8B-B14F-4D97-AF65-F5344CB8AC3E}">
        <p14:creationId xmlns:p14="http://schemas.microsoft.com/office/powerpoint/2010/main" val="30731778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6216" y="4797152"/>
            <a:ext cx="2466975" cy="1847850"/>
          </a:xfrm>
          <a:prstGeom prst="rect">
            <a:avLst/>
          </a:prstGeom>
        </p:spPr>
      </p:pic>
    </p:spTree>
    <p:extLst>
      <p:ext uri="{BB962C8B-B14F-4D97-AF65-F5344CB8AC3E}">
        <p14:creationId xmlns:p14="http://schemas.microsoft.com/office/powerpoint/2010/main" val="37083548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54" y="0"/>
            <a:ext cx="9144000" cy="6858000"/>
          </a:xfrm>
          <a:prstGeom prst="rect">
            <a:avLst/>
          </a:prstGeom>
        </p:spPr>
      </p:pic>
    </p:spTree>
    <p:extLst>
      <p:ext uri="{BB962C8B-B14F-4D97-AF65-F5344CB8AC3E}">
        <p14:creationId xmlns:p14="http://schemas.microsoft.com/office/powerpoint/2010/main" val="38000552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Hibiscus mutabilis</a:t>
            </a:r>
          </a:p>
        </p:txBody>
      </p:sp>
      <p:sp>
        <p:nvSpPr>
          <p:cNvPr id="3" name="2 Marcador de contenido"/>
          <p:cNvSpPr>
            <a:spLocks noGrp="1"/>
          </p:cNvSpPr>
          <p:nvPr>
            <p:ph idx="1"/>
          </p:nvPr>
        </p:nvSpPr>
        <p:spPr/>
        <p:txBody>
          <a:bodyPr>
            <a:normAutofit/>
          </a:bodyPr>
          <a:lstStyle/>
          <a:p>
            <a:r>
              <a:rPr lang="es-ES" dirty="0"/>
              <a:t>Hibiscus mutabilis, con en nombre común de Amoraluzo o Confederate rose o cotton rosemallow, es una planta notable por su flores, perteneciente a la familia de las malváceas.</a:t>
            </a:r>
          </a:p>
          <a:p>
            <a:r>
              <a:rPr lang="es-ES" dirty="0"/>
              <a:t>Es una planta arbustiva o arbórea en el sur de estados Unidos. Las flores pueden ser dobles o individuales y son de color blanco o rosa, cambiando a rojo intenso por la noche. La variedad ' Rubra ' tiene flores de color rojo. Las flores florecen generalmente en forma de copa. La temporada de floración dura desde el verano hasta el otoño. </a:t>
            </a:r>
          </a:p>
        </p:txBody>
      </p:sp>
    </p:spTree>
    <p:extLst>
      <p:ext uri="{BB962C8B-B14F-4D97-AF65-F5344CB8AC3E}">
        <p14:creationId xmlns:p14="http://schemas.microsoft.com/office/powerpoint/2010/main" val="28371525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476672"/>
            <a:ext cx="6737176" cy="5997280"/>
          </a:xfrm>
        </p:spPr>
        <p:txBody>
          <a:bodyPr/>
          <a:lstStyle/>
          <a:p>
            <a:r>
              <a:rPr lang="es-ES" dirty="0"/>
              <a:t>La especie en un tiempo fue muy común en el ámbito de los Estados Confederados de América, del cual deriva su nombre común.</a:t>
            </a:r>
          </a:p>
          <a:p>
            <a:r>
              <a:rPr lang="es-ES" dirty="0"/>
              <a:t> Crece bien a pleno sol o sombra parcial, y prefiere suelos ricos y bien drenados.</a:t>
            </a:r>
          </a:p>
          <a:p>
            <a:r>
              <a:rPr lang="es-ES" dirty="0"/>
              <a:t>Las hojas y flores de H. mutabilis son emolientes y refrigerantes , y se utilizan para tratar inflamaciones e infecciones de la piel ( Dasuki , 2001). </a:t>
            </a:r>
          </a:p>
          <a:p>
            <a:r>
              <a:rPr lang="es-ES" dirty="0"/>
              <a:t>El mucílago de las flores y hojas es usada por las parteras para facilitar el parto .</a:t>
            </a:r>
          </a:p>
          <a:p>
            <a:r>
              <a:rPr lang="es-ES" dirty="0"/>
              <a:t>Las flores son de color blanco por la mañana, volviéndose de color rosa y rojo durante el medio día y en la tarde del mismo día.</a:t>
            </a:r>
          </a:p>
          <a:p>
            <a:endParaRPr lang="es-ES" dirty="0"/>
          </a:p>
        </p:txBody>
      </p:sp>
    </p:spTree>
    <p:extLst>
      <p:ext uri="{BB962C8B-B14F-4D97-AF65-F5344CB8AC3E}">
        <p14:creationId xmlns:p14="http://schemas.microsoft.com/office/powerpoint/2010/main" val="33965707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548680"/>
            <a:ext cx="6737176" cy="5925272"/>
          </a:xfrm>
        </p:spPr>
        <p:txBody>
          <a:bodyPr/>
          <a:lstStyle/>
          <a:p>
            <a:r>
              <a:rPr lang="es-ES" dirty="0"/>
              <a:t>Las flores son de color blanco por la mañana, volviéndose de color rosa y rojo durante el medio día y en la tarde del mismo día. </a:t>
            </a:r>
          </a:p>
          <a:p>
            <a:r>
              <a:rPr lang="es-ES" dirty="0"/>
              <a:t>En condiciones de laboratorio, el cambio de color de los pétalos es más lento que la de las flores en condiciones al aire libre ( Wong et al., 2009). </a:t>
            </a:r>
          </a:p>
          <a:p>
            <a:r>
              <a:rPr lang="es-ES" dirty="0"/>
              <a:t>La temperatura puede ser un factor importante que influye en la tasa de cambio de color como si las flores blancas que se guardan en el refrigerador, que permanece blancas hasta que se sacan a calentar fuera de el, con lo cual, poco a poco, cambian al color rosa.</a:t>
            </a:r>
          </a:p>
        </p:txBody>
      </p:sp>
    </p:spTree>
    <p:extLst>
      <p:ext uri="{BB962C8B-B14F-4D97-AF65-F5344CB8AC3E}">
        <p14:creationId xmlns:p14="http://schemas.microsoft.com/office/powerpoint/2010/main" val="36212229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65660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97"/>
            <a:ext cx="9144000" cy="6851805"/>
          </a:xfrm>
          <a:prstGeom prst="rect">
            <a:avLst/>
          </a:prstGeom>
        </p:spPr>
      </p:pic>
    </p:spTree>
    <p:extLst>
      <p:ext uri="{BB962C8B-B14F-4D97-AF65-F5344CB8AC3E}">
        <p14:creationId xmlns:p14="http://schemas.microsoft.com/office/powerpoint/2010/main" val="24936686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5368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LANTANA CAMARA</a:t>
            </a:r>
          </a:p>
        </p:txBody>
      </p:sp>
      <p:sp>
        <p:nvSpPr>
          <p:cNvPr id="3" name="2 Marcador de contenido"/>
          <p:cNvSpPr>
            <a:spLocks noGrp="1"/>
          </p:cNvSpPr>
          <p:nvPr>
            <p:ph idx="1"/>
          </p:nvPr>
        </p:nvSpPr>
        <p:spPr/>
        <p:txBody>
          <a:bodyPr/>
          <a:lstStyle/>
          <a:p>
            <a:r>
              <a:rPr lang="es-ES" dirty="0"/>
              <a:t>Lantana cámara, comúnmente conocida como cámara, lantana, bandera española, o tomada, confite, frutillo, suspirosa o cariaquito es una especie del género Lantana. </a:t>
            </a:r>
          </a:p>
          <a:p>
            <a:r>
              <a:rPr lang="es-ES" dirty="0"/>
              <a:t>Nativa de las regiones tropicales y subtropicales de Sudamérica y América Central. </a:t>
            </a:r>
          </a:p>
          <a:p>
            <a:r>
              <a:rPr lang="es-ES" dirty="0"/>
              <a:t>Está incluida en la lista 100 de las especies exóticas invasoras más dañinas del mundo de la Unión Internacional para la Conservación de la Naturaleza.</a:t>
            </a:r>
          </a:p>
          <a:p>
            <a:r>
              <a:rPr lang="es-ES" dirty="0"/>
              <a:t>Se cultiva para formar cercos vivos y algunas cultivares de tallos pequeños como ornamentales.</a:t>
            </a:r>
          </a:p>
          <a:p>
            <a:endParaRPr lang="es-ES" dirty="0"/>
          </a:p>
        </p:txBody>
      </p:sp>
    </p:spTree>
    <p:extLst>
      <p:ext uri="{BB962C8B-B14F-4D97-AF65-F5344CB8AC3E}">
        <p14:creationId xmlns:p14="http://schemas.microsoft.com/office/powerpoint/2010/main" val="6239732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88640"/>
            <a:ext cx="6521152" cy="6285312"/>
          </a:xfrm>
        </p:spPr>
        <p:txBody>
          <a:bodyPr/>
          <a:lstStyle/>
          <a:p>
            <a:r>
              <a:rPr lang="es-ES" dirty="0"/>
              <a:t>Tiene un porte arbustivo muy ramificado, oloroso, hirsuto; alcanza 50-150 cm de altura y es de crecimiento rápido. El tallo es cuadrangular, aguijonado.</a:t>
            </a:r>
          </a:p>
          <a:p>
            <a:r>
              <a:rPr lang="es-ES" dirty="0"/>
              <a:t>Las hojas, son simples, opuestas, pecioladas, ovado a oblongas; base subcordada; acuminadas en el ápice; de borde dentado; ásperas y rugosas en el haz.</a:t>
            </a:r>
          </a:p>
          <a:p>
            <a:r>
              <a:rPr lang="es-ES" dirty="0"/>
              <a:t>Las flores jóvenes son amarillo anaranjadas, tornándose rojizas cuando maduran. La corola es tubulosa, zigomorfa, ovario súpero bilocular, inflorescencia capituliforme. Florece en primavera, verano y otoño.</a:t>
            </a:r>
          </a:p>
          <a:p>
            <a:r>
              <a:rPr lang="es-ES" dirty="0"/>
              <a:t>El fruto drupaceo esférico es negro brillante en la madurez y tiene 5 mm de diámetro. Fructifica en verano y otoño.</a:t>
            </a:r>
          </a:p>
          <a:p>
            <a:endParaRPr lang="es-ES" dirty="0"/>
          </a:p>
        </p:txBody>
      </p:sp>
    </p:spTree>
    <p:extLst>
      <p:ext uri="{BB962C8B-B14F-4D97-AF65-F5344CB8AC3E}">
        <p14:creationId xmlns:p14="http://schemas.microsoft.com/office/powerpoint/2010/main" val="15066165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404664"/>
            <a:ext cx="6737176" cy="6069288"/>
          </a:xfrm>
        </p:spPr>
        <p:txBody>
          <a:bodyPr>
            <a:normAutofit/>
          </a:bodyPr>
          <a:lstStyle/>
          <a:p>
            <a:pPr marL="0" indent="0">
              <a:buNone/>
            </a:pPr>
            <a:endParaRPr lang="es-ES" dirty="0"/>
          </a:p>
          <a:p>
            <a:r>
              <a:rPr lang="es-ES" dirty="0"/>
              <a:t>Se considera una especie invasora en muchas zonas tropicales y ha cubierto grandes áreas de la India, así como Australia y buena parte de África. Coloniza nuevas zonas cuando sus semillas son dispersadas por las aves. Una vez que llega a una zona se propaga tan rápidamente que los esfuerzos por erradicarla han fracasado completamente. </a:t>
            </a:r>
          </a:p>
          <a:p>
            <a:r>
              <a:rPr lang="es-ES" dirty="0"/>
              <a:t>Es resistente al fuego, y crece rápidamente colonizando las zonas quemadas. Se ha convertido en un grave obstáculo para la regeneración natural de importantes especies nativas, incluyendo Sal (Shorea robusta) en el sudeste de Asia, así como diferentes especies de plantas en otros 22 países. En los invernaderos, es notoria por atraer a la mosca blanca.</a:t>
            </a:r>
          </a:p>
          <a:p>
            <a:endParaRPr lang="es-ES" dirty="0"/>
          </a:p>
        </p:txBody>
      </p:sp>
    </p:spTree>
    <p:extLst>
      <p:ext uri="{BB962C8B-B14F-4D97-AF65-F5344CB8AC3E}">
        <p14:creationId xmlns:p14="http://schemas.microsoft.com/office/powerpoint/2010/main" val="20378233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404664"/>
            <a:ext cx="6665168" cy="6069288"/>
          </a:xfrm>
        </p:spPr>
        <p:txBody>
          <a:bodyPr/>
          <a:lstStyle/>
          <a:p>
            <a:r>
              <a:rPr lang="es-ES" dirty="0"/>
              <a:t>Si bien se considera una plaga en Australia, ofrece refugio contra los depredadores a las especies nativas de marsupiales y un hábitat para los grupos vulnerables de abejas nativas, que anidan en el interior de los tallos. </a:t>
            </a:r>
          </a:p>
          <a:p>
            <a:r>
              <a:rPr lang="es-ES" dirty="0"/>
              <a:t>En Sudáfrica se ha prohibido su plantación en jardines, para evitar su propagación excesiva.</a:t>
            </a:r>
          </a:p>
          <a:p>
            <a:r>
              <a:rPr lang="es-ES" dirty="0"/>
              <a:t>La ingestión de la planta es nociva para los animales. Las bayas son comestibles cuando están maduras aunque, al igual que muchas otras frutas son levemente venenosas para los seres humanos y el ganado cuando aún están verdes. </a:t>
            </a:r>
          </a:p>
          <a:p>
            <a:r>
              <a:rPr lang="es-ES" dirty="0"/>
              <a:t>Se ha incluido en la categoría de "especies invasoras tóxicas" en Florida, y constituye una amenaza en Texas y Hawáii.</a:t>
            </a:r>
          </a:p>
          <a:p>
            <a:endParaRPr lang="es-ES" dirty="0"/>
          </a:p>
        </p:txBody>
      </p:sp>
    </p:spTree>
    <p:extLst>
      <p:ext uri="{BB962C8B-B14F-4D97-AF65-F5344CB8AC3E}">
        <p14:creationId xmlns:p14="http://schemas.microsoft.com/office/powerpoint/2010/main" val="8950620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476672"/>
            <a:ext cx="6521152" cy="5997280"/>
          </a:xfrm>
        </p:spPr>
        <p:txBody>
          <a:bodyPr>
            <a:normAutofit/>
          </a:bodyPr>
          <a:lstStyle/>
          <a:p>
            <a:r>
              <a:rPr lang="es-ES" dirty="0"/>
              <a:t>Esta especie se ha naturalizado en zonas tropicales y regiones cálidas de todo el mundo</a:t>
            </a:r>
          </a:p>
          <a:p>
            <a:r>
              <a:rPr lang="es-ES" dirty="0"/>
              <a:t>. En el altiplano de Kenia crece en muchas áreas que reciben incluso cantidades mínimas de precipitaciones. </a:t>
            </a:r>
          </a:p>
          <a:p>
            <a:r>
              <a:rPr lang="es-ES" dirty="0"/>
              <a:t>Se puede encontrar a lo largo de senderos, campos abandonados, y explotaciones agrícolas. También se ha naturalizado en los Estados Unidos, en particular en los llanos costeros del Atlántico, desde Florida a Georgia, donde el clima es similar al de su hábitat nativo, con alta humedad y calor.</a:t>
            </a:r>
          </a:p>
          <a:p>
            <a:r>
              <a:rPr lang="es-ES" dirty="0"/>
              <a:t>Se ha convertido en una especie popular en jardines, por su naturaleza resistente. No se ve afectada por plagas o enfermedades, tiene una baja demanda de agua, y soporta el calor extremo.</a:t>
            </a:r>
          </a:p>
        </p:txBody>
      </p:sp>
    </p:spTree>
    <p:extLst>
      <p:ext uri="{BB962C8B-B14F-4D97-AF65-F5344CB8AC3E}">
        <p14:creationId xmlns:p14="http://schemas.microsoft.com/office/powerpoint/2010/main" val="4243444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404664"/>
            <a:ext cx="6521152" cy="6069288"/>
          </a:xfrm>
        </p:spPr>
        <p:txBody>
          <a:bodyPr>
            <a:normAutofit/>
          </a:bodyPr>
          <a:lstStyle/>
          <a:p>
            <a:r>
              <a:rPr lang="es-ES" dirty="0"/>
              <a:t>Es una especie favorita para las mariposas, y se utiliza en los jardines de mariposas en los Estados Unidos.</a:t>
            </a:r>
          </a:p>
          <a:p>
            <a:pPr marL="0" indent="0">
              <a:buNone/>
            </a:pPr>
            <a:r>
              <a:rPr lang="es-ES" b="1" dirty="0"/>
              <a:t>            Lantanas: mucho sol, poca agua</a:t>
            </a:r>
          </a:p>
          <a:p>
            <a:r>
              <a:rPr lang="es-ES" dirty="0"/>
              <a:t>¿Qué más se le puede pedir a la colorida Banderita española? Por su resistencia a la sequía, las lantanas están perfectamente aclimatadas en nuestro país, sobre todo en el área del Mediterráneo. Las nuevas variedades multiplican sus tonos y usos.</a:t>
            </a:r>
          </a:p>
          <a:p>
            <a:r>
              <a:rPr lang="es-ES" dirty="0"/>
              <a:t>Plantas arbustivas perennes procedentes de las regiones tropicales y subtropicales de América y África occidental, las lantanas se han adaptado muy bien al clima español, especialmente en el área mediterránea, por su escasa demanda de agua y su predilección por el sol. </a:t>
            </a:r>
          </a:p>
        </p:txBody>
      </p:sp>
    </p:spTree>
    <p:extLst>
      <p:ext uri="{BB962C8B-B14F-4D97-AF65-F5344CB8AC3E}">
        <p14:creationId xmlns:p14="http://schemas.microsoft.com/office/powerpoint/2010/main" val="7954408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620688"/>
            <a:ext cx="6305128" cy="5853264"/>
          </a:xfrm>
        </p:spPr>
        <p:txBody>
          <a:bodyPr/>
          <a:lstStyle/>
          <a:p>
            <a:r>
              <a:rPr lang="es-ES" dirty="0"/>
              <a:t>Estas verbenáceas de crecimiento rápido son ideales para la jardinería sostenible.</a:t>
            </a:r>
          </a:p>
          <a:p>
            <a:r>
              <a:rPr lang="es-ES" dirty="0"/>
              <a:t>Hoy, los centros de jardinería exhiben un sinfín de nuevas variedades de lantanas, incluso colgantes y enanas, en una amplia gama de colores: blanco, amarillo, rojo, lila... </a:t>
            </a:r>
          </a:p>
          <a:p>
            <a:r>
              <a:rPr lang="es-ES" dirty="0"/>
              <a:t>Ofrecen una larga floración, que en el Mediterráneo abarca desde la primavera hasta bien entrado el otoño. </a:t>
            </a:r>
          </a:p>
          <a:p>
            <a:r>
              <a:rPr lang="es-ES" dirty="0"/>
              <a:t>Dado el color más frecuente de sus flores, rojo y amarillo, se la conoce también como Banderita española.</a:t>
            </a:r>
          </a:p>
          <a:p>
            <a:endParaRPr lang="es-ES" dirty="0"/>
          </a:p>
        </p:txBody>
      </p:sp>
    </p:spTree>
    <p:extLst>
      <p:ext uri="{BB962C8B-B14F-4D97-AF65-F5344CB8AC3E}">
        <p14:creationId xmlns:p14="http://schemas.microsoft.com/office/powerpoint/2010/main" val="34857992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315403"/>
            <a:ext cx="6305128" cy="6141296"/>
          </a:xfrm>
        </p:spPr>
        <p:txBody>
          <a:bodyPr>
            <a:normAutofit/>
          </a:bodyPr>
          <a:lstStyle/>
          <a:p>
            <a:r>
              <a:rPr lang="es-ES" dirty="0"/>
              <a:t>Las flores son pequeñas y aparecen reunidas en cabezuelas muy densas. Hoy, los centros de jardinería exhiben un sinfín de nuevas variedades, incluso colgantes y enanas, en una amplia gama de colores: blanco, amarillo, rojo, lila... </a:t>
            </a:r>
          </a:p>
          <a:p>
            <a:r>
              <a:rPr lang="es-ES" dirty="0"/>
              <a:t>En la mayoría, el tono tiende a hacerse más profundo intenso a medida que la flor va madurando. Sus hojas son opuestas, ovales, ásperas al tacto (incluso urticantes) y con un característico aroma.</a:t>
            </a:r>
          </a:p>
          <a:p>
            <a:r>
              <a:rPr lang="es-ES" dirty="0"/>
              <a:t>La Lantana cámara, la más común, es capaz de alcanzar los dos metros de altura y se usa como arbusto ornamental; algunas variedades crecen mejor en maceta, sobre todo en los climas más fríos. </a:t>
            </a:r>
          </a:p>
        </p:txBody>
      </p:sp>
    </p:spTree>
    <p:extLst>
      <p:ext uri="{BB962C8B-B14F-4D97-AF65-F5344CB8AC3E}">
        <p14:creationId xmlns:p14="http://schemas.microsoft.com/office/powerpoint/2010/main" val="28984530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404664"/>
            <a:ext cx="6449144" cy="6069288"/>
          </a:xfrm>
        </p:spPr>
        <p:txBody>
          <a:bodyPr>
            <a:normAutofit/>
          </a:bodyPr>
          <a:lstStyle/>
          <a:p>
            <a:r>
              <a:rPr lang="es-ES" dirty="0"/>
              <a:t>La Lantana montevidensis, en cambio, es una rastrera más rústica, de flores de colores más atenuados (amarillo, rosa, lila y blanco), muy lucida en cestas colgantes y tiestos. </a:t>
            </a:r>
          </a:p>
          <a:p>
            <a:r>
              <a:rPr lang="es-ES" dirty="0"/>
              <a:t>Ambas especies (el género abarca unas 160) se pueden usar para formar setos.</a:t>
            </a:r>
          </a:p>
          <a:p>
            <a:r>
              <a:rPr lang="es-ES" dirty="0"/>
              <a:t>• Situación. Las lantanas necesitan pleno sol: cuanta más luz reciban más espectacular será su floración, pero pueden adaptarse a una exposición en sol-sombra.</a:t>
            </a:r>
          </a:p>
          <a:p>
            <a:r>
              <a:rPr lang="es-ES" dirty="0"/>
              <a:t>• Rusticidad. Precisan calor y no soportan las heladas; si se cultivan en un clima continental es mejor hacerlo en contenedores que puedan protegerse en invierno, cuando la temperatura baje de 5 grados. Son muy resistentes a la sequía y toleran el ambiente salino del mar.</a:t>
            </a:r>
          </a:p>
          <a:p>
            <a:endParaRPr lang="es-ES" dirty="0"/>
          </a:p>
          <a:p>
            <a:endParaRPr lang="es-ES" dirty="0"/>
          </a:p>
        </p:txBody>
      </p:sp>
    </p:spTree>
    <p:extLst>
      <p:ext uri="{BB962C8B-B14F-4D97-AF65-F5344CB8AC3E}">
        <p14:creationId xmlns:p14="http://schemas.microsoft.com/office/powerpoint/2010/main" val="27138452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332656"/>
            <a:ext cx="6521152" cy="6141296"/>
          </a:xfrm>
        </p:spPr>
        <p:txBody>
          <a:bodyPr>
            <a:normAutofit/>
          </a:bodyPr>
          <a:lstStyle/>
          <a:p>
            <a:r>
              <a:rPr lang="es-ES" dirty="0"/>
              <a:t>• Riego. Les convienen los riegos distanciados pero profundos en verano.</a:t>
            </a:r>
          </a:p>
          <a:p>
            <a:r>
              <a:rPr lang="es-ES" dirty="0"/>
              <a:t>• Sustrato. Les va bien cualquier tipo de sustrato, mucho mejor si es rico, mientras sea ligero y drene perfectamente.</a:t>
            </a:r>
          </a:p>
          <a:p>
            <a:r>
              <a:rPr lang="es-ES" dirty="0"/>
              <a:t>• Abono. Si están plantadas en el suelo, solo habrá que abonarlas en primavera y otoño; en los meses de verano es mejor dejarlas descansar. </a:t>
            </a:r>
          </a:p>
          <a:p>
            <a:r>
              <a:rPr lang="es-ES" dirty="0"/>
              <a:t>A las lantanas plantadas en tiestos, en cambio, conviene fertilizarlas cada 2-3 semanas mientras estén dando flor.</a:t>
            </a:r>
          </a:p>
          <a:p>
            <a:r>
              <a:rPr lang="es-ES" dirty="0"/>
              <a:t>• Poda y pinzado. Al final del invierno, justo antes de la llegada de la primavera, se pueden podar para que rebroten con mayor vigor. Aguantan bien los recortes drásticos, gracias a los cuales es posible rejuvenecerlas cada temporada.</a:t>
            </a:r>
          </a:p>
          <a:p>
            <a:endParaRPr lang="es-ES" dirty="0"/>
          </a:p>
        </p:txBody>
      </p:sp>
    </p:spTree>
    <p:extLst>
      <p:ext uri="{BB962C8B-B14F-4D97-AF65-F5344CB8AC3E}">
        <p14:creationId xmlns:p14="http://schemas.microsoft.com/office/powerpoint/2010/main" val="31687526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476672"/>
            <a:ext cx="6521152" cy="5997280"/>
          </a:xfrm>
        </p:spPr>
        <p:txBody>
          <a:bodyPr>
            <a:normAutofit/>
          </a:bodyPr>
          <a:lstStyle/>
          <a:p>
            <a:r>
              <a:rPr lang="es-ES" dirty="0"/>
              <a:t>Para que no pierdan altura es aconsejable eliminar simplemente las ramas más viejas, así como los laterales más largos.</a:t>
            </a:r>
          </a:p>
          <a:p>
            <a:r>
              <a:rPr lang="es-ES" dirty="0"/>
              <a:t> Para que el desarrollo sea más compacto les va bien el pinzado en el periodo de crecimiento. No podar en época de heladas.</a:t>
            </a:r>
          </a:p>
          <a:p>
            <a:r>
              <a:rPr lang="es-ES" dirty="0"/>
              <a:t>• Multiplicación. Se multiplican fácilmente por semillas o esquejes leñosos cortados a finales del verano y después de la floración.</a:t>
            </a:r>
          </a:p>
          <a:p>
            <a:r>
              <a:rPr lang="es-ES" dirty="0"/>
              <a:t>• Plagas. Las lantanas resisten bastante bien el ataque de las plagas. Su principal enemigo es la araña roja, sobre todo en ambientes muy secos en verano.</a:t>
            </a:r>
          </a:p>
          <a:p>
            <a:r>
              <a:rPr lang="es-ES" dirty="0"/>
              <a:t>La Lantana montevidensis  es una especie rastrera muy rústica, ideal para cestas colgantes; da flores lilas, amarillas o blancas. </a:t>
            </a:r>
          </a:p>
        </p:txBody>
      </p:sp>
    </p:spTree>
    <p:extLst>
      <p:ext uri="{BB962C8B-B14F-4D97-AF65-F5344CB8AC3E}">
        <p14:creationId xmlns:p14="http://schemas.microsoft.com/office/powerpoint/2010/main" val="26982485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404664"/>
            <a:ext cx="6593160" cy="6069288"/>
          </a:xfrm>
        </p:spPr>
        <p:txBody>
          <a:bodyPr/>
          <a:lstStyle/>
          <a:p>
            <a:r>
              <a:rPr lang="es-ES" dirty="0"/>
              <a:t>Entre las variedades más recientes y aptas para el cultivo en España que se pueden encontrar en los centros de jardinería destacan numerosas variedades de Lantana cámara: ‘Goldsonne’, de color amarillo, floración muy precoz y porte medio; ‘Ingelsheim’, en tonos púrpura y amarillo y porte medio; ‘Kolibri’, en rojo y de porte compacto; ‘New White’, en blanco; ‘Professor Raoux’, en naranja y amarillo. </a:t>
            </a:r>
          </a:p>
          <a:p>
            <a:r>
              <a:rPr lang="es-ES" dirty="0"/>
              <a:t>Y en Lantana montevidensis: ‘Lila’ y ‘Mini Yellow’, de crecimiento rastrero, esta última con pequeñas cabezuelas amarillas. Las montevidensis son más rústicas y pueden utilizarse como cubresuelos y colgantes.</a:t>
            </a:r>
          </a:p>
          <a:p>
            <a:endParaRPr lang="es-ES" dirty="0"/>
          </a:p>
        </p:txBody>
      </p:sp>
    </p:spTree>
    <p:extLst>
      <p:ext uri="{BB962C8B-B14F-4D97-AF65-F5344CB8AC3E}">
        <p14:creationId xmlns:p14="http://schemas.microsoft.com/office/powerpoint/2010/main" val="36896444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11166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61604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012"/>
            <a:ext cx="9144000" cy="6843975"/>
          </a:xfrm>
          <a:prstGeom prst="rect">
            <a:avLst/>
          </a:prstGeom>
        </p:spPr>
      </p:pic>
    </p:spTree>
    <p:extLst>
      <p:ext uri="{BB962C8B-B14F-4D97-AF65-F5344CB8AC3E}">
        <p14:creationId xmlns:p14="http://schemas.microsoft.com/office/powerpoint/2010/main" val="9173034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4766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59" y="0"/>
            <a:ext cx="9119681" cy="6858000"/>
          </a:xfrm>
          <a:prstGeom prst="rect">
            <a:avLst/>
          </a:prstGeom>
        </p:spPr>
      </p:pic>
    </p:spTree>
    <p:extLst>
      <p:ext uri="{BB962C8B-B14F-4D97-AF65-F5344CB8AC3E}">
        <p14:creationId xmlns:p14="http://schemas.microsoft.com/office/powerpoint/2010/main" val="15375188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451"/>
          <a:stretch/>
        </p:blipFill>
        <p:spPr>
          <a:xfrm>
            <a:off x="0" y="26894"/>
            <a:ext cx="9144000" cy="6831106"/>
          </a:xfrm>
          <a:prstGeom prst="rect">
            <a:avLst/>
          </a:prstGeom>
        </p:spPr>
      </p:pic>
    </p:spTree>
    <p:extLst>
      <p:ext uri="{BB962C8B-B14F-4D97-AF65-F5344CB8AC3E}">
        <p14:creationId xmlns:p14="http://schemas.microsoft.com/office/powerpoint/2010/main" val="25770978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54370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38031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6424070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505056" cy="6858000"/>
          </a:xfrm>
          <a:prstGeom prst="rect">
            <a:avLst/>
          </a:prstGeom>
        </p:spPr>
      </p:pic>
    </p:spTree>
    <p:extLst>
      <p:ext uri="{BB962C8B-B14F-4D97-AF65-F5344CB8AC3E}">
        <p14:creationId xmlns:p14="http://schemas.microsoft.com/office/powerpoint/2010/main" val="6033411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05860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600"/>
            <a:ext cx="2843808" cy="224827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46" y="2276872"/>
            <a:ext cx="9224646" cy="47625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43808" y="1"/>
            <a:ext cx="6300192" cy="2276871"/>
          </a:xfrm>
          <a:prstGeom prst="rect">
            <a:avLst/>
          </a:prstGeom>
        </p:spPr>
      </p:pic>
    </p:spTree>
    <p:extLst>
      <p:ext uri="{BB962C8B-B14F-4D97-AF65-F5344CB8AC3E}">
        <p14:creationId xmlns:p14="http://schemas.microsoft.com/office/powerpoint/2010/main" val="37999964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Jasminum grandiflorum</a:t>
            </a:r>
          </a:p>
        </p:txBody>
      </p:sp>
      <p:sp>
        <p:nvSpPr>
          <p:cNvPr id="3" name="2 Marcador de contenido"/>
          <p:cNvSpPr>
            <a:spLocks noGrp="1"/>
          </p:cNvSpPr>
          <p:nvPr>
            <p:ph idx="1"/>
          </p:nvPr>
        </p:nvSpPr>
        <p:spPr/>
        <p:txBody>
          <a:bodyPr>
            <a:normAutofit/>
          </a:bodyPr>
          <a:lstStyle/>
          <a:p>
            <a:r>
              <a:rPr lang="es-ES" dirty="0"/>
              <a:t>Jasminum grandiflorum (jazmín del país) es una especie botánica del género Jasminum, la cual pertenece a la familia de las Oleácea.</a:t>
            </a:r>
          </a:p>
          <a:p>
            <a:r>
              <a:rPr lang="es-ES" dirty="0"/>
              <a:t>Esta planta, es una trepadora nativa del Himalaya, que tiende a crecer desordenadamente. </a:t>
            </a:r>
          </a:p>
          <a:p>
            <a:r>
              <a:rPr lang="es-ES" dirty="0"/>
              <a:t>En presencia de una estructura o  soporte pueden llegar hasta los 6 a 7m de altura, formando una copa semidensa colgante, que presenta flores durante gran parte del año.</a:t>
            </a:r>
          </a:p>
          <a:p>
            <a:r>
              <a:rPr lang="es-ES" dirty="0"/>
              <a:t>Las hojas de color verde, son compuestas, pinnadas, opuestas, y presentan de 5 a 9 folíolos de 1,5 a 3 cm de largo.</a:t>
            </a:r>
          </a:p>
          <a:p>
            <a:endParaRPr lang="es-ES" dirty="0"/>
          </a:p>
          <a:p>
            <a:endParaRPr lang="es-ES" dirty="0"/>
          </a:p>
        </p:txBody>
      </p:sp>
    </p:spTree>
    <p:extLst>
      <p:ext uri="{BB962C8B-B14F-4D97-AF65-F5344CB8AC3E}">
        <p14:creationId xmlns:p14="http://schemas.microsoft.com/office/powerpoint/2010/main" val="32387049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476672"/>
            <a:ext cx="6665168" cy="5997280"/>
          </a:xfrm>
        </p:spPr>
        <p:txBody>
          <a:bodyPr>
            <a:normAutofit/>
          </a:bodyPr>
          <a:lstStyle/>
          <a:p>
            <a:r>
              <a:rPr lang="es-ES" dirty="0"/>
              <a:t>Las flores son de color blanco con tintes rosáceos, tienen un diámetro de 2 a 3 cm y son muy perfumadas. </a:t>
            </a:r>
          </a:p>
          <a:p>
            <a:r>
              <a:rPr lang="es-ES" dirty="0"/>
              <a:t>En la especie Jasminum officinale, las flores son totalmente blancas y presentan un perfume más suave.</a:t>
            </a:r>
          </a:p>
          <a:p>
            <a:r>
              <a:rPr lang="es-ES" dirty="0"/>
              <a:t>Jasminum grandiflorum fue descrita por Carlos Linneo y publicado en Species Plantarum, Editio Secunda 1.</a:t>
            </a:r>
          </a:p>
          <a:p>
            <a:r>
              <a:rPr lang="es-ES" dirty="0"/>
              <a:t>Etimología</a:t>
            </a:r>
          </a:p>
          <a:p>
            <a:r>
              <a:rPr lang="es-ES" dirty="0"/>
              <a:t>Jasminum: nombre latino de estas plantas. Podría derivar del persa yasamin o del árabe yasmin.</a:t>
            </a:r>
          </a:p>
          <a:p>
            <a:r>
              <a:rPr lang="es-ES" dirty="0"/>
              <a:t>grandiflorum: epíteto latino que significa "con flores grandes".</a:t>
            </a:r>
          </a:p>
          <a:p>
            <a:endParaRPr lang="es-ES" dirty="0"/>
          </a:p>
        </p:txBody>
      </p:sp>
    </p:spTree>
    <p:extLst>
      <p:ext uri="{BB962C8B-B14F-4D97-AF65-F5344CB8AC3E}">
        <p14:creationId xmlns:p14="http://schemas.microsoft.com/office/powerpoint/2010/main" val="36694634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548680"/>
            <a:ext cx="6377136" cy="5925272"/>
          </a:xfrm>
        </p:spPr>
        <p:txBody>
          <a:bodyPr/>
          <a:lstStyle/>
          <a:p>
            <a:r>
              <a:rPr lang="es-ES" dirty="0"/>
              <a:t>El  Jasminum grandiflorum, también denominado Jazmín real, Jazmín español o Jazmín oloroso, en realidad es originario del noreste de áfrica y sur de Arabia, pero se ha extendido rápidamente en zonas cálidas debido a su interesante floración.</a:t>
            </a:r>
          </a:p>
          <a:p>
            <a:r>
              <a:rPr lang="es-ES" dirty="0"/>
              <a:t>El jazmín real tiene un porte arbustivo, es trepador y de hoja perenne. Pero lo verdaderamente apreciado de este arbusto es su abundante floración. Sus flores, de color blanco son muy perfumadas, tienen un aroma fino y sutil muy usado en perfumería. </a:t>
            </a:r>
          </a:p>
          <a:p>
            <a:r>
              <a:rPr lang="es-ES" dirty="0"/>
              <a:t>Aunque duran poco,  su floración es continua desde final de la primavera hasta principios del otoño, incluso puede prolongarse hasta el invierno.</a:t>
            </a:r>
          </a:p>
          <a:p>
            <a:endParaRPr lang="es-ES" dirty="0"/>
          </a:p>
        </p:txBody>
      </p:sp>
    </p:spTree>
    <p:extLst>
      <p:ext uri="{BB962C8B-B14F-4D97-AF65-F5344CB8AC3E}">
        <p14:creationId xmlns:p14="http://schemas.microsoft.com/office/powerpoint/2010/main" val="41332807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476672"/>
            <a:ext cx="6377136" cy="5997280"/>
          </a:xfrm>
        </p:spPr>
        <p:txBody>
          <a:bodyPr/>
          <a:lstStyle/>
          <a:p>
            <a:r>
              <a:rPr lang="es-ES" dirty="0"/>
              <a:t>Plántemoslo a pleno sol o semisombra. Necesita climas templado-cálidos. No resiste mucho frío (hasta los 6ºC), te recomendamos que lo protejas del frío y del viento</a:t>
            </a:r>
          </a:p>
          <a:p>
            <a:r>
              <a:rPr lang="es-ES" dirty="0"/>
              <a:t>Prefiere los suelos arenosos y ricos en materia orgánica, deben ser profundos y tener un buen drenaje porque no tolera el encharcamiento. </a:t>
            </a:r>
          </a:p>
          <a:p>
            <a:r>
              <a:rPr lang="es-ES" dirty="0"/>
              <a:t>Su crecimiento es rápido y vigoroso, necesitan cierto espacio para crecer. Deberás podarlo con frecuencia para favorecer la floración. Abónalo dos veces al año con fertilizante pobre en nitrógeno y rico en fósforo y potasio.</a:t>
            </a:r>
          </a:p>
          <a:p>
            <a:r>
              <a:rPr lang="es-ES" dirty="0"/>
              <a:t>Podrás usarlo sobre enrejados, muros, celosías o pérgolas, pero sujétalo al soporte ya que no lo hace de manera espontánea.</a:t>
            </a:r>
          </a:p>
          <a:p>
            <a:endParaRPr lang="es-ES" dirty="0"/>
          </a:p>
        </p:txBody>
      </p:sp>
    </p:spTree>
    <p:extLst>
      <p:ext uri="{BB962C8B-B14F-4D97-AF65-F5344CB8AC3E}">
        <p14:creationId xmlns:p14="http://schemas.microsoft.com/office/powerpoint/2010/main" val="37287504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548680"/>
            <a:ext cx="6449144" cy="5925272"/>
          </a:xfrm>
        </p:spPr>
        <p:txBody>
          <a:bodyPr>
            <a:normAutofit/>
          </a:bodyPr>
          <a:lstStyle/>
          <a:p>
            <a:r>
              <a:rPr lang="es-ES" dirty="0"/>
              <a:t>Arbusto  trepador de hoja perenne, de hasta 7 m de altura; tallos cuadrangulares de color verde oscuro, de estructura desparramada.</a:t>
            </a:r>
          </a:p>
          <a:p>
            <a:r>
              <a:rPr lang="es-ES" dirty="0"/>
              <a:t> La parte baja de la planta se vuelve leñosa y robusta</a:t>
            </a:r>
          </a:p>
          <a:p>
            <a:r>
              <a:rPr lang="es-ES" dirty="0"/>
              <a:t> Hojas opuestas, imparipinnadas, con 5-9 folíolos; folíolos de unos 2 cm, ovado, siendo el terminal de mayor tamaño y confluyendo los laterales en un raquis aplanado. Inflorescencias en dicasios terminales, con 1-5 flores.</a:t>
            </a:r>
          </a:p>
          <a:p>
            <a:r>
              <a:rPr lang="es-ES" dirty="0"/>
              <a:t>  Flores  hermafroditas, aromáticas; cáliz con 5 dientes lineares; corola tubular de unos 2 cm, blanca con tintes rojizos en el exterior, con 4-5 pétalos con lóbulos triangular-ovados, más cortos que el tubo; ovario súpero bicarpelar. Fruto de tipo baya, de color verde en un principio que vira a negro conforme madura.</a:t>
            </a:r>
          </a:p>
          <a:p>
            <a:endParaRPr lang="es-ES" dirty="0"/>
          </a:p>
        </p:txBody>
      </p:sp>
    </p:spTree>
    <p:extLst>
      <p:ext uri="{BB962C8B-B14F-4D97-AF65-F5344CB8AC3E}">
        <p14:creationId xmlns:p14="http://schemas.microsoft.com/office/powerpoint/2010/main" val="19986073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403391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Jasminum officinale</a:t>
            </a:r>
          </a:p>
        </p:txBody>
      </p:sp>
      <p:sp>
        <p:nvSpPr>
          <p:cNvPr id="3" name="2 Marcador de contenido"/>
          <p:cNvSpPr>
            <a:spLocks noGrp="1"/>
          </p:cNvSpPr>
          <p:nvPr>
            <p:ph idx="1"/>
          </p:nvPr>
        </p:nvSpPr>
        <p:spPr/>
        <p:txBody>
          <a:bodyPr>
            <a:normAutofit/>
          </a:bodyPr>
          <a:lstStyle/>
          <a:p>
            <a:r>
              <a:rPr lang="es-ES" dirty="0"/>
              <a:t>Jasminum officinale es una especie fanerógama de la familia de las oleáceas.</a:t>
            </a:r>
          </a:p>
          <a:p>
            <a:r>
              <a:rPr lang="es-ES" dirty="0"/>
              <a:t>Descripción</a:t>
            </a:r>
          </a:p>
          <a:p>
            <a:r>
              <a:rPr lang="es-ES" dirty="0"/>
              <a:t>Presenta una raíz adventicia; es un arbusto con hojas lineal lanceoladas de borde entero, penninervadas. La inflorescencia es una cima bípara dicasia, con flores de ovario súpero y presentan aceites esenciales. El fruto es una cápsula. Son hermafroditas, y se propaga vegetativamente.</a:t>
            </a:r>
          </a:p>
          <a:p>
            <a:r>
              <a:rPr lang="es-ES" dirty="0"/>
              <a:t>Ornamental, además es utilizado para fragancia por el rico olor que emana de las flores.</a:t>
            </a:r>
          </a:p>
          <a:p>
            <a:endParaRPr lang="es-ES" dirty="0"/>
          </a:p>
        </p:txBody>
      </p:sp>
    </p:spTree>
    <p:extLst>
      <p:ext uri="{BB962C8B-B14F-4D97-AF65-F5344CB8AC3E}">
        <p14:creationId xmlns:p14="http://schemas.microsoft.com/office/powerpoint/2010/main" val="28139541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548680"/>
            <a:ext cx="6161112" cy="5925272"/>
          </a:xfrm>
        </p:spPr>
        <p:txBody>
          <a:bodyPr/>
          <a:lstStyle/>
          <a:p>
            <a:r>
              <a:rPr lang="es-ES" dirty="0"/>
              <a:t>Propiedades</a:t>
            </a:r>
          </a:p>
          <a:p>
            <a:r>
              <a:rPr lang="es-ES" dirty="0"/>
              <a:t>Utilizado con planta medicinal como pectoral, tónico, astringente, sedante nervioso, vulnerario.</a:t>
            </a:r>
          </a:p>
          <a:p>
            <a:r>
              <a:rPr lang="es-ES" dirty="0"/>
              <a:t>Aceite esencial muy utilizado en cosmética y perfumería.</a:t>
            </a:r>
          </a:p>
          <a:p>
            <a:r>
              <a:rPr lang="es-ES" dirty="0"/>
              <a:t>El fruto es narcótico.</a:t>
            </a:r>
          </a:p>
          <a:p>
            <a:r>
              <a:rPr lang="es-ES" dirty="0"/>
              <a:t>Taxonomía</a:t>
            </a:r>
          </a:p>
          <a:p>
            <a:r>
              <a:rPr lang="es-ES" dirty="0"/>
              <a:t>Jasminum officinale fue descrita por Carlos Linneo y publicado en Species Plantarum 1: 7. 1753.</a:t>
            </a:r>
          </a:p>
          <a:p>
            <a:r>
              <a:rPr lang="es-ES" dirty="0"/>
              <a:t>Etimología</a:t>
            </a:r>
          </a:p>
          <a:p>
            <a:r>
              <a:rPr lang="es-ES" dirty="0"/>
              <a:t>Jasminum: nombre latino de estas plantas. Podría derivar del persa yasamin o del árabe yasmin.</a:t>
            </a:r>
          </a:p>
          <a:p>
            <a:r>
              <a:rPr lang="es-ES" dirty="0"/>
              <a:t>officinale: epíteto latino que significa "utilizada como hierba medicinal".</a:t>
            </a:r>
          </a:p>
          <a:p>
            <a:endParaRPr lang="es-ES" dirty="0"/>
          </a:p>
        </p:txBody>
      </p:sp>
    </p:spTree>
    <p:extLst>
      <p:ext uri="{BB962C8B-B14F-4D97-AF65-F5344CB8AC3E}">
        <p14:creationId xmlns:p14="http://schemas.microsoft.com/office/powerpoint/2010/main" val="20069566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18361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onsultaplantas.com/images/phocagallery/jasminum_officinale/thumbs/phoca_thumb_l_jasminum_officinale_01.jpg"/>
          <p:cNvPicPr>
            <a:picLocks noChangeAspect="1" noChangeArrowheads="1"/>
          </p:cNvPicPr>
          <p:nvPr/>
        </p:nvPicPr>
        <p:blipFill rotWithShape="1">
          <a:blip r:embed="rId3">
            <a:extLst>
              <a:ext uri="{28A0092B-C50C-407E-A947-70E740481C1C}">
                <a14:useLocalDpi xmlns:a14="http://schemas.microsoft.com/office/drawing/2010/main" val="0"/>
              </a:ext>
            </a:extLst>
          </a:blip>
          <a:srcRect b="5882"/>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1565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Jasminum polyanthum</a:t>
            </a:r>
          </a:p>
        </p:txBody>
      </p:sp>
      <p:sp>
        <p:nvSpPr>
          <p:cNvPr id="3" name="2 Marcador de contenido"/>
          <p:cNvSpPr>
            <a:spLocks noGrp="1"/>
          </p:cNvSpPr>
          <p:nvPr>
            <p:ph idx="1"/>
          </p:nvPr>
        </p:nvSpPr>
        <p:spPr/>
        <p:txBody>
          <a:bodyPr/>
          <a:lstStyle/>
          <a:p>
            <a:r>
              <a:rPr lang="es-ES" dirty="0"/>
              <a:t>Jasminum polyanthum, también conocida como Pink Jasmine (o White Jasmine), es un árbol de hoja perenne que trenza trepador nativo de China, y Birmania ( Myanmar ). </a:t>
            </a:r>
          </a:p>
          <a:p>
            <a:r>
              <a:rPr lang="es-ES" dirty="0"/>
              <a:t>Se produce una abundante presencia de las flores en capullos de color rojo-rosa   a finales del invierno y principios de primavera, seguido por flores blancas en forma de estrella de cinco pétalos fragantes que son alrededor de 2 cm de diámetro. Tiene hojas compuestas con 5-7 foliolos que son de color verde oscuro en la cara superior y un verde más claro en el envés. </a:t>
            </a:r>
          </a:p>
        </p:txBody>
      </p:sp>
    </p:spTree>
    <p:extLst>
      <p:ext uri="{BB962C8B-B14F-4D97-AF65-F5344CB8AC3E}">
        <p14:creationId xmlns:p14="http://schemas.microsoft.com/office/powerpoint/2010/main" val="42348140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404664"/>
            <a:ext cx="6305128" cy="6069288"/>
          </a:xfrm>
        </p:spPr>
        <p:txBody>
          <a:bodyPr/>
          <a:lstStyle/>
          <a:p>
            <a:r>
              <a:rPr lang="es-ES" dirty="0"/>
              <a:t>El foliolo terminal es notablemente más grande que los otros folletos. </a:t>
            </a:r>
          </a:p>
          <a:p>
            <a:r>
              <a:rPr lang="es-ES" dirty="0"/>
              <a:t>La planta es muy vigorosa y puede crecer hasta 6 metros de altura cuando está apoyado. Dependiendo del clima, esta trepadora tiene una semi-caducifolio de follaje perenne.</a:t>
            </a:r>
          </a:p>
          <a:p>
            <a:r>
              <a:rPr lang="es-ES" dirty="0"/>
              <a:t>Fue descrita por primera vez por René Adrien Franchet en Revue Horticole 1891.</a:t>
            </a:r>
          </a:p>
          <a:p>
            <a:r>
              <a:rPr lang="es-ES" dirty="0"/>
              <a:t>Jasminum polyanthum es bien conocido como una planta de la casa en los EE.UU. y Europa. También puede crecer en el jardín, cuando las condiciones climáticas son buenas. Crece rápido y fácilmente, y florece muy bien.  </a:t>
            </a:r>
          </a:p>
          <a:p>
            <a:endParaRPr lang="es-ES" dirty="0"/>
          </a:p>
        </p:txBody>
      </p:sp>
    </p:spTree>
    <p:extLst>
      <p:ext uri="{BB962C8B-B14F-4D97-AF65-F5344CB8AC3E}">
        <p14:creationId xmlns:p14="http://schemas.microsoft.com/office/powerpoint/2010/main" val="31457391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548680"/>
            <a:ext cx="6305128" cy="5925272"/>
          </a:xfrm>
        </p:spPr>
        <p:txBody>
          <a:bodyPr/>
          <a:lstStyle/>
          <a:p>
            <a:r>
              <a:rPr lang="es-ES" dirty="0"/>
              <a:t>En el exterior se puede utilizar para cubrir muros y vallas, etc… </a:t>
            </a:r>
          </a:p>
          <a:p>
            <a:r>
              <a:rPr lang="es-ES" dirty="0"/>
              <a:t>Puede crecer en el sol y la luz de la sombra también. </a:t>
            </a:r>
          </a:p>
          <a:p>
            <a:r>
              <a:rPr lang="es-ES" dirty="0"/>
              <a:t>Se propaga por semillas y por retoños . </a:t>
            </a:r>
          </a:p>
          <a:p>
            <a:r>
              <a:rPr lang="es-ES" dirty="0"/>
              <a:t>Jasminum polyanthum recibió el Premio al Mérito de Jardín (AGM) por el lado derecho . en 1993 </a:t>
            </a:r>
          </a:p>
          <a:p>
            <a:r>
              <a:rPr lang="es-ES" dirty="0"/>
              <a:t> Fue elegido en la lista del Bicentenario de 200 plantas para la RHS: "Esta planta de interior popular es una de las cultivadas fácilmente-, de hoja perenne, trepadora con panojas sueltas en el verano de muchos, las flores en forma de trompeta fuertemente fragantes con respaldo de Rosa, blanco. No sufre plagas o enfermedades y es fácil de propagar ". </a:t>
            </a:r>
          </a:p>
        </p:txBody>
      </p:sp>
    </p:spTree>
    <p:extLst>
      <p:ext uri="{BB962C8B-B14F-4D97-AF65-F5344CB8AC3E}">
        <p14:creationId xmlns:p14="http://schemas.microsoft.com/office/powerpoint/2010/main" val="28930974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404664"/>
            <a:ext cx="6521152" cy="6069288"/>
          </a:xfrm>
        </p:spPr>
        <p:txBody>
          <a:bodyPr>
            <a:normAutofit/>
          </a:bodyPr>
          <a:lstStyle/>
          <a:p>
            <a:r>
              <a:rPr lang="es-ES" dirty="0"/>
              <a:t>Jasminum polyanthum se ha naturalizado en Australia [y Nueva Zelanda . </a:t>
            </a:r>
          </a:p>
          <a:p>
            <a:r>
              <a:rPr lang="es-ES" dirty="0"/>
              <a:t>Se puede considerar como una especie invasora en estas regiones. </a:t>
            </a:r>
          </a:p>
          <a:p>
            <a:r>
              <a:rPr lang="es-ES" dirty="0"/>
              <a:t>Esta especie de jazmín se propaga rápidamente, ya que puede crecer a partir de cualquier pequeña sección de material de tallo. </a:t>
            </a:r>
          </a:p>
          <a:p>
            <a:r>
              <a:rPr lang="es-ES" dirty="0"/>
              <a:t>Los tallos acodan profusamente y corredores repartidos largas distancias. </a:t>
            </a:r>
          </a:p>
          <a:p>
            <a:r>
              <a:rPr lang="es-ES" dirty="0"/>
              <a:t>Es muy tolerante a la sombra y la lata de flores debajo de un pabellón completo. </a:t>
            </a:r>
          </a:p>
          <a:p>
            <a:r>
              <a:rPr lang="es-ES" dirty="0"/>
              <a:t>Se forma la cubierta vegetal densa, lo que impide el crecimiento de las plántulas nativas, y asfixia a toda la vegetación hasta el nivel de mediados de la copa.. </a:t>
            </a:r>
          </a:p>
        </p:txBody>
      </p:sp>
    </p:spTree>
    <p:extLst>
      <p:ext uri="{BB962C8B-B14F-4D97-AF65-F5344CB8AC3E}">
        <p14:creationId xmlns:p14="http://schemas.microsoft.com/office/powerpoint/2010/main" val="7043018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51"/>
          <a:stretch/>
        </p:blipFill>
        <p:spPr>
          <a:xfrm>
            <a:off x="0" y="0"/>
            <a:ext cx="9144000" cy="6957392"/>
          </a:xfrm>
          <a:prstGeom prst="rect">
            <a:avLst/>
          </a:prstGeom>
        </p:spPr>
      </p:pic>
    </p:spTree>
    <p:extLst>
      <p:ext uri="{BB962C8B-B14F-4D97-AF65-F5344CB8AC3E}">
        <p14:creationId xmlns:p14="http://schemas.microsoft.com/office/powerpoint/2010/main" val="42508702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9709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116632"/>
            <a:ext cx="2619375" cy="1743075"/>
          </a:xfrm>
          <a:prstGeom prst="rect">
            <a:avLst/>
          </a:prstGeom>
        </p:spPr>
      </p:pic>
    </p:spTree>
    <p:extLst>
      <p:ext uri="{BB962C8B-B14F-4D97-AF65-F5344CB8AC3E}">
        <p14:creationId xmlns:p14="http://schemas.microsoft.com/office/powerpoint/2010/main" val="5144614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Jasminum fruticans</a:t>
            </a:r>
          </a:p>
        </p:txBody>
      </p:sp>
      <p:sp>
        <p:nvSpPr>
          <p:cNvPr id="5" name="4 Marcador de contenido"/>
          <p:cNvSpPr>
            <a:spLocks noGrp="1"/>
          </p:cNvSpPr>
          <p:nvPr>
            <p:ph idx="1"/>
          </p:nvPr>
        </p:nvSpPr>
        <p:spPr/>
        <p:txBody>
          <a:bodyPr>
            <a:normAutofit lnSpcReduction="10000"/>
          </a:bodyPr>
          <a:lstStyle/>
          <a:p>
            <a:r>
              <a:rPr lang="es-ES" dirty="0"/>
              <a:t>Jasminum fruticans es una planta de la familia de las oleáceas.</a:t>
            </a:r>
          </a:p>
          <a:p>
            <a:r>
              <a:rPr lang="es-ES" dirty="0"/>
              <a:t>El jazmín silvestre (Jasminum fruticans) es un arbusto de 1 a 2 m de altura de tallos verdes y estriados. Hojas con 3 folíolos. </a:t>
            </a:r>
          </a:p>
          <a:p>
            <a:r>
              <a:rPr lang="es-ES" dirty="0"/>
              <a:t>Flores de corola amarilla de tubo largo y fruto pequeño, oval y de color negro. Florece a final de primavera y en verano.</a:t>
            </a:r>
          </a:p>
          <a:p>
            <a:r>
              <a:rPr lang="es-ES" dirty="0"/>
              <a:t>Crece muy bien ocupando bordes de fincas, donde se amontonan las piedras de los campos de cultivo colindantes proporcionando un magnífico refugio a la caza menor, sobre todo a las crías de liebres, conejos y perdices.</a:t>
            </a:r>
          </a:p>
          <a:p>
            <a:endParaRPr lang="es-ES" dirty="0"/>
          </a:p>
        </p:txBody>
      </p:sp>
    </p:spTree>
    <p:extLst>
      <p:ext uri="{BB962C8B-B14F-4D97-AF65-F5344CB8AC3E}">
        <p14:creationId xmlns:p14="http://schemas.microsoft.com/office/powerpoint/2010/main" val="25080495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404664"/>
            <a:ext cx="6449144" cy="6069288"/>
          </a:xfrm>
        </p:spPr>
        <p:txBody>
          <a:bodyPr>
            <a:normAutofit/>
          </a:bodyPr>
          <a:lstStyle/>
          <a:p>
            <a:pPr marL="0" indent="0">
              <a:buNone/>
            </a:pPr>
            <a:endParaRPr lang="es-ES" dirty="0"/>
          </a:p>
          <a:p>
            <a:r>
              <a:rPr lang="es-ES" dirty="0"/>
              <a:t>Distribución</a:t>
            </a:r>
          </a:p>
          <a:p>
            <a:r>
              <a:rPr lang="es-ES" dirty="0"/>
              <a:t>Es una planta típicamente mediterránea propia de zonas soleadas. Se extiende por España formando parte del sotobosque de encinares, alcornocales y de quejigares.</a:t>
            </a:r>
          </a:p>
          <a:p>
            <a:r>
              <a:rPr lang="es-ES" dirty="0"/>
              <a:t>Taxonomía</a:t>
            </a:r>
          </a:p>
          <a:p>
            <a:r>
              <a:rPr lang="es-ES" dirty="0"/>
              <a:t>Jasminum fruticans fue descrita por Carlos Linneo y publicado en Species Plantarum 1: 7. 1753.</a:t>
            </a:r>
          </a:p>
          <a:p>
            <a:r>
              <a:rPr lang="es-ES" dirty="0"/>
              <a:t>Etimología</a:t>
            </a:r>
          </a:p>
          <a:p>
            <a:r>
              <a:rPr lang="es-ES" dirty="0"/>
              <a:t>Jasminum: nombre latino de estas plantas. Podría derivar del persa yasamin o del árabe yasmin.</a:t>
            </a:r>
          </a:p>
          <a:p>
            <a:r>
              <a:rPr lang="es-ES" dirty="0"/>
              <a:t>fruticans: epíteto latino que significa "arbustiva".</a:t>
            </a:r>
          </a:p>
          <a:p>
            <a:endParaRPr lang="es-ES" dirty="0"/>
          </a:p>
        </p:txBody>
      </p:sp>
    </p:spTree>
    <p:extLst>
      <p:ext uri="{BB962C8B-B14F-4D97-AF65-F5344CB8AC3E}">
        <p14:creationId xmlns:p14="http://schemas.microsoft.com/office/powerpoint/2010/main" val="6835675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039"/>
          <a:stretch/>
        </p:blipFill>
        <p:spPr>
          <a:xfrm>
            <a:off x="0" y="0"/>
            <a:ext cx="9144000" cy="6857999"/>
          </a:xfrm>
          <a:prstGeom prst="rect">
            <a:avLst/>
          </a:prstGeom>
        </p:spPr>
      </p:pic>
    </p:spTree>
    <p:extLst>
      <p:ext uri="{BB962C8B-B14F-4D97-AF65-F5344CB8AC3E}">
        <p14:creationId xmlns:p14="http://schemas.microsoft.com/office/powerpoint/2010/main" val="38931257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Jasminum meznyi</a:t>
            </a:r>
          </a:p>
        </p:txBody>
      </p:sp>
      <p:sp>
        <p:nvSpPr>
          <p:cNvPr id="3" name="2 Marcador de contenido"/>
          <p:cNvSpPr>
            <a:spLocks noGrp="1"/>
          </p:cNvSpPr>
          <p:nvPr>
            <p:ph idx="1"/>
          </p:nvPr>
        </p:nvSpPr>
        <p:spPr/>
        <p:txBody>
          <a:bodyPr>
            <a:normAutofit/>
          </a:bodyPr>
          <a:lstStyle/>
          <a:p>
            <a:r>
              <a:rPr lang="es-ES" dirty="0"/>
              <a:t>Jasminum mesnyi o vulgarmente jazmín amarillo es una especie botánica de jazmín de la familia de las Oleaceae.</a:t>
            </a:r>
          </a:p>
          <a:p>
            <a:r>
              <a:rPr lang="es-ES" dirty="0"/>
              <a:t> Es endémica de China. </a:t>
            </a:r>
          </a:p>
          <a:p>
            <a:r>
              <a:rPr lang="es-ES" dirty="0"/>
              <a:t>Fuera de su rango nativo, puede ser maleza. Es perennifolio o caducifolio en función de la bondad del clima.</a:t>
            </a:r>
          </a:p>
          <a:p>
            <a:r>
              <a:rPr lang="es-ES" dirty="0"/>
              <a:t>Es una enredadera, decumbente, con largos tallos colgantes de hasta 3 m de altura, cuadrangulares; flores altamente fragantes. Florece todo el año. Sus hábitos de trepadora pueden ser arreglados para constituir un arbusto denso.</a:t>
            </a:r>
          </a:p>
        </p:txBody>
      </p:sp>
    </p:spTree>
    <p:extLst>
      <p:ext uri="{BB962C8B-B14F-4D97-AF65-F5344CB8AC3E}">
        <p14:creationId xmlns:p14="http://schemas.microsoft.com/office/powerpoint/2010/main" val="13490597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404664"/>
            <a:ext cx="6377136" cy="6069288"/>
          </a:xfrm>
        </p:spPr>
        <p:txBody>
          <a:bodyPr/>
          <a:lstStyle/>
          <a:p>
            <a:r>
              <a:rPr lang="es-ES" dirty="0"/>
              <a:t>Tiene hojas opuestas, brillantes, lanceoladas, de 3–7 cm de largo, trifoliada, muy ornamentales en contraste con sus brotes rosa oscuros y sus flores amarillas, de 3 cm, solitarias, en brotes cortos axilares, rodeadas de pequeñas brácteas foliáceas; 5-6-cáliz, lóbulos estrechos; corola semidoble amarilla, de lóbulos obtusos.</a:t>
            </a:r>
          </a:p>
          <a:p>
            <a:r>
              <a:rPr lang="es-ES" dirty="0"/>
              <a:t> Fruto esférico, de 8 mm, negruzco, paredes carnosas.</a:t>
            </a:r>
          </a:p>
          <a:p>
            <a:r>
              <a:rPr lang="es-ES" dirty="0"/>
              <a:t>Tiene relativa resistencia a la helada, que no sea fuerte ni prolongada, hasta -5 °C.</a:t>
            </a:r>
          </a:p>
          <a:p>
            <a:r>
              <a:rPr lang="es-ES" dirty="0"/>
              <a:t>Muy usada como especie en maceta, y también en cercos, glorietas o en matas aisladas.</a:t>
            </a:r>
          </a:p>
          <a:p>
            <a:endParaRPr lang="es-ES" dirty="0"/>
          </a:p>
        </p:txBody>
      </p:sp>
    </p:spTree>
    <p:extLst>
      <p:ext uri="{BB962C8B-B14F-4D97-AF65-F5344CB8AC3E}">
        <p14:creationId xmlns:p14="http://schemas.microsoft.com/office/powerpoint/2010/main" val="19600343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620688"/>
            <a:ext cx="6305128" cy="5853264"/>
          </a:xfrm>
        </p:spPr>
        <p:txBody>
          <a:bodyPr/>
          <a:lstStyle/>
          <a:p>
            <a:r>
              <a:rPr lang="es-ES" dirty="0"/>
              <a:t>Otros nombres comunes son jazmín de primavera, jazmín de invierno, jazmín prímula, o jazmín japonés.</a:t>
            </a:r>
          </a:p>
          <a:p>
            <a:r>
              <a:rPr lang="es-ES" dirty="0"/>
              <a:t>Taxonomía</a:t>
            </a:r>
          </a:p>
          <a:p>
            <a:r>
              <a:rPr lang="es-ES" dirty="0"/>
              <a:t>Jasminum meznyi fue descrita por Henry Fletcher Hance y publicado en Journal of Botany, British and Foreign 20(230): 37. 1882.</a:t>
            </a:r>
          </a:p>
          <a:p>
            <a:r>
              <a:rPr lang="es-ES" dirty="0"/>
              <a:t>Etimología</a:t>
            </a:r>
          </a:p>
          <a:p>
            <a:r>
              <a:rPr lang="es-ES" dirty="0"/>
              <a:t>Jasminum: nombre latino de estas plantas.</a:t>
            </a:r>
          </a:p>
          <a:p>
            <a:r>
              <a:rPr lang="es-ES" dirty="0"/>
              <a:t> Podría derivar del persa yasamin o del árabe yasmin.</a:t>
            </a:r>
          </a:p>
          <a:p>
            <a:r>
              <a:rPr lang="es-ES" dirty="0"/>
              <a:t>mesnyi: epíteto</a:t>
            </a:r>
          </a:p>
          <a:p>
            <a:endParaRPr lang="es-ES" dirty="0"/>
          </a:p>
        </p:txBody>
      </p:sp>
    </p:spTree>
    <p:extLst>
      <p:ext uri="{BB962C8B-B14F-4D97-AF65-F5344CB8AC3E}">
        <p14:creationId xmlns:p14="http://schemas.microsoft.com/office/powerpoint/2010/main" val="4068875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02578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97" y="0"/>
            <a:ext cx="9144000" cy="6858000"/>
          </a:xfrm>
          <a:prstGeom prst="rect">
            <a:avLst/>
          </a:prstGeom>
        </p:spPr>
      </p:pic>
    </p:spTree>
    <p:extLst>
      <p:ext uri="{BB962C8B-B14F-4D97-AF65-F5344CB8AC3E}">
        <p14:creationId xmlns:p14="http://schemas.microsoft.com/office/powerpoint/2010/main" val="30181469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Jasminum sambac</a:t>
            </a:r>
          </a:p>
        </p:txBody>
      </p:sp>
      <p:sp>
        <p:nvSpPr>
          <p:cNvPr id="3" name="2 Marcador de contenido"/>
          <p:cNvSpPr>
            <a:spLocks noGrp="1"/>
          </p:cNvSpPr>
          <p:nvPr>
            <p:ph idx="1"/>
          </p:nvPr>
        </p:nvSpPr>
        <p:spPr/>
        <p:txBody>
          <a:bodyPr/>
          <a:lstStyle/>
          <a:p>
            <a:r>
              <a:rPr lang="es-ES" dirty="0"/>
              <a:t>Jasminum Sambac es una especie de jazmín nativo a una pequeña región en el este del Himalaya en Bhután y la vecina India .</a:t>
            </a:r>
          </a:p>
          <a:p>
            <a:r>
              <a:rPr lang="es-ES" dirty="0"/>
              <a:t> Se cultiva en muchos lugares, especialmente en gran parte del sur y el sudeste de Asia . </a:t>
            </a:r>
          </a:p>
          <a:p>
            <a:r>
              <a:rPr lang="es-ES" dirty="0"/>
              <a:t>Se ha naturalizado en muchos lugares dispersos: Mauricio , Madagascar , las Maldivas , Camboya , Java , Isla Christmas , Chiapas , América Central , el sur de la Florida , las Bahamas , Cuba , La Española , Jamaica , Puerto Rico y las Antillas Menores .</a:t>
            </a:r>
          </a:p>
        </p:txBody>
      </p:sp>
    </p:spTree>
    <p:extLst>
      <p:ext uri="{BB962C8B-B14F-4D97-AF65-F5344CB8AC3E}">
        <p14:creationId xmlns:p14="http://schemas.microsoft.com/office/powerpoint/2010/main" val="197976386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476672"/>
            <a:ext cx="6377136" cy="5997280"/>
          </a:xfrm>
        </p:spPr>
        <p:txBody>
          <a:bodyPr/>
          <a:lstStyle/>
          <a:p>
            <a:r>
              <a:rPr lang="es-ES" dirty="0"/>
              <a:t>Jasminum Sambac es un pequeño arbusto o enredadera que crece hasta 0,5 a 3 m  de altura. Es ampliamente cultivada por sus atractivos y dulcemente perfumadas flores. </a:t>
            </a:r>
          </a:p>
          <a:p>
            <a:r>
              <a:rPr lang="es-ES" dirty="0"/>
              <a:t>También se utilizan las flores para perfumes y para hacer té . </a:t>
            </a:r>
          </a:p>
          <a:p>
            <a:r>
              <a:rPr lang="es-ES" dirty="0"/>
              <a:t>Se le conoce como el jazmín árabe en Inglés . </a:t>
            </a:r>
          </a:p>
          <a:p>
            <a:r>
              <a:rPr lang="es-ES" dirty="0"/>
              <a:t>Es la flor nacional de la Filipinas , donde se le conoce como sampaguita. También es una de las tres flores nacionales de Indonesia , donde se le conoce como  “putih melati  “.</a:t>
            </a:r>
          </a:p>
          <a:p>
            <a:r>
              <a:rPr lang="es-ES" dirty="0"/>
              <a:t>Jasminum Sambac está clasificado con la del género Jasminum bajo la tribu Jasmineae .  Pertenece a la familia Oleaceae . </a:t>
            </a:r>
          </a:p>
        </p:txBody>
      </p:sp>
    </p:spTree>
    <p:extLst>
      <p:ext uri="{BB962C8B-B14F-4D97-AF65-F5344CB8AC3E}">
        <p14:creationId xmlns:p14="http://schemas.microsoft.com/office/powerpoint/2010/main" val="42767313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404664"/>
            <a:ext cx="6665168" cy="6069288"/>
          </a:xfrm>
        </p:spPr>
        <p:txBody>
          <a:bodyPr>
            <a:normAutofit/>
          </a:bodyPr>
          <a:lstStyle/>
          <a:p>
            <a:r>
              <a:rPr lang="es-ES" dirty="0"/>
              <a:t>A pesar del Inglés nombre común de "jazmín de Arabia", Jasminum Sambac no es originalmente nativa de Arabia .</a:t>
            </a:r>
          </a:p>
          <a:p>
            <a:r>
              <a:rPr lang="es-ES" dirty="0"/>
              <a:t> Los hábitos de Jasminum Sambac apoyan un hábitat natural de los climas tropicales húmedos y no los climas áridos del Medio Oriente .</a:t>
            </a:r>
          </a:p>
          <a:p>
            <a:r>
              <a:rPr lang="es-ES" dirty="0"/>
              <a:t> Los primeros chinos registros de los puntos de la planta sobre el origen del Jasminum Sambac como el este de Asia del Sur y Sudeste de Asia . Jasminum Sambac (y otros nueve especies del género ) se propagan en Arabia y Persia por el hombre, donde fueron cultivadas en jardines . Desde allí, fueron introducidos a Europa donde fueron cultivadas como plantas ornamentales y eran conocidos bajo el nombre común de "Sambac" en el siglo XVIII.. </a:t>
            </a:r>
          </a:p>
        </p:txBody>
      </p:sp>
    </p:spTree>
    <p:extLst>
      <p:ext uri="{BB962C8B-B14F-4D97-AF65-F5344CB8AC3E}">
        <p14:creationId xmlns:p14="http://schemas.microsoft.com/office/powerpoint/2010/main" val="66299367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548680"/>
            <a:ext cx="6665168" cy="5925272"/>
          </a:xfrm>
        </p:spPr>
        <p:txBody>
          <a:bodyPr/>
          <a:lstStyle/>
          <a:p>
            <a:r>
              <a:rPr lang="es-ES" dirty="0"/>
              <a:t>Árabe Medieval "zanbaq" flor de jazmín-oil significado de las flores de cualquier especie de jazmín. </a:t>
            </a:r>
          </a:p>
          <a:p>
            <a:r>
              <a:rPr lang="es-ES" dirty="0"/>
              <a:t>Esta palabra entró en latín tardío medieval como "sambacus" y "zambacca" con el mismo significado que el árabe, y luego en la post-medieval taxonomía vegetal América se adoptó la palabra como una etiqueta para el J. especies Sambac. </a:t>
            </a:r>
          </a:p>
          <a:p>
            <a:r>
              <a:rPr lang="es-ES" dirty="0"/>
              <a:t> Los J. especies Sambac es una buena fuente de la flor de jazmín-petróleo en términos de la calidad de la fragancia y se sigue cultivando para este propósito por la industria del perfume en la actualidad. Los Jasminum officinale especie también se cultiva para el mismo propósito, y probablemente en mayor medida.</a:t>
            </a:r>
          </a:p>
        </p:txBody>
      </p:sp>
    </p:spTree>
    <p:extLst>
      <p:ext uri="{BB962C8B-B14F-4D97-AF65-F5344CB8AC3E}">
        <p14:creationId xmlns:p14="http://schemas.microsoft.com/office/powerpoint/2010/main" val="183382395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404664"/>
            <a:ext cx="6449144" cy="6069288"/>
          </a:xfrm>
        </p:spPr>
        <p:txBody>
          <a:bodyPr/>
          <a:lstStyle/>
          <a:p>
            <a:r>
              <a:rPr lang="es-ES" dirty="0"/>
              <a:t>En 1753, Carl Linnaeus describió por primera vez la planta como Nyctanthes Sambac en la primera edición de su famoso libro Systema Naturae . En 1789, William Aiton reclasificó la planta del género Jasminum . Él también acuñó el nombre común Inglés de "jazmín de Arabia",  cimentando la idea errónea de que era árabe en origen.</a:t>
            </a:r>
            <a:endParaRPr lang="es-ES" altLang="ja-JP" dirty="0"/>
          </a:p>
          <a:p>
            <a:endParaRPr lang="es-ES" dirty="0"/>
          </a:p>
        </p:txBody>
      </p:sp>
    </p:spTree>
    <p:extLst>
      <p:ext uri="{BB962C8B-B14F-4D97-AF65-F5344CB8AC3E}">
        <p14:creationId xmlns:p14="http://schemas.microsoft.com/office/powerpoint/2010/main" val="11868628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476672"/>
            <a:ext cx="6737176" cy="5997280"/>
          </a:xfrm>
        </p:spPr>
        <p:txBody>
          <a:bodyPr/>
          <a:lstStyle/>
          <a:p>
            <a:r>
              <a:rPr lang="es-ES" dirty="0"/>
              <a:t>Jasminum Sambac es de hoja perenne trepador o arbusto que alcanza hasta 0,5 a 3 m  de alto. </a:t>
            </a:r>
          </a:p>
          <a:p>
            <a:r>
              <a:rPr lang="es-ES" dirty="0"/>
              <a:t> La especie es muy variable, posiblemente resultado de una mutación espontánea , natural hibridación y autopolyploidy .</a:t>
            </a:r>
          </a:p>
          <a:p>
            <a:r>
              <a:rPr lang="es-ES" dirty="0"/>
              <a:t> Sólo unas pocas variedades se reproducen por semilla en la naturaleza. Cultivado el Jasminum Sambac generalmente no lleva las semillas y la planta se reproduce únicamente por estaquillas , marcotas , y otros métodos de propagación asexual. </a:t>
            </a:r>
          </a:p>
          <a:p>
            <a:r>
              <a:rPr lang="es-ES" dirty="0"/>
              <a:t> Las hojas son ovadas, 4-12,5 cm  de largo y de 2 a 7,5 cm  de ancho. La  filotaxia es opuesta o en verticilos de tres, simple (no pinnadas , como la mayoría de jazmines). </a:t>
            </a:r>
          </a:p>
          <a:p>
            <a:endParaRPr lang="es-ES" dirty="0"/>
          </a:p>
          <a:p>
            <a:endParaRPr lang="es-ES" dirty="0"/>
          </a:p>
        </p:txBody>
      </p:sp>
    </p:spTree>
    <p:extLst>
      <p:ext uri="{BB962C8B-B14F-4D97-AF65-F5344CB8AC3E}">
        <p14:creationId xmlns:p14="http://schemas.microsoft.com/office/powerpoint/2010/main" val="23887245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548680"/>
            <a:ext cx="6521152" cy="5925272"/>
          </a:xfrm>
        </p:spPr>
        <p:txBody>
          <a:bodyPr/>
          <a:lstStyle/>
          <a:p>
            <a:r>
              <a:rPr lang="es-ES" dirty="0"/>
              <a:t>Son suaves (glabra) a excepción de unos pocos pelos en la venación en la base de la hoja.</a:t>
            </a:r>
          </a:p>
          <a:p>
            <a:r>
              <a:rPr lang="es-ES" dirty="0"/>
              <a:t>Las flores florecen durante todo el año y se producen en grupos de 3 a 12 juntas en los extremos de las ramas. </a:t>
            </a:r>
          </a:p>
          <a:p>
            <a:r>
              <a:rPr lang="es-ES" dirty="0"/>
              <a:t>Están fuertemente perfumadas, con una corola blanca 2-3 cm  de diámetro con 5 a 9 lóbulos. </a:t>
            </a:r>
          </a:p>
          <a:p>
            <a:r>
              <a:rPr lang="es-ES" dirty="0"/>
              <a:t>Las flores se abren por la noche (por lo general alrededor de 6 a 8 de la tarde), y cerca de la mañana, un lapso de 12 a 20 horas. </a:t>
            </a:r>
          </a:p>
          <a:p>
            <a:r>
              <a:rPr lang="es-ES" dirty="0"/>
              <a:t> El fruto es de un color de morado a negro de 1/2 cm  de diámetro. </a:t>
            </a:r>
          </a:p>
        </p:txBody>
      </p:sp>
    </p:spTree>
    <p:extLst>
      <p:ext uri="{BB962C8B-B14F-4D97-AF65-F5344CB8AC3E}">
        <p14:creationId xmlns:p14="http://schemas.microsoft.com/office/powerpoint/2010/main" val="83029372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332656"/>
            <a:ext cx="6233120" cy="6141296"/>
          </a:xfrm>
        </p:spPr>
        <p:txBody>
          <a:bodyPr>
            <a:normAutofit/>
          </a:bodyPr>
          <a:lstStyle/>
          <a:p>
            <a:r>
              <a:rPr lang="es-ES" dirty="0"/>
              <a:t>Hay numerosos cultivares de Jasminum Sambac que difieren entre sí por la forma de las hojas y la estructura de la corola . Los cultivares reconocidos incluyen:</a:t>
            </a:r>
          </a:p>
          <a:p>
            <a:r>
              <a:rPr lang="es-ES" dirty="0"/>
              <a:t>'Doncella de Orleans "- posee flores con una sola capa de cinco o más pétalos en forma de óvalo. Es la variedad más comúnmente conocida como sampaguita y pikake.  También se conoce como "Mograw ',' Motiya ', o' Bela '. </a:t>
            </a:r>
          </a:p>
          <a:p>
            <a:r>
              <a:rPr lang="es-ES" dirty="0"/>
              <a:t>'Belle of India' -. Posee flores con un único o doble capa de pétalos alargados </a:t>
            </a:r>
          </a:p>
          <a:p>
            <a:r>
              <a:rPr lang="es-ES" dirty="0"/>
              <a:t>'Gran Duque de la Toscana' - posee flores con pétalos doblados. Se asemejan a pequeñas blancas rosas y son menos fragante que las otras variedades. También es conocido como "Rose jazmín 'y' Butt Mograw '. En Filipinas, se le conoce como kampupot.</a:t>
            </a:r>
          </a:p>
          <a:p>
            <a:endParaRPr lang="es-ES" dirty="0"/>
          </a:p>
        </p:txBody>
      </p:sp>
    </p:spTree>
    <p:extLst>
      <p:ext uri="{BB962C8B-B14F-4D97-AF65-F5344CB8AC3E}">
        <p14:creationId xmlns:p14="http://schemas.microsoft.com/office/powerpoint/2010/main" val="13839903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476672"/>
            <a:ext cx="6593160" cy="5997280"/>
          </a:xfrm>
        </p:spPr>
        <p:txBody>
          <a:bodyPr>
            <a:normAutofit/>
          </a:bodyPr>
          <a:lstStyle/>
          <a:p>
            <a:r>
              <a:rPr lang="es-ES" dirty="0"/>
              <a:t>'Mysore Mulli' - se asemeja a la "Belle of India 'cultivar pero tiene pétalos ligeramente más cortos. </a:t>
            </a:r>
          </a:p>
          <a:p>
            <a:r>
              <a:rPr lang="es-ES" dirty="0"/>
              <a:t>La dulce fragancia, embriagadora de Jasminum Sambac es su característica distintiva.</a:t>
            </a:r>
          </a:p>
          <a:p>
            <a:r>
              <a:rPr lang="es-ES" dirty="0"/>
              <a:t> Es ampliamente cultivado en las zonas tropicales de la península arábiga a Sudeste de Asia y el Pacífico Islas como planta ornamental y para sus flores fuertemente perfumadas. Actualmente existen numerosas variedades.</a:t>
            </a:r>
          </a:p>
          <a:p>
            <a:r>
              <a:rPr lang="es-ES" dirty="0"/>
              <a:t>Típicamente, las flores se cosechan como brotes durante la madrugada. Los botones de las flores se cosechan en la base de color, como la firmeza y el tamaño son variables, dependiendo del clima. </a:t>
            </a:r>
          </a:p>
        </p:txBody>
      </p:sp>
    </p:spTree>
    <p:extLst>
      <p:ext uri="{BB962C8B-B14F-4D97-AF65-F5344CB8AC3E}">
        <p14:creationId xmlns:p14="http://schemas.microsoft.com/office/powerpoint/2010/main" val="199373546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548680"/>
            <a:ext cx="6665168" cy="5925272"/>
          </a:xfrm>
        </p:spPr>
        <p:txBody>
          <a:bodyPr/>
          <a:lstStyle/>
          <a:p>
            <a:r>
              <a:rPr lang="es-ES" dirty="0"/>
              <a:t>Los brotes tienen que ser blanco, como los verdes no pueden emitir la fragancia característica que son conocidos por. flores abiertas generalmente no son cosechadas como se necesita una mayor cantidad de ellos para extraer aceites y pierden su fragancia antes.</a:t>
            </a:r>
          </a:p>
          <a:p>
            <a:r>
              <a:rPr lang="es-ES" dirty="0"/>
              <a:t>Sambac Jasminum fue adoptada por la Filipinas como la flor nacional sobre 01 de febrero 1934 a través de la Proclamación N º 652 emitido por América del Gobernador General Frank Murphy . filipinas cadena de las flores en seis, ramilletes  y/o coronas a veces . </a:t>
            </a:r>
          </a:p>
        </p:txBody>
      </p:sp>
    </p:spTree>
    <p:extLst>
      <p:ext uri="{BB962C8B-B14F-4D97-AF65-F5344CB8AC3E}">
        <p14:creationId xmlns:p14="http://schemas.microsoft.com/office/powerpoint/2010/main" val="56476698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404664"/>
            <a:ext cx="6665168" cy="6069288"/>
          </a:xfrm>
        </p:spPr>
        <p:txBody>
          <a:bodyPr>
            <a:normAutofit/>
          </a:bodyPr>
          <a:lstStyle/>
          <a:p>
            <a:r>
              <a:rPr lang="es-ES" dirty="0"/>
              <a:t>Estas guirnaldas están disponibles como cuerdas flojas de flores o racimos apretados como de brotes, y se venden comúnmente en los niños vendedores de fuera de las iglesias y cerca de las intersecciones., guirnaldas de Sampaguita se colocan generalmente en los iconos religiosos, altares, fotografías de los fallecidos, invitados especiales y en ocasiones, se gradúan los estudiantes como una forma de otorgar honor, veneración y elogio. </a:t>
            </a:r>
          </a:p>
          <a:p>
            <a:r>
              <a:rPr lang="es-ES" dirty="0"/>
              <a:t>La flor es también el mismo nombre de la canción "Collar de Sampaguita". Jasminum Sambac fue el tema de la danza canción La Flor de Manila, compuesta por Dolores Paterno en 1879 a la edad de 25. La canción fue muy popular durante la Commonwealth y es ahora considerada como un romántico clásico. </a:t>
            </a:r>
          </a:p>
        </p:txBody>
      </p:sp>
    </p:spTree>
    <p:extLst>
      <p:ext uri="{BB962C8B-B14F-4D97-AF65-F5344CB8AC3E}">
        <p14:creationId xmlns:p14="http://schemas.microsoft.com/office/powerpoint/2010/main" val="5048687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548680"/>
            <a:ext cx="6665168" cy="5925272"/>
          </a:xfrm>
        </p:spPr>
        <p:txBody>
          <a:bodyPr>
            <a:normAutofit/>
          </a:bodyPr>
          <a:lstStyle/>
          <a:p>
            <a:r>
              <a:rPr lang="es-ES" dirty="0"/>
              <a:t> Jasminum sambac ( indonesio : Melati putih) es una de las tres flores nacionales en Indonesia , los otros dos son la orquídea luna y el padma gigante .  A pesar de la adopción oficial se anunciaron sólo tan reciente como 1990, durante el Día Mundial del Medio Ambiente y forzada por la ley a través del Decreto Presidencial N º 4 en 1993,  la importancia de Jasminum Sambac en la cultura de Indonesia es muy anterior a su adopción oficial. </a:t>
            </a:r>
          </a:p>
          <a:p>
            <a:r>
              <a:rPr lang="es-ES" dirty="0"/>
              <a:t>Desde la formación de la República de Indonesia durante el reinado de Sukarno , Melati putih siempre no oficialmente reconocida como la flor nacional de Indonesia. La reverencia y su elevado estatus en su mayoría debido a la importancia de esta flor en la tradición de Indonesia desde la antigüedad.</a:t>
            </a:r>
          </a:p>
        </p:txBody>
      </p:sp>
    </p:spTree>
    <p:extLst>
      <p:ext uri="{BB962C8B-B14F-4D97-AF65-F5344CB8AC3E}">
        <p14:creationId xmlns:p14="http://schemas.microsoft.com/office/powerpoint/2010/main" val="15022965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476672"/>
            <a:ext cx="6737176" cy="5997280"/>
          </a:xfrm>
        </p:spPr>
        <p:txBody>
          <a:bodyPr>
            <a:normAutofit/>
          </a:bodyPr>
          <a:lstStyle/>
          <a:p>
            <a:r>
              <a:rPr lang="es-ES" dirty="0"/>
              <a:t>Desde hace tiempo se considera una flor sagrada en la tradición de Indonesia, ya que simboliza la pureza, la santidad, elegante sencillez y sinceridad. También representa la belleza de la modestia; una pequeña y sencilla flor blanca que puede producir tal fragancia dulce. </a:t>
            </a:r>
          </a:p>
          <a:p>
            <a:r>
              <a:rPr lang="es-ES" dirty="0"/>
              <a:t>También es la flor más importante de las ceremonias de boda para los indonesios étnicos, especialmente en la isla de Java .  Jasmine botones florales que no hayan abierto plenamente suelen ser recogidos para crear cadenas de guirnaldas de jazmín ( javanés : roncen Melati). </a:t>
            </a:r>
          </a:p>
          <a:p>
            <a:r>
              <a:rPr lang="es-ES" dirty="0"/>
              <a:t>El día de la boda, un tradicional javanesa o Sudanés pelo de la novia se adorna con cadenas de guirnaldas de jazmín dispuestos como una redecilla para cubrir el Konde ( moño ). </a:t>
            </a:r>
          </a:p>
        </p:txBody>
      </p:sp>
    </p:spTree>
    <p:extLst>
      <p:ext uri="{BB962C8B-B14F-4D97-AF65-F5344CB8AC3E}">
        <p14:creationId xmlns:p14="http://schemas.microsoft.com/office/powerpoint/2010/main" val="20306307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404664"/>
            <a:ext cx="6161112" cy="6069288"/>
          </a:xfrm>
        </p:spPr>
        <p:txBody>
          <a:bodyPr/>
          <a:lstStyle/>
          <a:p>
            <a:r>
              <a:rPr lang="es-ES" dirty="0"/>
              <a:t>Las cuerdas intrincadamente entrelazadas de guirnaldas de jazmín se dejan a la caída suelta, de la cabeza de la novia. </a:t>
            </a:r>
          </a:p>
          <a:p>
            <a:r>
              <a:rPr lang="es-ES" dirty="0"/>
              <a:t>Del novio Kris también está adornado con guirnaldas de jazmín cinco llamados roncen usus-usus (guirnaldas intestino) para referirse a su forma-delgado similar y también ligado a la leyenda de Arya Penangsang . </a:t>
            </a:r>
          </a:p>
          <a:p>
            <a:r>
              <a:rPr lang="es-ES" dirty="0"/>
              <a:t>En Makassar y Bugis novias, el cabello también está adornado con capullos de jazmín que se asemejan a las perlas. Jasmine se utiliza también como ofrendas florales para hyangs , espíritus y deidades especialmente entre balinesa hindú , y también a menudo presente durante los funerales.</a:t>
            </a:r>
          </a:p>
        </p:txBody>
      </p:sp>
    </p:spTree>
    <p:extLst>
      <p:ext uri="{BB962C8B-B14F-4D97-AF65-F5344CB8AC3E}">
        <p14:creationId xmlns:p14="http://schemas.microsoft.com/office/powerpoint/2010/main" val="252606263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404664"/>
            <a:ext cx="6305128" cy="6069288"/>
          </a:xfrm>
        </p:spPr>
        <p:txBody>
          <a:bodyPr>
            <a:normAutofit/>
          </a:bodyPr>
          <a:lstStyle/>
          <a:p>
            <a:r>
              <a:rPr lang="es-ES" dirty="0"/>
              <a:t>El jazmín tiene amplios espectros en las tradiciones de Indonesia; es la flor de la vida, la belleza y la boda festiva, sin embargo, también se asocia a menudo con el espíritu y la muerte. En canciones y poemas patrióticos indonesios, los Melati caídos menudo aclamado como la representación de los héroes caídos que sacrificó su vida y murió por el país, el concepto muy similar con caídas sakura que representan héroes caídos en la tradición japonesa.</a:t>
            </a:r>
          </a:p>
          <a:p>
            <a:r>
              <a:rPr lang="es-ES" dirty="0"/>
              <a:t> El Ismail Marzuki 's canción patriótica "Melati di Tapal Batas" (jazmín en la frontera) (1947) y Guruh Sukarnoputra 's "Melati Suci"  (jazmín sagrada) (1974) se refieren claramente jazmín como la representación de los héroes caídos , la flor fragancia eternamente que adornaba Ibu Pertiwi (Indonesian personificación nacional ). </a:t>
            </a:r>
          </a:p>
        </p:txBody>
      </p:sp>
    </p:spTree>
    <p:extLst>
      <p:ext uri="{BB962C8B-B14F-4D97-AF65-F5344CB8AC3E}">
        <p14:creationId xmlns:p14="http://schemas.microsoft.com/office/powerpoint/2010/main" val="21946819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59632" y="476672"/>
            <a:ext cx="6665168" cy="5997280"/>
          </a:xfrm>
        </p:spPr>
        <p:txBody>
          <a:bodyPr>
            <a:normAutofit/>
          </a:bodyPr>
          <a:lstStyle/>
          <a:p>
            <a:r>
              <a:rPr lang="es-ES" dirty="0"/>
              <a:t>"Melati dari Jayagiri" del Iwan Abdurachman (jazmín de Jayagiri montaña) se refieren jazmín como la representación de la belleza virgen pura de una niña y un amor perdido hace mucho tiempo.</a:t>
            </a:r>
          </a:p>
          <a:p>
            <a:r>
              <a:rPr lang="es-ES" dirty="0"/>
              <a:t>Camboya </a:t>
            </a:r>
          </a:p>
          <a:p>
            <a:r>
              <a:rPr lang="es-ES" dirty="0"/>
              <a:t>En Camboya , la flor se utiliza como una ofrenda al Buda . Durante la floración temporada que comienza en junio, los camboyanos thread los capullos de las flores en una aguja de madera para ser presentado al Buda .</a:t>
            </a:r>
          </a:p>
          <a:p>
            <a:r>
              <a:rPr lang="es-ES" dirty="0"/>
              <a:t>China </a:t>
            </a:r>
          </a:p>
          <a:p>
            <a:r>
              <a:rPr lang="es-ES" dirty="0"/>
              <a:t>En china , la flor se procesa y se utiliza como el principal ingrediente en el té de jazmín .  Es también el tema de la canción popular Mo Li Hua , que fue censurada por los de la República Popular de China, debido a su asociación con las protestas chinas de 2.011, protestas pro-democracia . </a:t>
            </a:r>
          </a:p>
          <a:p>
            <a:endParaRPr lang="es-ES" dirty="0"/>
          </a:p>
          <a:p>
            <a:endParaRPr lang="es-ES" dirty="0"/>
          </a:p>
        </p:txBody>
      </p:sp>
    </p:spTree>
    <p:extLst>
      <p:ext uri="{BB962C8B-B14F-4D97-AF65-F5344CB8AC3E}">
        <p14:creationId xmlns:p14="http://schemas.microsoft.com/office/powerpoint/2010/main" val="167862374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430360"/>
            <a:ext cx="6459488" cy="5997280"/>
          </a:xfrm>
        </p:spPr>
        <p:txBody>
          <a:bodyPr>
            <a:normAutofit/>
          </a:bodyPr>
          <a:lstStyle/>
          <a:p>
            <a:r>
              <a:rPr lang="es-ES" dirty="0"/>
              <a:t>Hawaii </a:t>
            </a:r>
          </a:p>
          <a:p>
            <a:r>
              <a:rPr lang="es-ES" dirty="0"/>
              <a:t>En Hawaii , la flor se conoce como pikake, y se utilizan para hacer fragante leis .  El nombre 'pikake' se deriva de la palabra hawaiana para " Pavo real ", porque el Hawaiian Princess Kaiulani le gustaba tanto las flores y la . aves </a:t>
            </a:r>
          </a:p>
          <a:p>
            <a:r>
              <a:rPr lang="es-ES" dirty="0"/>
              <a:t>Pakistán, India y Oriente Medio </a:t>
            </a:r>
          </a:p>
          <a:p>
            <a:r>
              <a:rPr lang="es-ES" dirty="0"/>
              <a:t>Es una de las plantas ornamentales más comúnmente cultivadas en Pakistán , India y Bangladesh , donde es nativo.  Se utilizan para hacer guirnaldas gruesos utilizados como adornos de pelo. En Omán , Jasminum Sambac ocupa un lugar destacado en el primer cumpleaños de un niño . Las flores se esparcieron sobre la cabeza del niño por otros niños mientras se canta "hol hol". </a:t>
            </a:r>
          </a:p>
        </p:txBody>
      </p:sp>
    </p:spTree>
    <p:extLst>
      <p:ext uri="{BB962C8B-B14F-4D97-AF65-F5344CB8AC3E}">
        <p14:creationId xmlns:p14="http://schemas.microsoft.com/office/powerpoint/2010/main" val="215394231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548680"/>
            <a:ext cx="6521152" cy="5925272"/>
          </a:xfrm>
        </p:spPr>
        <p:txBody>
          <a:bodyPr/>
          <a:lstStyle/>
          <a:p>
            <a:r>
              <a:rPr lang="es-ES" dirty="0"/>
              <a:t>También se venden las flores fragantes envasados en entre las grandes hojas del almendro de la india ( Terminalia catappa ) y cosidas con tiras de palma datilera hojas.</a:t>
            </a:r>
          </a:p>
          <a:p>
            <a:r>
              <a:rPr lang="es-ES" dirty="0"/>
              <a:t>Sri Lanka </a:t>
            </a:r>
          </a:p>
          <a:p>
            <a:r>
              <a:rPr lang="es-ES" dirty="0"/>
              <a:t>En Sri Lanka, es ampliamente conocido como pichcha o pichcha Gaeta. El sithapushpa nombre y katarolu también se utilizan en los textos de más edad. Las flores se utilizan en los templos budistas y en guirnaldas ceremoniales.</a:t>
            </a:r>
          </a:p>
          <a:p>
            <a:endParaRPr lang="es-ES" dirty="0"/>
          </a:p>
          <a:p>
            <a:endParaRPr lang="es-ES" dirty="0"/>
          </a:p>
        </p:txBody>
      </p:sp>
    </p:spTree>
    <p:extLst>
      <p:ext uri="{BB962C8B-B14F-4D97-AF65-F5344CB8AC3E}">
        <p14:creationId xmlns:p14="http://schemas.microsoft.com/office/powerpoint/2010/main" val="14499770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40729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3573016"/>
            <a:ext cx="4644008" cy="3284984"/>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407294"/>
            <a:ext cx="4499992" cy="3450706"/>
          </a:xfrm>
          <a:prstGeom prst="rect">
            <a:avLst/>
          </a:prstGeom>
        </p:spPr>
      </p:pic>
    </p:spTree>
    <p:extLst>
      <p:ext uri="{BB962C8B-B14F-4D97-AF65-F5344CB8AC3E}">
        <p14:creationId xmlns:p14="http://schemas.microsoft.com/office/powerpoint/2010/main" val="17321467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05284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541376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3474609"/>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276</TotalTime>
  <Words>8472</Words>
  <Application>Microsoft Office PowerPoint</Application>
  <PresentationFormat>Presentación en pantalla (4:3)</PresentationFormat>
  <Paragraphs>420</Paragraphs>
  <Slides>125</Slides>
  <Notes>41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125</vt:i4>
      </vt:variant>
    </vt:vector>
  </HeadingPairs>
  <TitlesOfParts>
    <vt:vector size="131" baseType="lpstr">
      <vt:lpstr>メイリオ</vt:lpstr>
      <vt:lpstr>Arial</vt:lpstr>
      <vt:lpstr>Calibri</vt:lpstr>
      <vt:lpstr>Century Gothic</vt:lpstr>
      <vt:lpstr>Wingdings 3</vt:lpstr>
      <vt:lpstr>Espiral</vt:lpstr>
      <vt:lpstr>LAS 10 PLANTAS “TOP TEN “ DE LOS JARDINES SEVILLANOS.-A</vt:lpstr>
      <vt:lpstr>LAS BOUGAINVILLEAS.-</vt:lpstr>
      <vt:lpstr>Presentación de PowerPoint</vt:lpstr>
      <vt:lpstr>Presentación de PowerPoint</vt:lpstr>
      <vt:lpstr>Presentación de PowerPoint</vt:lpstr>
      <vt:lpstr>Presentación de PowerPoint</vt:lpstr>
      <vt:lpstr>Historia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Simbolismo y nomenclatura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 Hibiscus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Hibiscus arnottianus</vt:lpstr>
      <vt:lpstr>Presentación de PowerPoint</vt:lpstr>
      <vt:lpstr>Presentación de PowerPoint</vt:lpstr>
      <vt:lpstr>Presentación de PowerPoint</vt:lpstr>
      <vt:lpstr>Hibiscus schizopetalus</vt:lpstr>
      <vt:lpstr>Presentación de PowerPoint</vt:lpstr>
      <vt:lpstr>Presentación de PowerPoint</vt:lpstr>
      <vt:lpstr>Presentación de PowerPoint</vt:lpstr>
      <vt:lpstr>Hibiscus tiliaceus</vt:lpstr>
      <vt:lpstr>Presentación de PowerPoint</vt:lpstr>
      <vt:lpstr>Presentación de PowerPoint</vt:lpstr>
      <vt:lpstr>Presentación de PowerPoint</vt:lpstr>
      <vt:lpstr>Propiedades</vt:lpstr>
      <vt:lpstr>Presentación de PowerPoint</vt:lpstr>
      <vt:lpstr>Presentación de PowerPoint</vt:lpstr>
      <vt:lpstr>Hibiscus mutabilis</vt:lpstr>
      <vt:lpstr>Presentación de PowerPoint</vt:lpstr>
      <vt:lpstr>Presentación de PowerPoint</vt:lpstr>
      <vt:lpstr>Presentación de PowerPoint</vt:lpstr>
      <vt:lpstr>Presentación de PowerPoint</vt:lpstr>
      <vt:lpstr>Presentación de PowerPoint</vt:lpstr>
      <vt:lpstr>LANTANA CAMARA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Jasminum grandiflorum</vt:lpstr>
      <vt:lpstr>Presentación de PowerPoint</vt:lpstr>
      <vt:lpstr>Presentación de PowerPoint</vt:lpstr>
      <vt:lpstr>Presentación de PowerPoint</vt:lpstr>
      <vt:lpstr>Presentación de PowerPoint</vt:lpstr>
      <vt:lpstr>Presentación de PowerPoint</vt:lpstr>
      <vt:lpstr>Jasminum officinale</vt:lpstr>
      <vt:lpstr>Presentación de PowerPoint</vt:lpstr>
      <vt:lpstr>Presentación de PowerPoint</vt:lpstr>
      <vt:lpstr>Presentación de PowerPoint</vt:lpstr>
      <vt:lpstr>Jasminum polyanthum</vt:lpstr>
      <vt:lpstr>Presentación de PowerPoint</vt:lpstr>
      <vt:lpstr>Presentación de PowerPoint</vt:lpstr>
      <vt:lpstr>Presentación de PowerPoint</vt:lpstr>
      <vt:lpstr>Presentación de PowerPoint</vt:lpstr>
      <vt:lpstr>Presentación de PowerPoint</vt:lpstr>
      <vt:lpstr>Presentación de PowerPoint</vt:lpstr>
      <vt:lpstr>Jasminum fruticans</vt:lpstr>
      <vt:lpstr>Presentación de PowerPoint</vt:lpstr>
      <vt:lpstr>Presentación de PowerPoint</vt:lpstr>
      <vt:lpstr>Jasminum meznyi</vt:lpstr>
      <vt:lpstr>Presentación de PowerPoint</vt:lpstr>
      <vt:lpstr>Presentación de PowerPoint</vt:lpstr>
      <vt:lpstr>Presentación de PowerPoint</vt:lpstr>
      <vt:lpstr>Presentación de PowerPoint</vt:lpstr>
      <vt:lpstr>Jasminum sambac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10 PLANTAS “TOP TEN “ DE LOS JARDINES SEVILLANOS</dc:title>
  <dc:creator>Josep</dc:creator>
  <cp:lastModifiedBy>Usuario</cp:lastModifiedBy>
  <cp:revision>32</cp:revision>
  <dcterms:created xsi:type="dcterms:W3CDTF">2014-06-21T11:41:28Z</dcterms:created>
  <dcterms:modified xsi:type="dcterms:W3CDTF">2018-03-26T04:33:20Z</dcterms:modified>
</cp:coreProperties>
</file>